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4"/>
  </p:notesMasterIdLst>
  <p:sldIdLst>
    <p:sldId id="256" r:id="rId2"/>
    <p:sldId id="289" r:id="rId3"/>
    <p:sldId id="257" r:id="rId4"/>
    <p:sldId id="366" r:id="rId5"/>
    <p:sldId id="393" r:id="rId6"/>
    <p:sldId id="274" r:id="rId7"/>
    <p:sldId id="275" r:id="rId8"/>
    <p:sldId id="266" r:id="rId9"/>
    <p:sldId id="267" r:id="rId10"/>
    <p:sldId id="273" r:id="rId11"/>
    <p:sldId id="269" r:id="rId12"/>
    <p:sldId id="270" r:id="rId13"/>
    <p:sldId id="277" r:id="rId14"/>
    <p:sldId id="276" r:id="rId15"/>
    <p:sldId id="391" r:id="rId16"/>
    <p:sldId id="271" r:id="rId17"/>
    <p:sldId id="369" r:id="rId18"/>
    <p:sldId id="383" r:id="rId19"/>
    <p:sldId id="370" r:id="rId20"/>
    <p:sldId id="282" r:id="rId21"/>
    <p:sldId id="350" r:id="rId22"/>
    <p:sldId id="284" r:id="rId23"/>
    <p:sldId id="314" r:id="rId24"/>
    <p:sldId id="302" r:id="rId25"/>
    <p:sldId id="360" r:id="rId26"/>
    <p:sldId id="351" r:id="rId27"/>
    <p:sldId id="361" r:id="rId28"/>
    <p:sldId id="358" r:id="rId29"/>
    <p:sldId id="386" r:id="rId30"/>
    <p:sldId id="384" r:id="rId31"/>
    <p:sldId id="376" r:id="rId32"/>
    <p:sldId id="345" r:id="rId33"/>
    <p:sldId id="382" r:id="rId34"/>
    <p:sldId id="344" r:id="rId35"/>
    <p:sldId id="316" r:id="rId36"/>
    <p:sldId id="317" r:id="rId37"/>
    <p:sldId id="387" r:id="rId38"/>
    <p:sldId id="348" r:id="rId39"/>
    <p:sldId id="346" r:id="rId40"/>
    <p:sldId id="388" r:id="rId41"/>
    <p:sldId id="389" r:id="rId42"/>
    <p:sldId id="349"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lear Sans Bold" panose="020B0604020202020204" charset="0"/>
      <p:regular r:id="rId49"/>
      <p:italic r:id="rId50"/>
    </p:embeddedFont>
    <p:embeddedFont>
      <p:font typeface="Clear Sans Regular" panose="020B0604020202020204" charset="0"/>
      <p:regular r:id="rId51"/>
      <p:bold r:id="rId52"/>
      <p:italic r:id="rId53"/>
      <p:boldItalic r:id="rId54"/>
    </p:embeddedFont>
    <p:embeddedFont>
      <p:font typeface="Clear Sans Thin" panose="020B0604020202020204" charset="0"/>
      <p:regular r:id="rId55"/>
      <p:bold r:id="rId56"/>
    </p:embeddedFont>
    <p:embeddedFont>
      <p:font typeface="Roboto" pitchFamily="2" charset="0"/>
      <p:regular r:id="rId57"/>
      <p:bold r:id="rId58"/>
      <p:italic r:id="rId59"/>
      <p:boldItalic r:id="rId60"/>
    </p:embeddedFont>
    <p:embeddedFont>
      <p:font typeface="Trocchi"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k." initials="Nk" lastIdx="1" clrIdx="0">
    <p:extLst>
      <p:ext uri="{19B8F6BF-5375-455C-9EA6-DF929625EA0E}">
        <p15:presenceInfo xmlns:p15="http://schemas.microsoft.com/office/powerpoint/2012/main" userId="da11108a1a7bea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EC004-35DB-4B31-52FC-C3205BFC55D0}" v="27" dt="2020-04-02T15:26:09.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79305" autoAdjust="0"/>
  </p:normalViewPr>
  <p:slideViewPr>
    <p:cSldViewPr>
      <p:cViewPr varScale="1">
        <p:scale>
          <a:sx n="58" d="100"/>
          <a:sy n="58" d="100"/>
        </p:scale>
        <p:origin x="147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5DD04-E579-3049-AF16-EA6C176F5181}"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D5E6C-F67B-1B46-91B2-AF1016327782}" type="slidenum">
              <a:rPr lang="en-US" smtClean="0"/>
              <a:t>‹#›</a:t>
            </a:fld>
            <a:endParaRPr lang="en-US"/>
          </a:p>
        </p:txBody>
      </p:sp>
    </p:spTree>
    <p:extLst>
      <p:ext uri="{BB962C8B-B14F-4D97-AF65-F5344CB8AC3E}">
        <p14:creationId xmlns:p14="http://schemas.microsoft.com/office/powerpoint/2010/main" val="28734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lqjn4no_X_M&amp;feature=youtu.b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youtu.be/KtbUYEEDgm4"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B2D5E6C-F67B-1B46-91B2-AF1016327782}" type="slidenum">
              <a:rPr lang="en-US" smtClean="0"/>
              <a:t>2</a:t>
            </a:fld>
            <a:endParaRPr lang="en-US"/>
          </a:p>
        </p:txBody>
      </p:sp>
    </p:spTree>
    <p:extLst>
      <p:ext uri="{BB962C8B-B14F-4D97-AF65-F5344CB8AC3E}">
        <p14:creationId xmlns:p14="http://schemas.microsoft.com/office/powerpoint/2010/main" val="1865929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fully observed, partly observed, reported or not a patient encounter.</a:t>
            </a:r>
          </a:p>
          <a:p>
            <a:r>
              <a:rPr lang="en-US"/>
              <a:t>You can only do 1 CanMeds role/EPA at a time per Field Note but you can assess different EPA’s based on the same encounter i.e. one assessing Communicator  role another the Professional one. While its possible do 10 Field notes on one single encounter- it will add over-sampling bias</a:t>
            </a:r>
          </a:p>
        </p:txBody>
      </p:sp>
      <p:sp>
        <p:nvSpPr>
          <p:cNvPr id="4" name="Slide Number Placeholder 3"/>
          <p:cNvSpPr>
            <a:spLocks noGrp="1"/>
          </p:cNvSpPr>
          <p:nvPr>
            <p:ph type="sldNum" sz="quarter" idx="5"/>
          </p:nvPr>
        </p:nvSpPr>
        <p:spPr/>
        <p:txBody>
          <a:bodyPr/>
          <a:lstStyle/>
          <a:p>
            <a:fld id="{5B2D5E6C-F67B-1B46-91B2-AF1016327782}" type="slidenum">
              <a:rPr lang="en-US" smtClean="0"/>
              <a:t>12</a:t>
            </a:fld>
            <a:endParaRPr lang="en-US"/>
          </a:p>
        </p:txBody>
      </p:sp>
    </p:spTree>
    <p:extLst>
      <p:ext uri="{BB962C8B-B14F-4D97-AF65-F5344CB8AC3E}">
        <p14:creationId xmlns:p14="http://schemas.microsoft.com/office/powerpoint/2010/main" val="995922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ITER- In training Evaluation</a:t>
            </a:r>
            <a:r>
              <a:rPr lang="en-US" baseline="0" dirty="0"/>
              <a:t> </a:t>
            </a:r>
            <a:r>
              <a:rPr lang="en-US" dirty="0"/>
              <a:t>Report - completed through POWER portal</a:t>
            </a:r>
          </a:p>
          <a:p>
            <a:endParaRPr lang="en-US" dirty="0"/>
          </a:p>
          <a:p>
            <a:r>
              <a:rPr lang="en-US" dirty="0"/>
              <a:t>*Some preceptors might not be responsible to complete ITERS as it’s a composite evaluation from all teachers supervising the rotation.</a:t>
            </a:r>
          </a:p>
        </p:txBody>
      </p:sp>
      <p:sp>
        <p:nvSpPr>
          <p:cNvPr id="4" name="Slide Number Placeholder 3"/>
          <p:cNvSpPr>
            <a:spLocks noGrp="1"/>
          </p:cNvSpPr>
          <p:nvPr>
            <p:ph type="sldNum" sz="quarter" idx="5"/>
          </p:nvPr>
        </p:nvSpPr>
        <p:spPr/>
        <p:txBody>
          <a:bodyPr/>
          <a:lstStyle/>
          <a:p>
            <a:fld id="{5B2D5E6C-F67B-1B46-91B2-AF1016327782}" type="slidenum">
              <a:rPr lang="en-US" smtClean="0"/>
              <a:t>13</a:t>
            </a:fld>
            <a:endParaRPr lang="en-US"/>
          </a:p>
        </p:txBody>
      </p:sp>
    </p:spTree>
    <p:extLst>
      <p:ext uri="{BB962C8B-B14F-4D97-AF65-F5344CB8AC3E}">
        <p14:creationId xmlns:p14="http://schemas.microsoft.com/office/powerpoint/2010/main" val="746336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u="sng" dirty="0"/>
              <a:t>Traditionally Frequency/quantity </a:t>
            </a:r>
            <a:r>
              <a:rPr lang="en-CA" dirty="0"/>
              <a:t>of FN has been a weakness </a:t>
            </a:r>
            <a:endParaRPr lang="en-CA" u="sng" dirty="0"/>
          </a:p>
          <a:p>
            <a:pPr lvl="1">
              <a:buFont typeface="Wingdings" panose="05000000000000000000" pitchFamily="2" charset="2"/>
              <a:buChar char="§"/>
            </a:pPr>
            <a:r>
              <a:rPr lang="en-CA" dirty="0"/>
              <a:t>Not setting numbers</a:t>
            </a:r>
          </a:p>
          <a:p>
            <a:pPr>
              <a:buFont typeface="Wingdings" panose="05000000000000000000" pitchFamily="2" charset="2"/>
              <a:buChar char="§"/>
            </a:pPr>
            <a:r>
              <a:rPr lang="en-CA" dirty="0"/>
              <a:t>Aim</a:t>
            </a:r>
          </a:p>
          <a:p>
            <a:pPr lvl="1">
              <a:buFont typeface="Wingdings" panose="05000000000000000000" pitchFamily="2" charset="2"/>
              <a:buChar char="§"/>
            </a:pPr>
            <a:r>
              <a:rPr lang="en-CA" b="1" u="sng" dirty="0">
                <a:solidFill>
                  <a:srgbClr val="FF0000"/>
                </a:solidFill>
              </a:rPr>
              <a:t>&gt;</a:t>
            </a:r>
            <a:r>
              <a:rPr lang="en-CA" b="1" dirty="0">
                <a:solidFill>
                  <a:srgbClr val="FF0000"/>
                </a:solidFill>
              </a:rPr>
              <a:t>3/week on Block </a:t>
            </a:r>
          </a:p>
          <a:p>
            <a:pPr lvl="1">
              <a:buFont typeface="Wingdings" panose="05000000000000000000" pitchFamily="2" charset="2"/>
              <a:buChar char="§"/>
            </a:pPr>
            <a:r>
              <a:rPr lang="en-CA" b="1" u="sng" dirty="0">
                <a:solidFill>
                  <a:srgbClr val="FF0000"/>
                </a:solidFill>
              </a:rPr>
              <a:t>&gt;</a:t>
            </a:r>
            <a:r>
              <a:rPr lang="en-CA" b="1" dirty="0">
                <a:solidFill>
                  <a:srgbClr val="FF0000"/>
                </a:solidFill>
              </a:rPr>
              <a:t>1/wk. on Longitudinal</a:t>
            </a:r>
          </a:p>
          <a:p>
            <a:pPr lvl="1">
              <a:buFont typeface="Wingdings" panose="05000000000000000000" pitchFamily="2" charset="2"/>
              <a:buChar char="§"/>
            </a:pPr>
            <a:r>
              <a:rPr lang="en-CA" b="1" dirty="0">
                <a:solidFill>
                  <a:srgbClr val="FF0000"/>
                </a:solidFill>
              </a:rPr>
              <a:t>35 FN/yr. </a:t>
            </a:r>
          </a:p>
          <a:p>
            <a:pPr lvl="1">
              <a:buFont typeface="Wingdings" panose="05000000000000000000" pitchFamily="2" charset="2"/>
              <a:buChar char="§"/>
            </a:pPr>
            <a:r>
              <a:rPr lang="en-CA" b="1" dirty="0">
                <a:solidFill>
                  <a:srgbClr val="FF0000"/>
                </a:solidFill>
              </a:rPr>
              <a:t>70 in total</a:t>
            </a:r>
            <a:endParaRPr lang="en-CA" dirty="0"/>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14</a:t>
            </a:fld>
            <a:endParaRPr lang="en-US"/>
          </a:p>
        </p:txBody>
      </p:sp>
    </p:spTree>
    <p:extLst>
      <p:ext uri="{BB962C8B-B14F-4D97-AF65-F5344CB8AC3E}">
        <p14:creationId xmlns:p14="http://schemas.microsoft.com/office/powerpoint/2010/main" val="761395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here is to use to start a discussion on the practical implementation of Filed Notes </a:t>
            </a:r>
          </a:p>
          <a:p>
            <a:r>
              <a:rPr lang="en-US" dirty="0"/>
              <a:t>Does anyone have any tips? A few ideas below</a:t>
            </a:r>
          </a:p>
          <a:p>
            <a:endParaRPr lang="en-US" dirty="0"/>
          </a:p>
          <a:p>
            <a:endParaRPr lang="en-US" dirty="0"/>
          </a:p>
          <a:p>
            <a:r>
              <a:rPr lang="en-US" dirty="0"/>
              <a:t>Teaching huddles at the start of the day to decide who and what to focus on</a:t>
            </a:r>
          </a:p>
          <a:p>
            <a:r>
              <a:rPr lang="en-US" dirty="0"/>
              <a:t>Doing it on your phone</a:t>
            </a:r>
          </a:p>
          <a:p>
            <a:r>
              <a:rPr lang="en-US" dirty="0"/>
              <a:t>Have the resident initiate it </a:t>
            </a:r>
          </a:p>
        </p:txBody>
      </p:sp>
      <p:sp>
        <p:nvSpPr>
          <p:cNvPr id="4" name="Slide Number Placeholder 3"/>
          <p:cNvSpPr>
            <a:spLocks noGrp="1"/>
          </p:cNvSpPr>
          <p:nvPr>
            <p:ph type="sldNum" sz="quarter" idx="5"/>
          </p:nvPr>
        </p:nvSpPr>
        <p:spPr/>
        <p:txBody>
          <a:bodyPr/>
          <a:lstStyle/>
          <a:p>
            <a:fld id="{5B2D5E6C-F67B-1B46-91B2-AF1016327782}" type="slidenum">
              <a:rPr lang="en-US" smtClean="0"/>
              <a:t>15</a:t>
            </a:fld>
            <a:endParaRPr lang="en-US"/>
          </a:p>
        </p:txBody>
      </p:sp>
    </p:spTree>
    <p:extLst>
      <p:ext uri="{BB962C8B-B14F-4D97-AF65-F5344CB8AC3E}">
        <p14:creationId xmlns:p14="http://schemas.microsoft.com/office/powerpoint/2010/main" val="331819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ways (each with a different purpose) a Resident can initiate a FN</a:t>
            </a:r>
          </a:p>
          <a:p>
            <a:pPr marL="0" indent="0">
              <a:buNone/>
            </a:pPr>
            <a:r>
              <a:rPr lang="en-CA" dirty="0"/>
              <a:t>Self assessment: </a:t>
            </a:r>
          </a:p>
          <a:p>
            <a:pPr lvl="1"/>
            <a:r>
              <a:rPr lang="en-CA" dirty="0"/>
              <a:t>Resident completes the whole note on their own</a:t>
            </a:r>
          </a:p>
          <a:p>
            <a:pPr lvl="1"/>
            <a:r>
              <a:rPr lang="en-CA" dirty="0"/>
              <a:t>Preceptor receives notice that a FN was completed but cannot see content</a:t>
            </a:r>
          </a:p>
          <a:p>
            <a:pPr marL="0" indent="0">
              <a:buNone/>
            </a:pPr>
            <a:r>
              <a:rPr lang="en-CA" dirty="0">
                <a:solidFill>
                  <a:srgbClr val="FF0000"/>
                </a:solidFill>
              </a:rPr>
              <a:t>2. Resident initiates the assessment </a:t>
            </a:r>
          </a:p>
          <a:p>
            <a:pPr marL="0" indent="0">
              <a:buNone/>
            </a:pPr>
            <a:r>
              <a:rPr lang="en-CA" dirty="0">
                <a:solidFill>
                  <a:srgbClr val="FF0000"/>
                </a:solidFill>
              </a:rPr>
              <a:t>	</a:t>
            </a:r>
            <a:r>
              <a:rPr lang="en-CA" sz="2800" dirty="0">
                <a:solidFill>
                  <a:srgbClr val="FF0000"/>
                </a:solidFill>
              </a:rPr>
              <a:t>-email is sent to Preceptor for modification, approval and sign off </a:t>
            </a:r>
          </a:p>
          <a:p>
            <a:pPr marL="0" indent="0">
              <a:buNone/>
            </a:pPr>
            <a:r>
              <a:rPr lang="en-CA" sz="2800" dirty="0">
                <a:solidFill>
                  <a:srgbClr val="FF0000"/>
                </a:solidFill>
              </a:rPr>
              <a:t>	-resident can choose the </a:t>
            </a:r>
            <a:r>
              <a:rPr lang="en-CA" sz="2800" dirty="0" err="1">
                <a:solidFill>
                  <a:srgbClr val="FF0000"/>
                </a:solidFill>
              </a:rPr>
              <a:t>CanMeds</a:t>
            </a:r>
            <a:r>
              <a:rPr lang="en-CA" sz="2800" dirty="0">
                <a:solidFill>
                  <a:srgbClr val="FF0000"/>
                </a:solidFill>
              </a:rPr>
              <a:t> category </a:t>
            </a:r>
          </a:p>
          <a:p>
            <a:pPr marL="0" indent="0">
              <a:buNone/>
            </a:pPr>
            <a:r>
              <a:rPr lang="en-CA" dirty="0"/>
              <a:t>3. Resident send prompt</a:t>
            </a:r>
          </a:p>
          <a:p>
            <a:pPr marL="0" indent="0">
              <a:buNone/>
            </a:pPr>
            <a:r>
              <a:rPr lang="en-CA" dirty="0"/>
              <a:t>	</a:t>
            </a:r>
            <a:r>
              <a:rPr lang="en-CA" sz="2800" dirty="0"/>
              <a:t>-email sent  to supervisor to complete an assessment </a:t>
            </a:r>
          </a:p>
          <a:p>
            <a:pPr marL="0" indent="0">
              <a:buNone/>
            </a:pPr>
            <a:r>
              <a:rPr lang="en-CA" sz="2800" dirty="0"/>
              <a:t>	-Resident can pick </a:t>
            </a:r>
            <a:r>
              <a:rPr lang="en-CA" sz="2800" dirty="0" err="1"/>
              <a:t>CanMeds</a:t>
            </a:r>
            <a:r>
              <a:rPr lang="en-CA" sz="2800" dirty="0"/>
              <a:t> role</a:t>
            </a:r>
          </a:p>
          <a:p>
            <a:pPr marL="0" indent="0">
              <a:buNone/>
            </a:pPr>
            <a:r>
              <a:rPr lang="en-CA" sz="2800" dirty="0"/>
              <a:t>	-Resident can send triggering info or notes that are NOT part of the FN i.e. </a:t>
            </a:r>
            <a:r>
              <a:rPr lang="en-CA" sz="2800" dirty="0" err="1"/>
              <a:t>pt</a:t>
            </a:r>
            <a:r>
              <a:rPr lang="en-CA" sz="2800" dirty="0"/>
              <a:t> illness to help remind Preceptor about the case</a:t>
            </a:r>
          </a:p>
          <a:p>
            <a:pPr marL="0" indent="0">
              <a:buNone/>
            </a:pPr>
            <a:r>
              <a:rPr lang="en-CA" sz="2800" dirty="0"/>
              <a:t>The bottom is an actual message from </a:t>
            </a:r>
            <a:r>
              <a:rPr lang="en-CA" sz="2800" dirty="0" err="1"/>
              <a:t>Elantra</a:t>
            </a:r>
            <a:r>
              <a:rPr lang="en-CA" sz="2800" dirty="0"/>
              <a:t> providing a direct link to fill out a FN.</a:t>
            </a:r>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17</a:t>
            </a:fld>
            <a:endParaRPr lang="en-US"/>
          </a:p>
        </p:txBody>
      </p:sp>
    </p:spTree>
    <p:extLst>
      <p:ext uri="{BB962C8B-B14F-4D97-AF65-F5344CB8AC3E}">
        <p14:creationId xmlns:p14="http://schemas.microsoft.com/office/powerpoint/2010/main" val="3119146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5B2D5E6C-F67B-1B46-91B2-AF1016327782}" type="slidenum">
              <a:rPr lang="en-US" smtClean="0"/>
              <a:t>18</a:t>
            </a:fld>
            <a:endParaRPr lang="en-US"/>
          </a:p>
        </p:txBody>
      </p:sp>
    </p:spTree>
    <p:extLst>
      <p:ext uri="{BB962C8B-B14F-4D97-AF65-F5344CB8AC3E}">
        <p14:creationId xmlns:p14="http://schemas.microsoft.com/office/powerpoint/2010/main" val="771598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C</a:t>
            </a:r>
            <a:r>
              <a:rPr lang="en-CA" b="0" dirty="0">
                <a:solidFill>
                  <a:srgbClr val="FF0000"/>
                </a:solidFill>
              </a:rPr>
              <a:t>licking on the first picture (or link)  opens up a 2:23 minute  </a:t>
            </a:r>
            <a:r>
              <a:rPr lang="en-CA" b="0" dirty="0" err="1">
                <a:solidFill>
                  <a:srgbClr val="FF0000"/>
                </a:solidFill>
              </a:rPr>
              <a:t>Youtube</a:t>
            </a:r>
            <a:r>
              <a:rPr lang="en-CA" b="0" dirty="0">
                <a:solidFill>
                  <a:srgbClr val="FF0000"/>
                </a:solidFill>
              </a:rPr>
              <a:t> video of how to add field  notes to you </a:t>
            </a:r>
            <a:r>
              <a:rPr lang="en-CA" b="0" dirty="0" err="1">
                <a:solidFill>
                  <a:srgbClr val="FF0000"/>
                </a:solidFill>
              </a:rPr>
              <a:t>iphone</a:t>
            </a:r>
            <a:endParaRPr lang="en-CA"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u="sng" kern="1200" dirty="0">
                <a:solidFill>
                  <a:schemeClr val="tx1"/>
                </a:solidFill>
                <a:effectLst/>
                <a:latin typeface="+mn-lt"/>
                <a:ea typeface="+mn-ea"/>
                <a:cs typeface="+mn-cs"/>
                <a:hlinkClick r:id="rId3"/>
              </a:rPr>
              <a:t>https://www.youtube.com/watch?v=lqjn4no_X_M&amp;feature=youtu.be</a:t>
            </a:r>
            <a:endParaRPr lang="en-CA" sz="1200" kern="1200" dirty="0">
              <a:solidFill>
                <a:schemeClr val="tx1"/>
              </a:solidFill>
              <a:effectLst/>
              <a:latin typeface="+mn-lt"/>
              <a:ea typeface="+mn-ea"/>
              <a:cs typeface="+mn-cs"/>
            </a:endParaRPr>
          </a:p>
          <a:p>
            <a:endParaRPr lang="en-CA" b="0" dirty="0">
              <a:solidFill>
                <a:srgbClr val="FF0000"/>
              </a:solidFill>
            </a:endParaRPr>
          </a:p>
          <a:p>
            <a:r>
              <a:rPr lang="en-CA" b="0" dirty="0">
                <a:solidFill>
                  <a:srgbClr val="FF0000"/>
                </a:solidFill>
              </a:rPr>
              <a:t>Clicking on the second picture (or link) opens up a 1;12 minute YouTube video on how to add g filed notes to an android device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u="sng" kern="1200" dirty="0">
                <a:solidFill>
                  <a:schemeClr val="tx1"/>
                </a:solidFill>
                <a:effectLst/>
                <a:latin typeface="+mn-lt"/>
                <a:ea typeface="+mn-ea"/>
                <a:cs typeface="+mn-cs"/>
                <a:hlinkClick r:id="rId4"/>
              </a:rPr>
              <a:t>https://youtu.be/KtbUYEEDgm4</a:t>
            </a:r>
            <a:endParaRPr lang="en-CA" sz="1200" kern="1200" dirty="0">
              <a:solidFill>
                <a:schemeClr val="tx1"/>
              </a:solidFill>
              <a:effectLst/>
              <a:latin typeface="+mn-lt"/>
              <a:ea typeface="+mn-ea"/>
              <a:cs typeface="+mn-cs"/>
            </a:endParaRPr>
          </a:p>
          <a:p>
            <a:endParaRPr lang="en-CA" b="0" dirty="0">
              <a:solidFill>
                <a:srgbClr val="FF0000"/>
              </a:solidFill>
            </a:endParaRPr>
          </a:p>
          <a:p>
            <a:r>
              <a:rPr lang="en-CA" b="0" dirty="0">
                <a:solidFill>
                  <a:srgbClr val="FF0000"/>
                </a:solidFill>
              </a:rPr>
              <a:t>Note these links are also provided in the handout so faculty can do on their own time. You can send the links out ahead of time and ask people to do this in advance. </a:t>
            </a:r>
          </a:p>
          <a:p>
            <a:endParaRPr lang="en-CA" b="0" dirty="0">
              <a:solidFill>
                <a:srgbClr val="FF0000"/>
              </a:solidFill>
            </a:endParaRPr>
          </a:p>
          <a:p>
            <a:endParaRPr lang="en-CA" b="0" dirty="0">
              <a:solidFill>
                <a:srgbClr val="FF0000"/>
              </a:solidFill>
            </a:endParaRPr>
          </a:p>
          <a:p>
            <a:endParaRPr lang="en-CA" sz="1400" b="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19</a:t>
            </a:fld>
            <a:endParaRPr lang="en-US"/>
          </a:p>
        </p:txBody>
      </p:sp>
    </p:spTree>
    <p:extLst>
      <p:ext uri="{BB962C8B-B14F-4D97-AF65-F5344CB8AC3E}">
        <p14:creationId xmlns:p14="http://schemas.microsoft.com/office/powerpoint/2010/main" val="403421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following section is very interactive and has a joint fill in the blank, several videos and tools to use. You can pick what you want to cover depending on your faculty and the time allotted. The presentation can be broken into pieces and delivered at separate times or parts can be sent out by email as a self-learning exercise. </a:t>
            </a:r>
          </a:p>
        </p:txBody>
      </p:sp>
      <p:sp>
        <p:nvSpPr>
          <p:cNvPr id="4" name="Slide Number Placeholder 3"/>
          <p:cNvSpPr>
            <a:spLocks noGrp="1"/>
          </p:cNvSpPr>
          <p:nvPr>
            <p:ph type="sldNum" sz="quarter" idx="5"/>
          </p:nvPr>
        </p:nvSpPr>
        <p:spPr/>
        <p:txBody>
          <a:bodyPr/>
          <a:lstStyle/>
          <a:p>
            <a:fld id="{5B2D5E6C-F67B-1B46-91B2-AF1016327782}" type="slidenum">
              <a:rPr lang="en-US" smtClean="0"/>
              <a:t>20</a:t>
            </a:fld>
            <a:endParaRPr lang="en-US"/>
          </a:p>
        </p:txBody>
      </p:sp>
    </p:spTree>
    <p:extLst>
      <p:ext uri="{BB962C8B-B14F-4D97-AF65-F5344CB8AC3E}">
        <p14:creationId xmlns:p14="http://schemas.microsoft.com/office/powerpoint/2010/main" val="3262971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 show this slide and check in to make sure everyone knows how to start a FN</a:t>
            </a:r>
          </a:p>
        </p:txBody>
      </p:sp>
      <p:sp>
        <p:nvSpPr>
          <p:cNvPr id="4" name="Slide Number Placeholder 3"/>
          <p:cNvSpPr>
            <a:spLocks noGrp="1"/>
          </p:cNvSpPr>
          <p:nvPr>
            <p:ph type="sldNum" sz="quarter" idx="5"/>
          </p:nvPr>
        </p:nvSpPr>
        <p:spPr/>
        <p:txBody>
          <a:bodyPr/>
          <a:lstStyle/>
          <a:p>
            <a:fld id="{5B2D5E6C-F67B-1B46-91B2-AF1016327782}" type="slidenum">
              <a:rPr lang="en-US" smtClean="0"/>
              <a:t>22</a:t>
            </a:fld>
            <a:endParaRPr lang="en-US"/>
          </a:p>
        </p:txBody>
      </p:sp>
    </p:spTree>
    <p:extLst>
      <p:ext uri="{BB962C8B-B14F-4D97-AF65-F5344CB8AC3E}">
        <p14:creationId xmlns:p14="http://schemas.microsoft.com/office/powerpoint/2010/main" val="2293143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signed in make sure the top second right bubble says Post MD-faculty</a:t>
            </a:r>
          </a:p>
          <a:p>
            <a:endParaRPr lang="en-US" dirty="0"/>
          </a:p>
          <a:p>
            <a:r>
              <a:rPr lang="en-US" dirty="0"/>
              <a:t>Click on Start Assessment</a:t>
            </a:r>
          </a:p>
        </p:txBody>
      </p:sp>
      <p:sp>
        <p:nvSpPr>
          <p:cNvPr id="4" name="Slide Number Placeholder 3"/>
          <p:cNvSpPr>
            <a:spLocks noGrp="1"/>
          </p:cNvSpPr>
          <p:nvPr>
            <p:ph type="sldNum" sz="quarter" idx="5"/>
          </p:nvPr>
        </p:nvSpPr>
        <p:spPr/>
        <p:txBody>
          <a:bodyPr/>
          <a:lstStyle/>
          <a:p>
            <a:fld id="{5B2D5E6C-F67B-1B46-91B2-AF1016327782}" type="slidenum">
              <a:rPr lang="en-US" smtClean="0"/>
              <a:t>23</a:t>
            </a:fld>
            <a:endParaRPr lang="en-US"/>
          </a:p>
        </p:txBody>
      </p:sp>
    </p:spTree>
    <p:extLst>
      <p:ext uri="{BB962C8B-B14F-4D97-AF65-F5344CB8AC3E}">
        <p14:creationId xmlns:p14="http://schemas.microsoft.com/office/powerpoint/2010/main" val="343860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 the 3 main sections of the presentation. Each section will start with this slide with the section title in regular colour and the rest faded out. </a:t>
            </a:r>
          </a:p>
        </p:txBody>
      </p:sp>
      <p:sp>
        <p:nvSpPr>
          <p:cNvPr id="4" name="Slide Number Placeholder 3"/>
          <p:cNvSpPr>
            <a:spLocks noGrp="1"/>
          </p:cNvSpPr>
          <p:nvPr>
            <p:ph type="sldNum" sz="quarter" idx="5"/>
          </p:nvPr>
        </p:nvSpPr>
        <p:spPr/>
        <p:txBody>
          <a:bodyPr/>
          <a:lstStyle/>
          <a:p>
            <a:fld id="{5B2D5E6C-F67B-1B46-91B2-AF1016327782}" type="slidenum">
              <a:rPr lang="en-US" smtClean="0"/>
              <a:t>3</a:t>
            </a:fld>
            <a:endParaRPr lang="en-US"/>
          </a:p>
        </p:txBody>
      </p:sp>
    </p:spTree>
    <p:extLst>
      <p:ext uri="{BB962C8B-B14F-4D97-AF65-F5344CB8AC3E}">
        <p14:creationId xmlns:p14="http://schemas.microsoft.com/office/powerpoint/2010/main" val="1128516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box: On-Demand Workflow-leave will self populate as an EPA</a:t>
            </a:r>
          </a:p>
          <a:p>
            <a:r>
              <a:rPr lang="en-US" dirty="0"/>
              <a:t>2</a:t>
            </a:r>
            <a:r>
              <a:rPr lang="en-US" baseline="30000" dirty="0"/>
              <a:t>nd</a:t>
            </a:r>
            <a:r>
              <a:rPr lang="en-US" dirty="0"/>
              <a:t> box: Select </a:t>
            </a:r>
            <a:r>
              <a:rPr lang="en-US" dirty="0" err="1"/>
              <a:t>assessee</a:t>
            </a:r>
            <a:r>
              <a:rPr lang="en-US" dirty="0"/>
              <a:t>  Start typing the name either first or last-chose the one that is more rare</a:t>
            </a:r>
          </a:p>
          <a:p>
            <a:endParaRPr lang="en-US" dirty="0"/>
          </a:p>
          <a:p>
            <a:r>
              <a:rPr lang="en-US" dirty="0"/>
              <a:t>3rd/4</a:t>
            </a:r>
            <a:r>
              <a:rPr lang="en-US" baseline="30000" dirty="0"/>
              <a:t>th</a:t>
            </a:r>
            <a:r>
              <a:rPr lang="en-US" dirty="0"/>
              <a:t> box next slide </a:t>
            </a:r>
          </a:p>
        </p:txBody>
      </p:sp>
      <p:sp>
        <p:nvSpPr>
          <p:cNvPr id="4" name="Slide Number Placeholder 3"/>
          <p:cNvSpPr>
            <a:spLocks noGrp="1"/>
          </p:cNvSpPr>
          <p:nvPr>
            <p:ph type="sldNum" sz="quarter" idx="5"/>
          </p:nvPr>
        </p:nvSpPr>
        <p:spPr/>
        <p:txBody>
          <a:bodyPr/>
          <a:lstStyle/>
          <a:p>
            <a:fld id="{5B2D5E6C-F67B-1B46-91B2-AF1016327782}" type="slidenum">
              <a:rPr lang="en-US" smtClean="0"/>
              <a:t>24</a:t>
            </a:fld>
            <a:endParaRPr lang="en-US"/>
          </a:p>
        </p:txBody>
      </p:sp>
    </p:spTree>
    <p:extLst>
      <p:ext uri="{BB962C8B-B14F-4D97-AF65-F5344CB8AC3E}">
        <p14:creationId xmlns:p14="http://schemas.microsoft.com/office/powerpoint/2010/main" val="987299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Box 1: you can click on the blue calendar icon and change the date </a:t>
            </a:r>
          </a:p>
          <a:p>
            <a:r>
              <a:rPr lang="en-US" dirty="0"/>
              <a:t>Box 2:  leave as is </a:t>
            </a:r>
          </a:p>
          <a:p>
            <a:r>
              <a:rPr lang="en-US" dirty="0"/>
              <a:t>Box 3: For more info see next slide </a:t>
            </a:r>
          </a:p>
        </p:txBody>
      </p:sp>
      <p:sp>
        <p:nvSpPr>
          <p:cNvPr id="4" name="Slide Number Placeholder 3"/>
          <p:cNvSpPr>
            <a:spLocks noGrp="1"/>
          </p:cNvSpPr>
          <p:nvPr>
            <p:ph type="sldNum" sz="quarter" idx="5"/>
          </p:nvPr>
        </p:nvSpPr>
        <p:spPr/>
        <p:txBody>
          <a:bodyPr/>
          <a:lstStyle/>
          <a:p>
            <a:fld id="{5B2D5E6C-F67B-1B46-91B2-AF1016327782}" type="slidenum">
              <a:rPr lang="en-US" smtClean="0"/>
              <a:t>25</a:t>
            </a:fld>
            <a:endParaRPr lang="en-US"/>
          </a:p>
        </p:txBody>
      </p:sp>
    </p:spTree>
    <p:extLst>
      <p:ext uri="{BB962C8B-B14F-4D97-AF65-F5344CB8AC3E}">
        <p14:creationId xmlns:p14="http://schemas.microsoft.com/office/powerpoint/2010/main" val="3494235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0" dirty="0"/>
              <a:t>Clicking on Preview this Form will show the skills for the EPA</a:t>
            </a:r>
          </a:p>
          <a:p>
            <a:r>
              <a:rPr lang="en-US" b="0" dirty="0"/>
              <a:t>As an example for FM Expert: Selectivity the following will show up: </a:t>
            </a:r>
          </a:p>
          <a:p>
            <a:endParaRPr lang="en-US" b="1" dirty="0"/>
          </a:p>
          <a:p>
            <a:r>
              <a:rPr lang="en-CA" sz="1200" b="0" i="0" u="none" strike="noStrike" kern="1200" dirty="0">
                <a:solidFill>
                  <a:schemeClr val="tx1"/>
                </a:solidFill>
                <a:effectLst/>
                <a:latin typeface="+mn-lt"/>
                <a:ea typeface="+mn-ea"/>
                <a:cs typeface="+mn-cs"/>
              </a:rPr>
              <a:t>FAM 2. Demonstrate the ability to effectively and selectively identify, assess and prioritize presenting symptoms. </a:t>
            </a:r>
          </a:p>
          <a:p>
            <a:r>
              <a:rPr lang="en-CA" sz="1200" b="0" i="0" u="none" strike="noStrike" kern="1200" dirty="0">
                <a:solidFill>
                  <a:schemeClr val="tx1"/>
                </a:solidFill>
                <a:effectLst/>
                <a:latin typeface="+mn-lt"/>
                <a:ea typeface="+mn-ea"/>
                <a:cs typeface="+mn-cs"/>
              </a:rPr>
              <a:t>FAM 5. Convey (to the observer) through the nature and sequence of the examination that the hypotheses from the history are being tested. </a:t>
            </a:r>
          </a:p>
          <a:p>
            <a:r>
              <a:rPr lang="en-CA" sz="1200" b="0" i="0" u="none" strike="noStrike" kern="1200" dirty="0">
                <a:solidFill>
                  <a:schemeClr val="tx1"/>
                </a:solidFill>
                <a:effectLst/>
                <a:latin typeface="+mn-lt"/>
                <a:ea typeface="+mn-ea"/>
                <a:cs typeface="+mn-cs"/>
              </a:rPr>
              <a:t>FAM 13. Select laboratory and imaging tests that are evidence-based, cost-effective and employ them only when they would have an impact on patient management. </a:t>
            </a:r>
          </a:p>
          <a:p>
            <a:endParaRPr lang="en-US" b="1" dirty="0"/>
          </a:p>
          <a:p>
            <a:r>
              <a:rPr lang="en-US" b="1" dirty="0"/>
              <a:t>FM Expert: Clinical Reasoning Skills </a:t>
            </a:r>
          </a:p>
          <a:p>
            <a:endParaRPr lang="en-US" b="1" dirty="0"/>
          </a:p>
          <a:p>
            <a:r>
              <a:rPr lang="en-CA" sz="1200" b="0" i="0" u="none" strike="noStrike" kern="1200" dirty="0">
                <a:solidFill>
                  <a:schemeClr val="tx1"/>
                </a:solidFill>
                <a:effectLst/>
                <a:latin typeface="+mn-lt"/>
                <a:ea typeface="+mn-ea"/>
                <a:cs typeface="+mn-cs"/>
              </a:rPr>
              <a:t>FAM 6. Demonstrate the core knowledge of Family Medicine, informed by evidence that is appropriate for level of training. </a:t>
            </a:r>
          </a:p>
          <a:p>
            <a:r>
              <a:rPr lang="en-CA" sz="1200" b="0" i="0" u="none" strike="noStrike" kern="1200" dirty="0">
                <a:solidFill>
                  <a:schemeClr val="tx1"/>
                </a:solidFill>
                <a:effectLst/>
                <a:latin typeface="+mn-lt"/>
                <a:ea typeface="+mn-ea"/>
                <a:cs typeface="+mn-cs"/>
              </a:rPr>
              <a:t>FAM 2. Elicit pertinent associated symptoms, red flags and risk factors.</a:t>
            </a:r>
          </a:p>
          <a:p>
            <a:r>
              <a:rPr lang="en-CA" sz="1200" b="0" i="0" u="none" strike="noStrike" kern="1200" dirty="0">
                <a:solidFill>
                  <a:schemeClr val="tx1"/>
                </a:solidFill>
                <a:effectLst/>
                <a:latin typeface="+mn-lt"/>
                <a:ea typeface="+mn-ea"/>
                <a:cs typeface="+mn-cs"/>
              </a:rPr>
              <a:t>FAM 2. Convey (to the observer) through the nature and sequence of questions, that diagnostic hypotheses are being generated and tested. </a:t>
            </a:r>
          </a:p>
          <a:p>
            <a:r>
              <a:rPr lang="en-CA" sz="1200" b="0" i="0" u="none" strike="noStrike" kern="1200" dirty="0">
                <a:solidFill>
                  <a:schemeClr val="tx1"/>
                </a:solidFill>
                <a:effectLst/>
                <a:latin typeface="+mn-lt"/>
                <a:ea typeface="+mn-ea"/>
                <a:cs typeface="+mn-cs"/>
              </a:rPr>
              <a:t>FAM 6. Construct an appropriately thorough differential diagnosis congruent with data gathered from the history and physical. </a:t>
            </a:r>
          </a:p>
          <a:p>
            <a:r>
              <a:rPr lang="en-CA" sz="1200" b="0" i="0" u="none" strike="noStrike" kern="1200" dirty="0">
                <a:solidFill>
                  <a:schemeClr val="tx1"/>
                </a:solidFill>
                <a:effectLst/>
                <a:latin typeface="+mn-lt"/>
                <a:ea typeface="+mn-ea"/>
                <a:cs typeface="+mn-cs"/>
              </a:rPr>
              <a:t>FAM 12. Modify the differential diagnosis in light of unexpected or changing symptoms or when symptoms persist beyond what one would ordinarily expect. </a:t>
            </a:r>
          </a:p>
          <a:p>
            <a:r>
              <a:rPr lang="en-CA" sz="1200" b="0" i="0" u="none" strike="noStrike" kern="1200" dirty="0">
                <a:solidFill>
                  <a:schemeClr val="tx1"/>
                </a:solidFill>
                <a:effectLst/>
                <a:latin typeface="+mn-lt"/>
                <a:ea typeface="+mn-ea"/>
                <a:cs typeface="+mn-cs"/>
              </a:rPr>
              <a:t>FAM 16. Develop and implement an appropriate treatment plan (including writing a complete prescription). </a:t>
            </a:r>
          </a:p>
          <a:p>
            <a:endParaRPr lang="en-US" b="1" dirty="0"/>
          </a:p>
          <a:p>
            <a:endParaRPr lang="en-US" b="1" dirty="0"/>
          </a:p>
        </p:txBody>
      </p:sp>
      <p:sp>
        <p:nvSpPr>
          <p:cNvPr id="4" name="Slide Number Placeholder 3"/>
          <p:cNvSpPr>
            <a:spLocks noGrp="1"/>
          </p:cNvSpPr>
          <p:nvPr>
            <p:ph type="sldNum" sz="quarter" idx="5"/>
          </p:nvPr>
        </p:nvSpPr>
        <p:spPr/>
        <p:txBody>
          <a:bodyPr/>
          <a:lstStyle/>
          <a:p>
            <a:fld id="{F47154A1-8581-4D4D-B224-A6E9147778E4}" type="slidenum">
              <a:rPr lang="en-CA" smtClean="0"/>
              <a:t>26</a:t>
            </a:fld>
            <a:endParaRPr lang="en-CA"/>
          </a:p>
        </p:txBody>
      </p:sp>
    </p:spTree>
    <p:extLst>
      <p:ext uri="{BB962C8B-B14F-4D97-AF65-F5344CB8AC3E}">
        <p14:creationId xmlns:p14="http://schemas.microsoft.com/office/powerpoint/2010/main" val="1802806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Box 1: here is where a Resident enters Yes to open 3 different ways to do a FN (see slide 25 for more info)</a:t>
            </a:r>
          </a:p>
          <a:p>
            <a:endParaRPr lang="en-US" i="0" dirty="0"/>
          </a:p>
          <a:p>
            <a:r>
              <a:rPr lang="en-US" i="0" dirty="0"/>
              <a:t>Box 2: can be changed to Emergency medicine (bottom of the drop down?) , palliative </a:t>
            </a:r>
          </a:p>
          <a:p>
            <a:endParaRPr lang="en-US" i="0" dirty="0"/>
          </a:p>
          <a:p>
            <a:r>
              <a:rPr lang="en-US" i="0" dirty="0"/>
              <a:t>Below Site  will be an Explanation of the Can Meds role you chose  above under EPA i.e. the blue box</a:t>
            </a:r>
          </a:p>
          <a:p>
            <a:endParaRPr lang="en-US" i="0" dirty="0"/>
          </a:p>
          <a:p>
            <a:r>
              <a:rPr lang="en-US" i="0" dirty="0"/>
              <a:t>Areas of observation will fly in</a:t>
            </a:r>
          </a:p>
          <a:p>
            <a:r>
              <a:rPr lang="en-US" i="0" dirty="0"/>
              <a:t>-note: Not a </a:t>
            </a:r>
            <a:r>
              <a:rPr lang="en-US" i="0" dirty="0" err="1"/>
              <a:t>pt</a:t>
            </a:r>
            <a:r>
              <a:rPr lang="en-US" i="0" dirty="0"/>
              <a:t> encounter is missing from the bottom </a:t>
            </a:r>
          </a:p>
        </p:txBody>
      </p:sp>
      <p:sp>
        <p:nvSpPr>
          <p:cNvPr id="4" name="Slide Number Placeholder 3"/>
          <p:cNvSpPr>
            <a:spLocks noGrp="1"/>
          </p:cNvSpPr>
          <p:nvPr>
            <p:ph type="sldNum" sz="quarter" idx="5"/>
          </p:nvPr>
        </p:nvSpPr>
        <p:spPr/>
        <p:txBody>
          <a:bodyPr/>
          <a:lstStyle/>
          <a:p>
            <a:fld id="{F47154A1-8581-4D4D-B224-A6E9147778E4}" type="slidenum">
              <a:rPr lang="en-CA" smtClean="0"/>
              <a:t>27</a:t>
            </a:fld>
            <a:endParaRPr lang="en-CA"/>
          </a:p>
        </p:txBody>
      </p:sp>
    </p:spTree>
    <p:extLst>
      <p:ext uri="{BB962C8B-B14F-4D97-AF65-F5344CB8AC3E}">
        <p14:creationId xmlns:p14="http://schemas.microsoft.com/office/powerpoint/2010/main" val="1058150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the Entrustability scale comes in </a:t>
            </a:r>
          </a:p>
          <a:p>
            <a:r>
              <a:rPr lang="en-US" dirty="0"/>
              <a:t>Five levels </a:t>
            </a:r>
          </a:p>
          <a:p>
            <a:r>
              <a:rPr lang="en-US" dirty="0"/>
              <a:t>Encourage filling out narrative comments </a:t>
            </a:r>
          </a:p>
        </p:txBody>
      </p:sp>
      <p:sp>
        <p:nvSpPr>
          <p:cNvPr id="4" name="Slide Number Placeholder 3"/>
          <p:cNvSpPr>
            <a:spLocks noGrp="1"/>
          </p:cNvSpPr>
          <p:nvPr>
            <p:ph type="sldNum" sz="quarter" idx="5"/>
          </p:nvPr>
        </p:nvSpPr>
        <p:spPr/>
        <p:txBody>
          <a:bodyPr/>
          <a:lstStyle/>
          <a:p>
            <a:fld id="{F47154A1-8581-4D4D-B224-A6E9147778E4}" type="slidenum">
              <a:rPr lang="en-CA" smtClean="0"/>
              <a:t>28</a:t>
            </a:fld>
            <a:endParaRPr lang="en-CA"/>
          </a:p>
        </p:txBody>
      </p:sp>
    </p:spTree>
    <p:extLst>
      <p:ext uri="{BB962C8B-B14F-4D97-AF65-F5344CB8AC3E}">
        <p14:creationId xmlns:p14="http://schemas.microsoft.com/office/powerpoint/2010/main" val="1772816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title slide for the next section </a:t>
            </a:r>
          </a:p>
        </p:txBody>
      </p:sp>
      <p:sp>
        <p:nvSpPr>
          <p:cNvPr id="4" name="Slide Number Placeholder 3"/>
          <p:cNvSpPr>
            <a:spLocks noGrp="1"/>
          </p:cNvSpPr>
          <p:nvPr>
            <p:ph type="sldNum" sz="quarter" idx="5"/>
          </p:nvPr>
        </p:nvSpPr>
        <p:spPr/>
        <p:txBody>
          <a:bodyPr/>
          <a:lstStyle/>
          <a:p>
            <a:fld id="{5B2D5E6C-F67B-1B46-91B2-AF1016327782}" type="slidenum">
              <a:rPr lang="en-US" smtClean="0"/>
              <a:t>29</a:t>
            </a:fld>
            <a:endParaRPr lang="en-US"/>
          </a:p>
        </p:txBody>
      </p:sp>
    </p:spTree>
    <p:extLst>
      <p:ext uri="{BB962C8B-B14F-4D97-AF65-F5344CB8AC3E}">
        <p14:creationId xmlns:p14="http://schemas.microsoft.com/office/powerpoint/2010/main" val="3149375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30</a:t>
            </a:fld>
            <a:endParaRPr lang="en-US"/>
          </a:p>
        </p:txBody>
      </p:sp>
    </p:spTree>
    <p:extLst>
      <p:ext uri="{BB962C8B-B14F-4D97-AF65-F5344CB8AC3E}">
        <p14:creationId xmlns:p14="http://schemas.microsoft.com/office/powerpoint/2010/main" val="2807291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set up so the audience can try and guess the level of Overall entrustability- if you don’t want to do that then remove the animation See how on slide 38</a:t>
            </a:r>
          </a:p>
        </p:txBody>
      </p:sp>
      <p:sp>
        <p:nvSpPr>
          <p:cNvPr id="4" name="Slide Number Placeholder 3"/>
          <p:cNvSpPr>
            <a:spLocks noGrp="1"/>
          </p:cNvSpPr>
          <p:nvPr>
            <p:ph type="sldNum" sz="quarter" idx="5"/>
          </p:nvPr>
        </p:nvSpPr>
        <p:spPr/>
        <p:txBody>
          <a:bodyPr/>
          <a:lstStyle/>
          <a:p>
            <a:fld id="{F47154A1-8581-4D4D-B224-A6E9147778E4}" type="slidenum">
              <a:rPr lang="en-CA" smtClean="0"/>
              <a:t>31</a:t>
            </a:fld>
            <a:endParaRPr lang="en-CA"/>
          </a:p>
        </p:txBody>
      </p:sp>
    </p:spTree>
    <p:extLst>
      <p:ext uri="{BB962C8B-B14F-4D97-AF65-F5344CB8AC3E}">
        <p14:creationId xmlns:p14="http://schemas.microsoft.com/office/powerpoint/2010/main" val="2233642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 comes from a handout designed by Postgrad Medicine (all residency’s). It has 2 sides to it- A preceptor side to give constructive feedback and a Learner side to ask/accept it</a:t>
            </a:r>
          </a:p>
        </p:txBody>
      </p:sp>
      <p:sp>
        <p:nvSpPr>
          <p:cNvPr id="4" name="Slide Number Placeholder 3"/>
          <p:cNvSpPr>
            <a:spLocks noGrp="1"/>
          </p:cNvSpPr>
          <p:nvPr>
            <p:ph type="sldNum" sz="quarter" idx="5"/>
          </p:nvPr>
        </p:nvSpPr>
        <p:spPr/>
        <p:txBody>
          <a:bodyPr/>
          <a:lstStyle/>
          <a:p>
            <a:fld id="{5B2D5E6C-F67B-1B46-91B2-AF1016327782}" type="slidenum">
              <a:rPr lang="en-US" smtClean="0"/>
              <a:t>32</a:t>
            </a:fld>
            <a:endParaRPr lang="en-US"/>
          </a:p>
        </p:txBody>
      </p:sp>
    </p:spTree>
    <p:extLst>
      <p:ext uri="{BB962C8B-B14F-4D97-AF65-F5344CB8AC3E}">
        <p14:creationId xmlns:p14="http://schemas.microsoft.com/office/powerpoint/2010/main" val="1233309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Receiver of feedback side </a:t>
            </a:r>
          </a:p>
        </p:txBody>
      </p:sp>
      <p:sp>
        <p:nvSpPr>
          <p:cNvPr id="4" name="Slide Number Placeholder 3"/>
          <p:cNvSpPr>
            <a:spLocks noGrp="1"/>
          </p:cNvSpPr>
          <p:nvPr>
            <p:ph type="sldNum" sz="quarter" idx="5"/>
          </p:nvPr>
        </p:nvSpPr>
        <p:spPr/>
        <p:txBody>
          <a:bodyPr/>
          <a:lstStyle/>
          <a:p>
            <a:fld id="{F47154A1-8581-4D4D-B224-A6E9147778E4}" type="slidenum">
              <a:rPr lang="en-CA" smtClean="0"/>
              <a:t>33</a:t>
            </a:fld>
            <a:endParaRPr lang="en-CA"/>
          </a:p>
        </p:txBody>
      </p:sp>
    </p:spTree>
    <p:extLst>
      <p:ext uri="{BB962C8B-B14F-4D97-AF65-F5344CB8AC3E}">
        <p14:creationId xmlns:p14="http://schemas.microsoft.com/office/powerpoint/2010/main" val="3554610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WHY section-This is very short as its all covered in the Competency module </a:t>
            </a:r>
          </a:p>
        </p:txBody>
      </p:sp>
      <p:sp>
        <p:nvSpPr>
          <p:cNvPr id="4" name="Slide Number Placeholder 3"/>
          <p:cNvSpPr>
            <a:spLocks noGrp="1"/>
          </p:cNvSpPr>
          <p:nvPr>
            <p:ph type="sldNum" sz="quarter" idx="5"/>
          </p:nvPr>
        </p:nvSpPr>
        <p:spPr/>
        <p:txBody>
          <a:bodyPr/>
          <a:lstStyle/>
          <a:p>
            <a:fld id="{5B2D5E6C-F67B-1B46-91B2-AF1016327782}" type="slidenum">
              <a:rPr lang="en-US" smtClean="0"/>
              <a:t>4</a:t>
            </a:fld>
            <a:endParaRPr lang="en-US"/>
          </a:p>
        </p:txBody>
      </p:sp>
    </p:spTree>
    <p:extLst>
      <p:ext uri="{BB962C8B-B14F-4D97-AF65-F5344CB8AC3E}">
        <p14:creationId xmlns:p14="http://schemas.microsoft.com/office/powerpoint/2010/main" val="2783143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tool comes and can be folded as a pocket card</a:t>
            </a:r>
          </a:p>
        </p:txBody>
      </p:sp>
      <p:sp>
        <p:nvSpPr>
          <p:cNvPr id="4" name="Slide Number Placeholder 3"/>
          <p:cNvSpPr>
            <a:spLocks noGrp="1"/>
          </p:cNvSpPr>
          <p:nvPr>
            <p:ph type="sldNum" sz="quarter" idx="5"/>
          </p:nvPr>
        </p:nvSpPr>
        <p:spPr/>
        <p:txBody>
          <a:bodyPr/>
          <a:lstStyle/>
          <a:p>
            <a:fld id="{F47154A1-8581-4D4D-B224-A6E9147778E4}" type="slidenum">
              <a:rPr lang="en-CA" smtClean="0"/>
              <a:t>34</a:t>
            </a:fld>
            <a:endParaRPr lang="en-CA"/>
          </a:p>
        </p:txBody>
      </p:sp>
    </p:spTree>
    <p:extLst>
      <p:ext uri="{BB962C8B-B14F-4D97-AF65-F5344CB8AC3E}">
        <p14:creationId xmlns:p14="http://schemas.microsoft.com/office/powerpoint/2010/main" val="3635614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residents 2 page tool Designed by Residents for Residents </a:t>
            </a:r>
          </a:p>
          <a:p>
            <a:r>
              <a:rPr lang="en-US" dirty="0"/>
              <a:t>  https://</a:t>
            </a:r>
            <a:r>
              <a:rPr lang="en-US" dirty="0" err="1"/>
              <a:t>www.cfpc.ca</a:t>
            </a:r>
            <a:r>
              <a:rPr lang="en-US" dirty="0"/>
              <a:t>/</a:t>
            </a:r>
            <a:r>
              <a:rPr lang="en-US" dirty="0" err="1"/>
              <a:t>uploadedFiles</a:t>
            </a:r>
            <a:r>
              <a:rPr lang="en-US" dirty="0"/>
              <a:t>/Directories/Sections/</a:t>
            </a:r>
            <a:r>
              <a:rPr lang="en-US" dirty="0" err="1"/>
              <a:t>Section_of_Residents</a:t>
            </a:r>
            <a:r>
              <a:rPr lang="en-US" dirty="0"/>
              <a:t>/GIFT_HandoutforRes_ENG_RevMay18_Web.pdf</a:t>
            </a:r>
          </a:p>
          <a:p>
            <a:endParaRPr lang="en-US" dirty="0"/>
          </a:p>
        </p:txBody>
      </p:sp>
      <p:sp>
        <p:nvSpPr>
          <p:cNvPr id="4" name="Slide Number Placeholder 3"/>
          <p:cNvSpPr>
            <a:spLocks noGrp="1"/>
          </p:cNvSpPr>
          <p:nvPr>
            <p:ph type="sldNum" sz="quarter" idx="5"/>
          </p:nvPr>
        </p:nvSpPr>
        <p:spPr/>
        <p:txBody>
          <a:bodyPr/>
          <a:lstStyle/>
          <a:p>
            <a:fld id="{F47154A1-8581-4D4D-B224-A6E9147778E4}" type="slidenum">
              <a:rPr lang="en-CA" smtClean="0"/>
              <a:t>35</a:t>
            </a:fld>
            <a:endParaRPr lang="en-CA"/>
          </a:p>
        </p:txBody>
      </p:sp>
    </p:spTree>
    <p:extLst>
      <p:ext uri="{BB962C8B-B14F-4D97-AF65-F5344CB8AC3E}">
        <p14:creationId xmlns:p14="http://schemas.microsoft.com/office/powerpoint/2010/main" val="1557251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36</a:t>
            </a:fld>
            <a:endParaRPr lang="en-US"/>
          </a:p>
        </p:txBody>
      </p:sp>
    </p:spTree>
    <p:extLst>
      <p:ext uri="{BB962C8B-B14F-4D97-AF65-F5344CB8AC3E}">
        <p14:creationId xmlns:p14="http://schemas.microsoft.com/office/powerpoint/2010/main" val="3540570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 often hear that preceptors are reluctant to give low evaluations-the following are a video case and Tips slide to start the discussion. Are preceptors afraid of the consequences of negative feedback (poor evaluations of themselves by learners)? Does shielding learners really  help? </a:t>
            </a:r>
          </a:p>
        </p:txBody>
      </p:sp>
      <p:sp>
        <p:nvSpPr>
          <p:cNvPr id="4" name="Slide Number Placeholder 3"/>
          <p:cNvSpPr>
            <a:spLocks noGrp="1"/>
          </p:cNvSpPr>
          <p:nvPr>
            <p:ph type="sldNum" sz="quarter" idx="5"/>
          </p:nvPr>
        </p:nvSpPr>
        <p:spPr/>
        <p:txBody>
          <a:bodyPr/>
          <a:lstStyle/>
          <a:p>
            <a:fld id="{5B2D5E6C-F67B-1B46-91B2-AF1016327782}" type="slidenum">
              <a:rPr lang="en-US" smtClean="0"/>
              <a:t>37</a:t>
            </a:fld>
            <a:endParaRPr lang="en-US"/>
          </a:p>
        </p:txBody>
      </p:sp>
    </p:spTree>
    <p:extLst>
      <p:ext uri="{BB962C8B-B14F-4D97-AF65-F5344CB8AC3E}">
        <p14:creationId xmlns:p14="http://schemas.microsoft.com/office/powerpoint/2010/main" val="2482404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is 2:33 minutes. Hover over the picture and the Progress bar will one Click on the left arrow to begin. WAIT for it to load</a:t>
            </a:r>
          </a:p>
          <a:p>
            <a:endParaRPr lang="en-US" dirty="0"/>
          </a:p>
          <a:p>
            <a:r>
              <a:rPr lang="en-US" dirty="0"/>
              <a:t>Note: the following scenario can be used to discuss how to do a field note when the learner didn’t do so well. In this scenario the learner has all the medical expert knowledge but isn’t able to collaborate with the patient’s mother. </a:t>
            </a:r>
          </a:p>
          <a:p>
            <a:r>
              <a:rPr lang="en-US" dirty="0"/>
              <a:t>Have the group watch the video and ideally everyone can fill out their own field note. You can use paper or a Resident in Elentra and then delete </a:t>
            </a:r>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39</a:t>
            </a:fld>
            <a:endParaRPr lang="en-US"/>
          </a:p>
        </p:txBody>
      </p:sp>
    </p:spTree>
    <p:extLst>
      <p:ext uri="{BB962C8B-B14F-4D97-AF65-F5344CB8AC3E}">
        <p14:creationId xmlns:p14="http://schemas.microsoft.com/office/powerpoint/2010/main" val="64581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leading the group in a discussion of how the resident did in general. What was done well, what was done poorly</a:t>
            </a:r>
          </a:p>
          <a:p>
            <a:r>
              <a:rPr lang="en-US" dirty="0"/>
              <a:t>Weakness: patient centered, collaborator, communicator</a:t>
            </a:r>
          </a:p>
          <a:p>
            <a:r>
              <a:rPr lang="en-US" dirty="0"/>
              <a:t>Strengths: Clinical reasoning, ? Health advocate for the baby </a:t>
            </a:r>
          </a:p>
          <a:p>
            <a:endParaRPr lang="en-US" dirty="0"/>
          </a:p>
          <a:p>
            <a:r>
              <a:rPr lang="en-US" dirty="0"/>
              <a:t>Then discuss which EPA (you can only pick one at a time but can do several field notes on the same patient encounter)</a:t>
            </a:r>
          </a:p>
          <a:p>
            <a:r>
              <a:rPr lang="en-US" dirty="0"/>
              <a:t>Then discuss Overall level of Trust </a:t>
            </a:r>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40</a:t>
            </a:fld>
            <a:endParaRPr lang="en-US"/>
          </a:p>
        </p:txBody>
      </p:sp>
    </p:spTree>
    <p:extLst>
      <p:ext uri="{BB962C8B-B14F-4D97-AF65-F5344CB8AC3E}">
        <p14:creationId xmlns:p14="http://schemas.microsoft.com/office/powerpoint/2010/main" val="2395600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1EC6F-56CC-2B46-A762-0555F0F1BD42}" type="slidenum">
              <a:rPr lang="en-US" smtClean="0"/>
              <a:t>42</a:t>
            </a:fld>
            <a:endParaRPr lang="en-US"/>
          </a:p>
        </p:txBody>
      </p:sp>
    </p:spTree>
    <p:extLst>
      <p:ext uri="{BB962C8B-B14F-4D97-AF65-F5344CB8AC3E}">
        <p14:creationId xmlns:p14="http://schemas.microsoft.com/office/powerpoint/2010/main" val="1320490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CFPC Standards of Accreditation requires an effective, organized system of assessment for residents, and a mechanism to ensure residents have regular opportunities to review their performance and progression. It is our hope that this module of assessment has provided attendees with an opportunity to review the DFCM system of resident assessment in detail, to become familiar with how to complete field notes and ITERs and to understand how one form of resident assessment informs other formats(i.e. field notes or “micro level of assessment” informing ITERS/progress reviews “</a:t>
            </a:r>
            <a:r>
              <a:rPr lang="en-US" baseline="0" dirty="0" err="1"/>
              <a:t>meso</a:t>
            </a:r>
            <a:r>
              <a:rPr lang="en-US" baseline="0" dirty="0"/>
              <a:t> level of assessment”, informing decisions on progress “macro level of assessment”). </a:t>
            </a:r>
            <a:endParaRPr lang="en-US" dirty="0"/>
          </a:p>
        </p:txBody>
      </p:sp>
      <p:sp>
        <p:nvSpPr>
          <p:cNvPr id="4" name="Slide Number Placeholder 3"/>
          <p:cNvSpPr>
            <a:spLocks noGrp="1"/>
          </p:cNvSpPr>
          <p:nvPr>
            <p:ph type="sldNum" sz="quarter" idx="10"/>
          </p:nvPr>
        </p:nvSpPr>
        <p:spPr/>
        <p:txBody>
          <a:bodyPr/>
          <a:lstStyle/>
          <a:p>
            <a:fld id="{5B2D5E6C-F67B-1B46-91B2-AF1016327782}" type="slidenum">
              <a:rPr lang="en-US" smtClean="0"/>
              <a:t>5</a:t>
            </a:fld>
            <a:endParaRPr lang="en-US"/>
          </a:p>
        </p:txBody>
      </p:sp>
    </p:spTree>
    <p:extLst>
      <p:ext uri="{BB962C8B-B14F-4D97-AF65-F5344CB8AC3E}">
        <p14:creationId xmlns:p14="http://schemas.microsoft.com/office/powerpoint/2010/main" val="225110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quick review of how we have moved to assessing competency and levels of trust.</a:t>
            </a:r>
          </a:p>
        </p:txBody>
      </p:sp>
      <p:sp>
        <p:nvSpPr>
          <p:cNvPr id="4" name="Slide Number Placeholder 3"/>
          <p:cNvSpPr>
            <a:spLocks noGrp="1"/>
          </p:cNvSpPr>
          <p:nvPr>
            <p:ph type="sldNum" sz="quarter" idx="5"/>
          </p:nvPr>
        </p:nvSpPr>
        <p:spPr/>
        <p:txBody>
          <a:bodyPr/>
          <a:lstStyle/>
          <a:p>
            <a:fld id="{5B2D5E6C-F67B-1B46-91B2-AF1016327782}" type="slidenum">
              <a:rPr lang="en-US" smtClean="0"/>
              <a:t>6</a:t>
            </a:fld>
            <a:endParaRPr lang="en-US"/>
          </a:p>
        </p:txBody>
      </p:sp>
    </p:spTree>
    <p:extLst>
      <p:ext uri="{BB962C8B-B14F-4D97-AF65-F5344CB8AC3E}">
        <p14:creationId xmlns:p14="http://schemas.microsoft.com/office/powerpoint/2010/main" val="805758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Royal college http://</a:t>
            </a:r>
            <a:r>
              <a:rPr lang="en-US" dirty="0" err="1"/>
              <a:t>www.royalcollege.ca</a:t>
            </a:r>
            <a:r>
              <a:rPr lang="en-US" dirty="0"/>
              <a:t>/</a:t>
            </a:r>
            <a:r>
              <a:rPr lang="en-US" dirty="0" err="1"/>
              <a:t>mssites</a:t>
            </a:r>
            <a:r>
              <a:rPr lang="en-US" dirty="0"/>
              <a:t>/entrustability/</a:t>
            </a:r>
            <a:r>
              <a:rPr lang="en-US" dirty="0" err="1"/>
              <a:t>index.html</a:t>
            </a:r>
            <a:r>
              <a:rPr lang="en-US" dirty="0"/>
              <a:t>#/lessons/W2SWSYAnG_O3UQZPk-qcrJPH_32qklo3?_k=j2wk6u (accessed Oct 2019)</a:t>
            </a:r>
          </a:p>
          <a:p>
            <a:endParaRPr lang="en-US" dirty="0"/>
          </a:p>
          <a:p>
            <a:r>
              <a:rPr lang="en-US" b="1" dirty="0"/>
              <a:t>This is a good time to discuss Failure to Fail- </a:t>
            </a:r>
            <a:r>
              <a:rPr lang="en-US" b="0" dirty="0"/>
              <a:t>in the old field notes it was very hard to say you were “below expectations” . Are faculty afraid to give a low rating. What are the repercussions to Resident and Preceptor. In the old system below expectations was a warning flag to program directors.</a:t>
            </a:r>
          </a:p>
          <a:p>
            <a:endParaRPr lang="en-US" dirty="0"/>
          </a:p>
          <a:p>
            <a:r>
              <a:rPr lang="en-CA" sz="1200" b="0" i="0" u="none" strike="noStrike" kern="1200" dirty="0">
                <a:solidFill>
                  <a:schemeClr val="tx1"/>
                </a:solidFill>
                <a:effectLst/>
                <a:latin typeface="+mn-lt"/>
                <a:ea typeface="+mn-ea"/>
                <a:cs typeface="+mn-cs"/>
              </a:rPr>
              <a:t>When traditional anchors are replaced with anchors based on entrustment, raters are more discriminating of trainee performances and the reliability of ratings significantly improves.</a:t>
            </a:r>
          </a:p>
          <a:p>
            <a:endParaRPr lang="en-CA"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a:t>
            </a:r>
            <a:r>
              <a:rPr lang="en-CA" sz="1200" b="0" i="0" u="none" strike="noStrike" kern="1200" dirty="0">
                <a:solidFill>
                  <a:schemeClr val="tx1"/>
                </a:solidFill>
                <a:effectLst/>
                <a:latin typeface="+mn-lt"/>
                <a:ea typeface="+mn-ea"/>
                <a:cs typeface="+mn-cs"/>
              </a:rPr>
              <a:t>experience with entrustment anchors suggests that clinical raters are more likely to provide honest ratings. </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Trainees are more willing to accept lower scores if these are accompanied by concrete verbal and written feedback required to improve their future performance.</a:t>
            </a:r>
            <a:endParaRPr lang="en-US" dirty="0"/>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7</a:t>
            </a:fld>
            <a:endParaRPr lang="en-US"/>
          </a:p>
        </p:txBody>
      </p:sp>
    </p:spTree>
    <p:extLst>
      <p:ext uri="{BB962C8B-B14F-4D97-AF65-F5344CB8AC3E}">
        <p14:creationId xmlns:p14="http://schemas.microsoft.com/office/powerpoint/2010/main" val="3914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direct observation is ideal a field note can be completed on a partly observed or reported encounter as well as many non patient encounters such as following up on results, going the extra mile after hours, not responding to emails etc.</a:t>
            </a:r>
          </a:p>
        </p:txBody>
      </p:sp>
      <p:sp>
        <p:nvSpPr>
          <p:cNvPr id="4" name="Slide Number Placeholder 3"/>
          <p:cNvSpPr>
            <a:spLocks noGrp="1"/>
          </p:cNvSpPr>
          <p:nvPr>
            <p:ph type="sldNum" sz="quarter" idx="5"/>
          </p:nvPr>
        </p:nvSpPr>
        <p:spPr/>
        <p:txBody>
          <a:bodyPr/>
          <a:lstStyle/>
          <a:p>
            <a:fld id="{5B2D5E6C-F67B-1B46-91B2-AF1016327782}" type="slidenum">
              <a:rPr lang="en-US" smtClean="0"/>
              <a:t>9</a:t>
            </a:fld>
            <a:endParaRPr lang="en-US"/>
          </a:p>
        </p:txBody>
      </p:sp>
    </p:spTree>
    <p:extLst>
      <p:ext uri="{BB962C8B-B14F-4D97-AF65-F5344CB8AC3E}">
        <p14:creationId xmlns:p14="http://schemas.microsoft.com/office/powerpoint/2010/main" val="107490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a:t>
            </a:r>
            <a:r>
              <a:rPr lang="en-CA" baseline="0" dirty="0"/>
              <a:t> slide demonstrates that most of our commonly used assessment methods (</a:t>
            </a:r>
            <a:r>
              <a:rPr lang="en-CA" baseline="0" dirty="0" err="1"/>
              <a:t>i.e</a:t>
            </a:r>
            <a:r>
              <a:rPr lang="en-CA" baseline="0" dirty="0"/>
              <a:t> MCQ’s, ITERS, Projects)  do not get at what a trainee does on a typical clinical day. We need our faculty to understand the importance of assessing trainees in the real clinical environment so that we can ensure that they perform competently there.</a:t>
            </a:r>
            <a:endParaRPr lang="en-CA" dirty="0"/>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10</a:t>
            </a:fld>
            <a:endParaRPr lang="en-US"/>
          </a:p>
        </p:txBody>
      </p:sp>
    </p:spTree>
    <p:extLst>
      <p:ext uri="{BB962C8B-B14F-4D97-AF65-F5344CB8AC3E}">
        <p14:creationId xmlns:p14="http://schemas.microsoft.com/office/powerpoint/2010/main" val="4042470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Programs need to meet a list of standards broken down by requirements and indicators </a:t>
            </a:r>
          </a:p>
          <a:p>
            <a:r>
              <a:rPr lang="en-US" i="0" dirty="0"/>
              <a:t>Best way to demonstrate Feedback and Assessment is through a standardized and evidence-based documentation process </a:t>
            </a:r>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11</a:t>
            </a:fld>
            <a:endParaRPr lang="en-US"/>
          </a:p>
        </p:txBody>
      </p:sp>
    </p:spTree>
    <p:extLst>
      <p:ext uri="{BB962C8B-B14F-4D97-AF65-F5344CB8AC3E}">
        <p14:creationId xmlns:p14="http://schemas.microsoft.com/office/powerpoint/2010/main" val="2022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lqjn4no_X_M&amp;feature=youtu.be" TargetMode="External"/><Relationship Id="rId7"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youtu.be/KtbUYEEDgm4"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meded.utoronto.ca/"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hyperlink" Target="http://cbme.postmd.utoronto.ca/u-of-t-cbme-faculty-resident-resources/references-resources/elentra-user-guid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cfpc.ca/uploadedFiles/Education/CanMeds%20FM%20Eng.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74828"/>
            <a:ext cx="18288001" cy="6571600"/>
          </a:xfrm>
          <a:prstGeom prst="rect">
            <a:avLst/>
          </a:prstGeom>
          <a:solidFill>
            <a:srgbClr val="000000"/>
          </a:solidFill>
        </p:spPr>
      </p:sp>
      <p:sp>
        <p:nvSpPr>
          <p:cNvPr id="3" name="TextBox 3"/>
          <p:cNvSpPr txBox="1"/>
          <p:nvPr/>
        </p:nvSpPr>
        <p:spPr>
          <a:xfrm>
            <a:off x="13280521" y="8420735"/>
            <a:ext cx="3978779" cy="855345"/>
          </a:xfrm>
          <a:prstGeom prst="rect">
            <a:avLst/>
          </a:prstGeom>
        </p:spPr>
        <p:txBody>
          <a:bodyPr lIns="0" tIns="0" rIns="0" bIns="0" rtlCol="0" anchor="t">
            <a:spAutoFit/>
          </a:bodyPr>
          <a:lstStyle/>
          <a:p>
            <a:pPr algn="r">
              <a:lnSpc>
                <a:spcPts val="3389"/>
              </a:lnSpc>
            </a:pPr>
            <a:r>
              <a:rPr lang="en-US" sz="3000" b="1" i="0" spc="300">
                <a:solidFill>
                  <a:srgbClr val="000000"/>
                </a:solidFill>
                <a:latin typeface="Clear Sans Regular"/>
              </a:rPr>
              <a:t>THE ROAD TO COMPETENCY</a:t>
            </a:r>
          </a:p>
        </p:txBody>
      </p:sp>
      <p:sp>
        <p:nvSpPr>
          <p:cNvPr id="4" name="TextBox 4"/>
          <p:cNvSpPr txBox="1"/>
          <p:nvPr/>
        </p:nvSpPr>
        <p:spPr>
          <a:xfrm>
            <a:off x="736248" y="1671370"/>
            <a:ext cx="7311650" cy="3177858"/>
          </a:xfrm>
          <a:prstGeom prst="rect">
            <a:avLst/>
          </a:prstGeom>
        </p:spPr>
        <p:txBody>
          <a:bodyPr lIns="0" tIns="0" rIns="0" bIns="0" rtlCol="0" anchor="t">
            <a:spAutoFit/>
          </a:bodyPr>
          <a:lstStyle/>
          <a:p>
            <a:pPr>
              <a:lnSpc>
                <a:spcPts val="8240"/>
              </a:lnSpc>
            </a:pPr>
            <a:r>
              <a:rPr lang="en-US" sz="8000" b="1" i="0">
                <a:solidFill>
                  <a:srgbClr val="FFFFFF"/>
                </a:solidFill>
                <a:latin typeface="Clear Sans Bold"/>
              </a:rPr>
              <a:t>Assessment in Postgraduate FM Residency</a:t>
            </a:r>
          </a:p>
        </p:txBody>
      </p:sp>
      <p:sp>
        <p:nvSpPr>
          <p:cNvPr id="5" name="TextBox 5"/>
          <p:cNvSpPr txBox="1"/>
          <p:nvPr/>
        </p:nvSpPr>
        <p:spPr>
          <a:xfrm>
            <a:off x="957263" y="8423275"/>
            <a:ext cx="3978780" cy="962828"/>
          </a:xfrm>
          <a:prstGeom prst="rect">
            <a:avLst/>
          </a:prstGeom>
        </p:spPr>
        <p:txBody>
          <a:bodyPr lIns="0" tIns="0" rIns="0" bIns="0" rtlCol="0" anchor="t">
            <a:spAutoFit/>
          </a:bodyPr>
          <a:lstStyle/>
          <a:p>
            <a:pPr>
              <a:lnSpc>
                <a:spcPts val="3919"/>
              </a:lnSpc>
            </a:pPr>
            <a:r>
              <a:rPr lang="en-US" sz="2800" b="0" i="0" spc="168" dirty="0">
                <a:solidFill>
                  <a:srgbClr val="000000"/>
                </a:solidFill>
                <a:latin typeface="Clear Sans Thin"/>
              </a:rPr>
              <a:t>DFCM</a:t>
            </a:r>
          </a:p>
          <a:p>
            <a:pPr>
              <a:lnSpc>
                <a:spcPts val="3919"/>
              </a:lnSpc>
            </a:pPr>
            <a:r>
              <a:rPr lang="en-US" sz="2800" spc="168" dirty="0">
                <a:solidFill>
                  <a:srgbClr val="000000"/>
                </a:solidFill>
                <a:latin typeface="Clear Sans Thin"/>
                <a:cs typeface="Clear Sans Thin"/>
              </a:rPr>
              <a:t>Faculty Development</a:t>
            </a:r>
          </a:p>
        </p:txBody>
      </p:sp>
      <p:sp>
        <p:nvSpPr>
          <p:cNvPr id="6" name="AutoShape 6"/>
          <p:cNvSpPr/>
          <p:nvPr/>
        </p:nvSpPr>
        <p:spPr>
          <a:xfrm>
            <a:off x="5842392" y="9226074"/>
            <a:ext cx="6603217" cy="32226"/>
          </a:xfrm>
          <a:prstGeom prst="rect">
            <a:avLst/>
          </a:prstGeom>
          <a:solidFill>
            <a:srgbClr val="000000"/>
          </a:solidFill>
        </p:spPr>
      </p:sp>
      <p:pic>
        <p:nvPicPr>
          <p:cNvPr id="7" name="Picture 7"/>
          <p:cNvPicPr>
            <a:picLocks noChangeAspect="1"/>
          </p:cNvPicPr>
          <p:nvPr/>
        </p:nvPicPr>
        <p:blipFill>
          <a:blip r:embed="rId2"/>
          <a:srcRect/>
          <a:stretch>
            <a:fillRect/>
          </a:stretch>
        </p:blipFill>
        <p:spPr>
          <a:xfrm>
            <a:off x="8657170" y="-174828"/>
            <a:ext cx="9619206" cy="6571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07094" y="1724805"/>
            <a:ext cx="11257667" cy="7241043"/>
          </a:xfrm>
          <a:prstGeom prst="rect">
            <a:avLst/>
          </a:prstGeom>
        </p:spPr>
      </p:pic>
      <p:grpSp>
        <p:nvGrpSpPr>
          <p:cNvPr id="3" name="Group 3"/>
          <p:cNvGrpSpPr/>
          <p:nvPr/>
        </p:nvGrpSpPr>
        <p:grpSpPr>
          <a:xfrm>
            <a:off x="12203048" y="0"/>
            <a:ext cx="6084952" cy="10287000"/>
            <a:chOff x="0" y="0"/>
            <a:chExt cx="1415127" cy="2392363"/>
          </a:xfrm>
        </p:grpSpPr>
        <p:sp>
          <p:nvSpPr>
            <p:cNvPr id="4" name="Freeform 4"/>
            <p:cNvSpPr/>
            <p:nvPr/>
          </p:nvSpPr>
          <p:spPr>
            <a:xfrm>
              <a:off x="0" y="0"/>
              <a:ext cx="1415127" cy="2392362"/>
            </a:xfrm>
            <a:custGeom>
              <a:avLst/>
              <a:gdLst/>
              <a:ahLst/>
              <a:cxnLst/>
              <a:rect l="l" t="t" r="r" b="b"/>
              <a:pathLst>
                <a:path w="1415127" h="2392362">
                  <a:moveTo>
                    <a:pt x="0" y="0"/>
                  </a:moveTo>
                  <a:lnTo>
                    <a:pt x="1415127" y="0"/>
                  </a:lnTo>
                  <a:lnTo>
                    <a:pt x="1415127" y="2392362"/>
                  </a:lnTo>
                  <a:lnTo>
                    <a:pt x="0" y="2392362"/>
                  </a:lnTo>
                  <a:close/>
                </a:path>
              </a:pathLst>
            </a:custGeom>
            <a:solidFill>
              <a:srgbClr val="000000"/>
            </a:solidFill>
          </p:spPr>
        </p:sp>
      </p:grpSp>
      <p:sp>
        <p:nvSpPr>
          <p:cNvPr id="5" name="TextBox 5"/>
          <p:cNvSpPr txBox="1"/>
          <p:nvPr/>
        </p:nvSpPr>
        <p:spPr>
          <a:xfrm>
            <a:off x="12809281" y="357624"/>
            <a:ext cx="4872487" cy="3202305"/>
          </a:xfrm>
          <a:prstGeom prst="rect">
            <a:avLst/>
          </a:prstGeom>
        </p:spPr>
        <p:txBody>
          <a:bodyPr lIns="0" tIns="0" rIns="0" bIns="0" rtlCol="0" anchor="t">
            <a:spAutoFit/>
          </a:bodyPr>
          <a:lstStyle/>
          <a:p>
            <a:pPr>
              <a:lnSpc>
                <a:spcPts val="8550"/>
              </a:lnSpc>
            </a:pPr>
            <a:r>
              <a:rPr lang="en-US" sz="5700" b="0" i="0" spc="171">
                <a:solidFill>
                  <a:srgbClr val="FFFFFF"/>
                </a:solidFill>
                <a:latin typeface="Clear Sans Thin"/>
              </a:rPr>
              <a:t>Miller's Competence Triangle</a:t>
            </a:r>
          </a:p>
        </p:txBody>
      </p:sp>
      <p:pic>
        <p:nvPicPr>
          <p:cNvPr id="6" name="Picture 6">
            <a:extLst>
              <a:ext uri="{FF2B5EF4-FFF2-40B4-BE49-F238E27FC236}">
                <a16:creationId xmlns:a16="http://schemas.microsoft.com/office/drawing/2014/main" id="{FCA67A29-0199-4C3B-9F84-B4C9C1289C10}"/>
              </a:ext>
            </a:extLst>
          </p:cNvPr>
          <p:cNvPicPr>
            <a:picLocks noChangeAspect="1"/>
          </p:cNvPicPr>
          <p:nvPr/>
        </p:nvPicPr>
        <p:blipFill>
          <a:blip r:embed="rId4"/>
          <a:stretch>
            <a:fillRect/>
          </a:stretch>
        </p:blipFill>
        <p:spPr>
          <a:xfrm>
            <a:off x="15498366" y="9216628"/>
            <a:ext cx="2400300" cy="533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139140" y="0"/>
            <a:ext cx="10259881" cy="8571870"/>
          </a:xfrm>
          <a:prstGeom prst="rect">
            <a:avLst/>
          </a:prstGeom>
          <a:solidFill>
            <a:srgbClr val="000000"/>
          </a:solidFill>
        </p:spPr>
      </p:sp>
      <p:grpSp>
        <p:nvGrpSpPr>
          <p:cNvPr id="3" name="Group 3"/>
          <p:cNvGrpSpPr/>
          <p:nvPr/>
        </p:nvGrpSpPr>
        <p:grpSpPr>
          <a:xfrm>
            <a:off x="2054013" y="6418997"/>
            <a:ext cx="5595058" cy="1073431"/>
            <a:chOff x="0" y="0"/>
            <a:chExt cx="7460077" cy="1431242"/>
          </a:xfrm>
        </p:grpSpPr>
        <p:sp>
          <p:nvSpPr>
            <p:cNvPr id="4" name="TextBox 4"/>
            <p:cNvSpPr txBox="1"/>
            <p:nvPr/>
          </p:nvSpPr>
          <p:spPr>
            <a:xfrm>
              <a:off x="0" y="-85725"/>
              <a:ext cx="7460077" cy="695325"/>
            </a:xfrm>
            <a:prstGeom prst="rect">
              <a:avLst/>
            </a:prstGeom>
          </p:spPr>
          <p:txBody>
            <a:bodyPr lIns="0" tIns="0" rIns="0" bIns="0" rtlCol="0" anchor="t">
              <a:spAutoFit/>
            </a:bodyPr>
            <a:lstStyle/>
            <a:p>
              <a:pPr algn="ctr">
                <a:lnSpc>
                  <a:spcPts val="4500"/>
                </a:lnSpc>
              </a:pPr>
              <a:r>
                <a:rPr lang="en-US" sz="3000" b="1" spc="300">
                  <a:solidFill>
                    <a:srgbClr val="FFFFFF"/>
                  </a:solidFill>
                  <a:latin typeface="Clear Sans Regular"/>
                </a:rPr>
                <a:t>A COACHING NARRATIVE</a:t>
              </a:r>
            </a:p>
          </p:txBody>
        </p:sp>
        <p:sp>
          <p:nvSpPr>
            <p:cNvPr id="5" name="TextBox 5"/>
            <p:cNvSpPr txBox="1"/>
            <p:nvPr/>
          </p:nvSpPr>
          <p:spPr>
            <a:xfrm>
              <a:off x="0" y="735917"/>
              <a:ext cx="7460077" cy="695325"/>
            </a:xfrm>
            <a:prstGeom prst="rect">
              <a:avLst/>
            </a:prstGeom>
          </p:spPr>
          <p:txBody>
            <a:bodyPr lIns="0" tIns="0" rIns="0" bIns="0" rtlCol="0" anchor="t">
              <a:spAutoFit/>
            </a:bodyPr>
            <a:lstStyle/>
            <a:p>
              <a:pPr algn="ctr">
                <a:lnSpc>
                  <a:spcPts val="4500"/>
                </a:lnSpc>
              </a:pPr>
              <a:endParaRPr/>
            </a:p>
          </p:txBody>
        </p:sp>
      </p:grpSp>
      <p:sp>
        <p:nvSpPr>
          <p:cNvPr id="6" name="TextBox 6"/>
          <p:cNvSpPr txBox="1"/>
          <p:nvPr/>
        </p:nvSpPr>
        <p:spPr>
          <a:xfrm>
            <a:off x="10399019" y="3653607"/>
            <a:ext cx="7584181" cy="4685065"/>
          </a:xfrm>
          <a:prstGeom prst="rect">
            <a:avLst/>
          </a:prstGeom>
        </p:spPr>
        <p:txBody>
          <a:bodyPr wrap="square" lIns="0" tIns="0" rIns="0" bIns="0" rtlCol="0" anchor="t">
            <a:spAutoFit/>
          </a:bodyPr>
          <a:lstStyle/>
          <a:p>
            <a:pPr algn="ctr">
              <a:lnSpc>
                <a:spcPts val="4050"/>
              </a:lnSpc>
            </a:pPr>
            <a:r>
              <a:rPr lang="en-US" sz="2700" b="0" i="0" spc="135" dirty="0">
                <a:solidFill>
                  <a:srgbClr val="000000"/>
                </a:solidFill>
                <a:latin typeface="Clear Sans Thin"/>
              </a:rPr>
              <a:t>"...the most important modification to improve in-training assessment is the gathering and documentation of case specific comments and feedback with reflection and coaching from the preceptor to the resident during daily clinical work"</a:t>
            </a:r>
          </a:p>
          <a:p>
            <a:pPr algn="ctr">
              <a:lnSpc>
                <a:spcPts val="4050"/>
              </a:lnSpc>
            </a:pPr>
            <a:endParaRPr lang="en-US" sz="2700" b="0" i="0" spc="135" dirty="0">
              <a:solidFill>
                <a:srgbClr val="000000"/>
              </a:solidFill>
              <a:latin typeface="Clear Sans Thin"/>
            </a:endParaRPr>
          </a:p>
          <a:p>
            <a:pPr algn="ctr">
              <a:lnSpc>
                <a:spcPts val="4050"/>
              </a:lnSpc>
            </a:pPr>
            <a:r>
              <a:rPr lang="en-US" sz="2700" b="0" i="0" spc="135" dirty="0">
                <a:solidFill>
                  <a:srgbClr val="000000"/>
                </a:solidFill>
                <a:latin typeface="Clear Sans Thin"/>
              </a:rPr>
              <a:t>-CFPC Working Group on Certification Process</a:t>
            </a:r>
          </a:p>
        </p:txBody>
      </p:sp>
      <p:sp>
        <p:nvSpPr>
          <p:cNvPr id="7" name="TextBox 7"/>
          <p:cNvSpPr txBox="1"/>
          <p:nvPr/>
        </p:nvSpPr>
        <p:spPr>
          <a:xfrm>
            <a:off x="11108613" y="866775"/>
            <a:ext cx="6150687" cy="2116455"/>
          </a:xfrm>
          <a:prstGeom prst="rect">
            <a:avLst/>
          </a:prstGeom>
        </p:spPr>
        <p:txBody>
          <a:bodyPr lIns="0" tIns="0" rIns="0" bIns="0" rtlCol="0" anchor="t">
            <a:spAutoFit/>
          </a:bodyPr>
          <a:lstStyle/>
          <a:p>
            <a:pPr algn="r">
              <a:lnSpc>
                <a:spcPts val="8550"/>
              </a:lnSpc>
            </a:pPr>
            <a:r>
              <a:rPr lang="en-US" sz="5700" b="0" i="0" spc="171">
                <a:solidFill>
                  <a:srgbClr val="000000"/>
                </a:solidFill>
                <a:latin typeface="Clear Sans Thin"/>
              </a:rPr>
              <a:t>A New Field note System</a:t>
            </a:r>
          </a:p>
        </p:txBody>
      </p:sp>
      <p:sp>
        <p:nvSpPr>
          <p:cNvPr id="8" name="AutoShape 8"/>
          <p:cNvSpPr/>
          <p:nvPr/>
        </p:nvSpPr>
        <p:spPr>
          <a:xfrm rot="-10799999">
            <a:off x="-600813" y="9258300"/>
            <a:ext cx="17860113" cy="32226"/>
          </a:xfrm>
          <a:prstGeom prst="rect">
            <a:avLst/>
          </a:prstGeom>
          <a:solidFill>
            <a:srgbClr val="000000"/>
          </a:solidFill>
        </p:spPr>
      </p:sp>
      <p:pic>
        <p:nvPicPr>
          <p:cNvPr id="11" name="Picture 10" descr="A tree in the middle of a forest path&#10;&#10;Description automatically generated">
            <a:extLst>
              <a:ext uri="{FF2B5EF4-FFF2-40B4-BE49-F238E27FC236}">
                <a16:creationId xmlns:a16="http://schemas.microsoft.com/office/drawing/2014/main" id="{53A8F9F4-A5F7-4AA6-8971-E07F29E80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582214"/>
            <a:ext cx="7486650" cy="4991100"/>
          </a:xfrm>
          <a:prstGeom prst="rect">
            <a:avLst/>
          </a:prstGeom>
        </p:spPr>
      </p:pic>
      <p:pic>
        <p:nvPicPr>
          <p:cNvPr id="9" name="Picture 9">
            <a:extLst>
              <a:ext uri="{FF2B5EF4-FFF2-40B4-BE49-F238E27FC236}">
                <a16:creationId xmlns:a16="http://schemas.microsoft.com/office/drawing/2014/main" id="{CA4A887D-0DA9-4072-86B3-3A30AA1AAF43}"/>
              </a:ext>
            </a:extLst>
          </p:cNvPr>
          <p:cNvPicPr>
            <a:picLocks noChangeAspect="1"/>
          </p:cNvPicPr>
          <p:nvPr/>
        </p:nvPicPr>
        <p:blipFill>
          <a:blip r:embed="rId4"/>
          <a:stretch>
            <a:fillRect/>
          </a:stretch>
        </p:blipFill>
        <p:spPr>
          <a:xfrm>
            <a:off x="15516225" y="9555956"/>
            <a:ext cx="2400300" cy="533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31957" y="322865"/>
            <a:ext cx="17827443" cy="3913189"/>
          </a:xfrm>
          <a:prstGeom prst="rect">
            <a:avLst/>
          </a:prstGeom>
          <a:solidFill>
            <a:srgbClr val="000000"/>
          </a:solidFill>
        </p:spPr>
      </p:sp>
      <p:sp>
        <p:nvSpPr>
          <p:cNvPr id="3" name="TextBox 3"/>
          <p:cNvSpPr txBox="1"/>
          <p:nvPr/>
        </p:nvSpPr>
        <p:spPr>
          <a:xfrm>
            <a:off x="3813696" y="1038225"/>
            <a:ext cx="13445604" cy="1095375"/>
          </a:xfrm>
          <a:prstGeom prst="rect">
            <a:avLst/>
          </a:prstGeom>
        </p:spPr>
        <p:txBody>
          <a:bodyPr lIns="0" tIns="0" rIns="0" bIns="0" rtlCol="0" anchor="t">
            <a:spAutoFit/>
          </a:bodyPr>
          <a:lstStyle/>
          <a:p>
            <a:pPr algn="r">
              <a:lnSpc>
                <a:spcPts val="9000"/>
              </a:lnSpc>
            </a:pPr>
            <a:r>
              <a:rPr lang="en-US" sz="6000" b="1" i="0" spc="120">
                <a:solidFill>
                  <a:srgbClr val="FFFFFF"/>
                </a:solidFill>
                <a:latin typeface="Clear Sans Bold"/>
              </a:rPr>
              <a:t>Field Notes in Family Medicine</a:t>
            </a:r>
          </a:p>
        </p:txBody>
      </p:sp>
      <p:grpSp>
        <p:nvGrpSpPr>
          <p:cNvPr id="4" name="Group 4"/>
          <p:cNvGrpSpPr/>
          <p:nvPr/>
        </p:nvGrpSpPr>
        <p:grpSpPr>
          <a:xfrm>
            <a:off x="1028700" y="5331570"/>
            <a:ext cx="4073856" cy="2924762"/>
            <a:chOff x="0" y="-85725"/>
            <a:chExt cx="5431808" cy="3899681"/>
          </a:xfrm>
        </p:grpSpPr>
        <p:sp>
          <p:nvSpPr>
            <p:cNvPr id="5" name="TextBox 5"/>
            <p:cNvSpPr txBox="1"/>
            <p:nvPr/>
          </p:nvSpPr>
          <p:spPr>
            <a:xfrm>
              <a:off x="0" y="-85725"/>
              <a:ext cx="5431808" cy="695325"/>
            </a:xfrm>
            <a:prstGeom prst="rect">
              <a:avLst/>
            </a:prstGeom>
          </p:spPr>
          <p:txBody>
            <a:bodyPr lIns="0" tIns="0" rIns="0" bIns="0" rtlCol="0" anchor="t">
              <a:spAutoFit/>
            </a:bodyPr>
            <a:lstStyle/>
            <a:p>
              <a:pPr>
                <a:lnSpc>
                  <a:spcPts val="4500"/>
                </a:lnSpc>
              </a:pPr>
              <a:r>
                <a:rPr lang="en-US" sz="3000" b="1" i="0" spc="300">
                  <a:solidFill>
                    <a:srgbClr val="000000"/>
                  </a:solidFill>
                  <a:latin typeface="Clear Sans Regular"/>
                </a:rPr>
                <a:t>REAL TIME </a:t>
              </a:r>
            </a:p>
          </p:txBody>
        </p:sp>
        <p:sp>
          <p:nvSpPr>
            <p:cNvPr id="6" name="TextBox 6"/>
            <p:cNvSpPr txBox="1"/>
            <p:nvPr/>
          </p:nvSpPr>
          <p:spPr>
            <a:xfrm>
              <a:off x="0" y="1072437"/>
              <a:ext cx="5431808" cy="2741519"/>
            </a:xfrm>
            <a:prstGeom prst="rect">
              <a:avLst/>
            </a:prstGeom>
          </p:spPr>
          <p:txBody>
            <a:bodyPr lIns="0" tIns="0" rIns="0" bIns="0" rtlCol="0" anchor="t">
              <a:spAutoFit/>
            </a:bodyPr>
            <a:lstStyle/>
            <a:p>
              <a:pPr>
                <a:lnSpc>
                  <a:spcPts val="4050"/>
                </a:lnSpc>
              </a:pPr>
              <a:r>
                <a:rPr lang="en-US" sz="2700" b="0" i="0" spc="135" dirty="0">
                  <a:solidFill>
                    <a:srgbClr val="000000"/>
                  </a:solidFill>
                  <a:latin typeface="Clear Sans Thin"/>
                </a:rPr>
                <a:t>Brief documents that record observations made and feedback provided.</a:t>
              </a:r>
            </a:p>
          </p:txBody>
        </p:sp>
      </p:grpSp>
      <p:sp>
        <p:nvSpPr>
          <p:cNvPr id="7" name="AutoShape 7"/>
          <p:cNvSpPr/>
          <p:nvPr/>
        </p:nvSpPr>
        <p:spPr>
          <a:xfrm flipV="1">
            <a:off x="1224631" y="4633364"/>
            <a:ext cx="16834770" cy="45719"/>
          </a:xfrm>
          <a:prstGeom prst="rect">
            <a:avLst/>
          </a:prstGeom>
          <a:solidFill>
            <a:srgbClr val="000000"/>
          </a:solidFill>
        </p:spPr>
      </p:sp>
      <p:sp>
        <p:nvSpPr>
          <p:cNvPr id="8" name="AutoShape 8"/>
          <p:cNvSpPr/>
          <p:nvPr/>
        </p:nvSpPr>
        <p:spPr>
          <a:xfrm rot="-5400000">
            <a:off x="1363626" y="4110586"/>
            <a:ext cx="467142" cy="1136995"/>
          </a:xfrm>
          <a:prstGeom prst="rect">
            <a:avLst/>
          </a:prstGeom>
          <a:solidFill>
            <a:srgbClr val="000000"/>
          </a:solidFill>
        </p:spPr>
      </p:sp>
      <p:sp>
        <p:nvSpPr>
          <p:cNvPr id="9" name="AutoShape 9"/>
          <p:cNvSpPr/>
          <p:nvPr/>
        </p:nvSpPr>
        <p:spPr>
          <a:xfrm rot="-5400000">
            <a:off x="6394828" y="4110586"/>
            <a:ext cx="467142" cy="1136995"/>
          </a:xfrm>
          <a:prstGeom prst="rect">
            <a:avLst/>
          </a:prstGeom>
          <a:solidFill>
            <a:srgbClr val="000000"/>
          </a:solidFill>
        </p:spPr>
      </p:sp>
      <p:sp>
        <p:nvSpPr>
          <p:cNvPr id="10" name="AutoShape 10"/>
          <p:cNvSpPr/>
          <p:nvPr/>
        </p:nvSpPr>
        <p:spPr>
          <a:xfrm rot="-5400000">
            <a:off x="11426030" y="4110586"/>
            <a:ext cx="467142" cy="1136995"/>
          </a:xfrm>
          <a:prstGeom prst="rect">
            <a:avLst/>
          </a:prstGeom>
          <a:solidFill>
            <a:srgbClr val="000000"/>
          </a:solidFill>
        </p:spPr>
      </p:sp>
      <p:grpSp>
        <p:nvGrpSpPr>
          <p:cNvPr id="11" name="Group 11"/>
          <p:cNvGrpSpPr/>
          <p:nvPr/>
        </p:nvGrpSpPr>
        <p:grpSpPr>
          <a:xfrm>
            <a:off x="6059902" y="5331570"/>
            <a:ext cx="4073856" cy="2445977"/>
            <a:chOff x="0" y="-85725"/>
            <a:chExt cx="5431808" cy="3261301"/>
          </a:xfrm>
        </p:grpSpPr>
        <p:sp>
          <p:nvSpPr>
            <p:cNvPr id="12" name="TextBox 12"/>
            <p:cNvSpPr txBox="1"/>
            <p:nvPr/>
          </p:nvSpPr>
          <p:spPr>
            <a:xfrm>
              <a:off x="0" y="-85725"/>
              <a:ext cx="5431808" cy="702244"/>
            </a:xfrm>
            <a:prstGeom prst="rect">
              <a:avLst/>
            </a:prstGeom>
          </p:spPr>
          <p:txBody>
            <a:bodyPr lIns="0" tIns="0" rIns="0" bIns="0" rtlCol="0" anchor="t">
              <a:spAutoFit/>
            </a:bodyPr>
            <a:lstStyle/>
            <a:p>
              <a:pPr>
                <a:lnSpc>
                  <a:spcPts val="4500"/>
                </a:lnSpc>
              </a:pPr>
              <a:r>
                <a:rPr lang="en-US" sz="3000" b="1" spc="300" dirty="0">
                  <a:solidFill>
                    <a:srgbClr val="000000"/>
                  </a:solidFill>
                  <a:latin typeface="Clear Sans Regular"/>
                </a:rPr>
                <a:t>USER FRIENDLY</a:t>
              </a:r>
              <a:endParaRPr lang="en-US" sz="3000" b="1" i="0" spc="300" dirty="0">
                <a:solidFill>
                  <a:srgbClr val="000000"/>
                </a:solidFill>
                <a:latin typeface="Clear Sans Regular"/>
              </a:endParaRPr>
            </a:p>
          </p:txBody>
        </p:sp>
        <p:sp>
          <p:nvSpPr>
            <p:cNvPr id="13" name="TextBox 13"/>
            <p:cNvSpPr txBox="1"/>
            <p:nvPr/>
          </p:nvSpPr>
          <p:spPr>
            <a:xfrm>
              <a:off x="0" y="1072437"/>
              <a:ext cx="5431808" cy="2103139"/>
            </a:xfrm>
            <a:prstGeom prst="rect">
              <a:avLst/>
            </a:prstGeom>
          </p:spPr>
          <p:txBody>
            <a:bodyPr lIns="0" tIns="0" rIns="0" bIns="0" rtlCol="0" anchor="t">
              <a:spAutoFit/>
            </a:bodyPr>
            <a:lstStyle/>
            <a:p>
              <a:pPr>
                <a:lnSpc>
                  <a:spcPts val="4050"/>
                </a:lnSpc>
              </a:pPr>
              <a:r>
                <a:rPr lang="en-US" sz="2700" spc="135" dirty="0">
                  <a:solidFill>
                    <a:srgbClr val="000000"/>
                  </a:solidFill>
                  <a:latin typeface="Clear Sans Thin"/>
                </a:rPr>
                <a:t>Online system is easy to use and available on </a:t>
              </a:r>
              <a:r>
                <a:rPr lang="en-US" sz="2700" spc="135">
                  <a:solidFill>
                    <a:srgbClr val="000000"/>
                  </a:solidFill>
                  <a:latin typeface="Clear Sans Thin"/>
                </a:rPr>
                <a:t>different devices</a:t>
              </a:r>
              <a:endParaRPr lang="en-US" sz="2700" b="0" i="0" spc="135" dirty="0">
                <a:solidFill>
                  <a:srgbClr val="000000"/>
                </a:solidFill>
                <a:latin typeface="Clear Sans Thin"/>
              </a:endParaRPr>
            </a:p>
          </p:txBody>
        </p:sp>
      </p:grpSp>
      <p:grpSp>
        <p:nvGrpSpPr>
          <p:cNvPr id="14" name="Group 14"/>
          <p:cNvGrpSpPr/>
          <p:nvPr/>
        </p:nvGrpSpPr>
        <p:grpSpPr>
          <a:xfrm>
            <a:off x="11091104" y="5331570"/>
            <a:ext cx="4073856" cy="3976332"/>
            <a:chOff x="0" y="-85725"/>
            <a:chExt cx="5431808" cy="5301776"/>
          </a:xfrm>
        </p:grpSpPr>
        <p:sp>
          <p:nvSpPr>
            <p:cNvPr id="15" name="TextBox 15"/>
            <p:cNvSpPr txBox="1"/>
            <p:nvPr/>
          </p:nvSpPr>
          <p:spPr>
            <a:xfrm>
              <a:off x="0" y="-85725"/>
              <a:ext cx="5431808" cy="695325"/>
            </a:xfrm>
            <a:prstGeom prst="rect">
              <a:avLst/>
            </a:prstGeom>
          </p:spPr>
          <p:txBody>
            <a:bodyPr lIns="0" tIns="0" rIns="0" bIns="0" rtlCol="0" anchor="t">
              <a:spAutoFit/>
            </a:bodyPr>
            <a:lstStyle/>
            <a:p>
              <a:pPr>
                <a:lnSpc>
                  <a:spcPts val="4500"/>
                </a:lnSpc>
              </a:pPr>
              <a:r>
                <a:rPr lang="en-US" sz="3000" b="1" i="0" spc="300">
                  <a:solidFill>
                    <a:srgbClr val="000000"/>
                  </a:solidFill>
                  <a:latin typeface="Clear Sans Regular"/>
                </a:rPr>
                <a:t>MARKER</a:t>
              </a:r>
            </a:p>
          </p:txBody>
        </p:sp>
        <p:sp>
          <p:nvSpPr>
            <p:cNvPr id="16" name="TextBox 16"/>
            <p:cNvSpPr txBox="1"/>
            <p:nvPr/>
          </p:nvSpPr>
          <p:spPr>
            <a:xfrm>
              <a:off x="0" y="1072438"/>
              <a:ext cx="5431808" cy="4143613"/>
            </a:xfrm>
            <a:prstGeom prst="rect">
              <a:avLst/>
            </a:prstGeom>
          </p:spPr>
          <p:txBody>
            <a:bodyPr lIns="0" tIns="0" rIns="0" bIns="0" rtlCol="0" anchor="t">
              <a:spAutoFit/>
            </a:bodyPr>
            <a:lstStyle/>
            <a:p>
              <a:pPr>
                <a:lnSpc>
                  <a:spcPts val="4050"/>
                </a:lnSpc>
              </a:pPr>
              <a:r>
                <a:rPr lang="en-US" sz="2700" b="0" i="0" spc="135" dirty="0">
                  <a:solidFill>
                    <a:srgbClr val="000000"/>
                  </a:solidFill>
                  <a:latin typeface="Clear Sans Thin"/>
                </a:rPr>
                <a:t>Serve as a marker that clinical competence has been assessed</a:t>
              </a:r>
              <a:endParaRPr lang="en-US" sz="2700" spc="135" dirty="0">
                <a:solidFill>
                  <a:srgbClr val="000000"/>
                </a:solidFill>
                <a:latin typeface="Clear Sans Thin"/>
              </a:endParaRPr>
            </a:p>
            <a:p>
              <a:pPr>
                <a:lnSpc>
                  <a:spcPts val="4050"/>
                </a:lnSpc>
              </a:pPr>
              <a:r>
                <a:rPr lang="en-US" sz="2700" b="0" i="0" spc="135" dirty="0">
                  <a:solidFill>
                    <a:srgbClr val="000000"/>
                  </a:solidFill>
                  <a:latin typeface="Clear Sans Thin"/>
                </a:rPr>
                <a:t>Multiple FN leads to more reliable assessment</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4800" y="340067"/>
            <a:ext cx="7426642" cy="9636712"/>
          </a:xfrm>
          <a:prstGeom prst="rect">
            <a:avLst/>
          </a:prstGeom>
          <a:solidFill>
            <a:srgbClr val="000000"/>
          </a:solidFill>
        </p:spPr>
      </p:sp>
      <p:sp>
        <p:nvSpPr>
          <p:cNvPr id="3" name="TextBox 3"/>
          <p:cNvSpPr txBox="1"/>
          <p:nvPr/>
        </p:nvSpPr>
        <p:spPr>
          <a:xfrm>
            <a:off x="1028701" y="7141845"/>
            <a:ext cx="5295900" cy="2108398"/>
          </a:xfrm>
          <a:prstGeom prst="rect">
            <a:avLst/>
          </a:prstGeom>
        </p:spPr>
        <p:txBody>
          <a:bodyPr wrap="square" lIns="0" tIns="0" rIns="0" bIns="0" rtlCol="0" anchor="t">
            <a:spAutoFit/>
          </a:bodyPr>
          <a:lstStyle/>
          <a:p>
            <a:pPr>
              <a:lnSpc>
                <a:spcPts val="8550"/>
              </a:lnSpc>
            </a:pPr>
            <a:r>
              <a:rPr lang="en-US" sz="5700" spc="171" dirty="0">
                <a:solidFill>
                  <a:srgbClr val="FFFFFF"/>
                </a:solidFill>
                <a:latin typeface="Clear Sans Thin"/>
              </a:rPr>
              <a:t>HOW ARE FN USED</a:t>
            </a:r>
            <a:r>
              <a:rPr lang="en-US" sz="5700" b="0" i="0" spc="171" dirty="0">
                <a:solidFill>
                  <a:srgbClr val="FFFFFF"/>
                </a:solidFill>
                <a:latin typeface="Clear Sans Thin"/>
              </a:rPr>
              <a:t>?</a:t>
            </a:r>
          </a:p>
        </p:txBody>
      </p:sp>
      <p:sp>
        <p:nvSpPr>
          <p:cNvPr id="4" name="AutoShape 4"/>
          <p:cNvSpPr/>
          <p:nvPr/>
        </p:nvSpPr>
        <p:spPr>
          <a:xfrm rot="-5400000">
            <a:off x="3047625" y="5151440"/>
            <a:ext cx="10182235" cy="59963"/>
          </a:xfrm>
          <a:prstGeom prst="rect">
            <a:avLst/>
          </a:prstGeom>
          <a:solidFill>
            <a:srgbClr val="000000"/>
          </a:solidFill>
        </p:spPr>
      </p:sp>
      <p:grpSp>
        <p:nvGrpSpPr>
          <p:cNvPr id="5" name="Group 5"/>
          <p:cNvGrpSpPr/>
          <p:nvPr/>
        </p:nvGrpSpPr>
        <p:grpSpPr>
          <a:xfrm>
            <a:off x="8906105" y="1109408"/>
            <a:ext cx="8238893" cy="8069557"/>
            <a:chOff x="-620097" y="107610"/>
            <a:chExt cx="7931244" cy="10759410"/>
          </a:xfrm>
        </p:grpSpPr>
        <p:sp>
          <p:nvSpPr>
            <p:cNvPr id="6" name="TextBox 6"/>
            <p:cNvSpPr txBox="1"/>
            <p:nvPr/>
          </p:nvSpPr>
          <p:spPr>
            <a:xfrm>
              <a:off x="-566479" y="107610"/>
              <a:ext cx="7877626" cy="2188633"/>
            </a:xfrm>
            <a:prstGeom prst="rect">
              <a:avLst/>
            </a:prstGeom>
          </p:spPr>
          <p:txBody>
            <a:bodyPr wrap="square" lIns="0" tIns="0" rIns="0" bIns="0" rtlCol="0" anchor="t">
              <a:spAutoFit/>
            </a:bodyPr>
            <a:lstStyle/>
            <a:p>
              <a:pPr>
                <a:lnSpc>
                  <a:spcPts val="3163"/>
                </a:lnSpc>
              </a:pPr>
              <a:r>
                <a:rPr lang="en-US" sz="3200" b="1" i="0" spc="210" dirty="0">
                  <a:solidFill>
                    <a:srgbClr val="000000"/>
                  </a:solidFill>
                  <a:latin typeface="Clear Sans Regular"/>
                </a:rPr>
                <a:t>RESIDENTS</a:t>
              </a:r>
            </a:p>
            <a:p>
              <a:pPr>
                <a:lnSpc>
                  <a:spcPts val="3163"/>
                </a:lnSpc>
              </a:pPr>
              <a:r>
                <a:rPr lang="en-US" sz="2800" spc="210" dirty="0">
                  <a:solidFill>
                    <a:srgbClr val="000000"/>
                  </a:solidFill>
                  <a:latin typeface="Clear Sans Regular"/>
                </a:rPr>
                <a:t>	R</a:t>
              </a:r>
              <a:r>
                <a:rPr lang="en-US" sz="2800" i="0" spc="210" dirty="0">
                  <a:solidFill>
                    <a:srgbClr val="000000"/>
                  </a:solidFill>
                  <a:latin typeface="Clear Sans Regular"/>
                </a:rPr>
                <a:t>eview for self-reflection</a:t>
              </a:r>
            </a:p>
            <a:p>
              <a:pPr>
                <a:lnSpc>
                  <a:spcPts val="3163"/>
                </a:lnSpc>
              </a:pPr>
              <a:r>
                <a:rPr lang="en-US" sz="2800" spc="210" dirty="0">
                  <a:solidFill>
                    <a:srgbClr val="000000"/>
                  </a:solidFill>
                  <a:latin typeface="Clear Sans Regular"/>
                </a:rPr>
                <a:t>	Identify areas of weakness</a:t>
              </a:r>
              <a:r>
                <a:rPr lang="en-US" sz="2800" i="0" spc="210" dirty="0">
                  <a:solidFill>
                    <a:srgbClr val="000000"/>
                  </a:solidFill>
                  <a:latin typeface="Clear Sans Regular"/>
                </a:rPr>
                <a:t> </a:t>
              </a:r>
            </a:p>
            <a:p>
              <a:pPr>
                <a:lnSpc>
                  <a:spcPts val="3163"/>
                </a:lnSpc>
              </a:pPr>
              <a:r>
                <a:rPr lang="en-US" sz="2800" spc="210" dirty="0">
                  <a:solidFill>
                    <a:srgbClr val="000000"/>
                  </a:solidFill>
                  <a:latin typeface="Clear Sans Regular"/>
                </a:rPr>
                <a:t>	Look for development over time</a:t>
              </a:r>
              <a:endParaRPr lang="en-US" sz="2800" i="0" spc="210" dirty="0">
                <a:solidFill>
                  <a:srgbClr val="000000"/>
                </a:solidFill>
                <a:latin typeface="Clear Sans Regular"/>
              </a:endParaRPr>
            </a:p>
          </p:txBody>
        </p:sp>
        <p:sp>
          <p:nvSpPr>
            <p:cNvPr id="7" name="TextBox 7"/>
            <p:cNvSpPr txBox="1"/>
            <p:nvPr/>
          </p:nvSpPr>
          <p:spPr>
            <a:xfrm>
              <a:off x="0" y="1179645"/>
              <a:ext cx="7311147" cy="433277"/>
            </a:xfrm>
            <a:prstGeom prst="rect">
              <a:avLst/>
            </a:prstGeom>
          </p:spPr>
          <p:txBody>
            <a:bodyPr lIns="0" tIns="0" rIns="0" bIns="0" rtlCol="0" anchor="t">
              <a:spAutoFit/>
            </a:bodyPr>
            <a:lstStyle/>
            <a:p>
              <a:pPr>
                <a:lnSpc>
                  <a:spcPts val="2846"/>
                </a:lnSpc>
              </a:pPr>
              <a:endParaRPr/>
            </a:p>
          </p:txBody>
        </p:sp>
        <p:sp>
          <p:nvSpPr>
            <p:cNvPr id="8" name="TextBox 8"/>
            <p:cNvSpPr txBox="1"/>
            <p:nvPr/>
          </p:nvSpPr>
          <p:spPr>
            <a:xfrm>
              <a:off x="-620097" y="3060930"/>
              <a:ext cx="7628879" cy="4377267"/>
            </a:xfrm>
            <a:prstGeom prst="rect">
              <a:avLst/>
            </a:prstGeom>
          </p:spPr>
          <p:txBody>
            <a:bodyPr wrap="square" lIns="0" tIns="0" rIns="0" bIns="0" rtlCol="0" anchor="t">
              <a:spAutoFit/>
            </a:bodyPr>
            <a:lstStyle/>
            <a:p>
              <a:pPr>
                <a:lnSpc>
                  <a:spcPts val="3163"/>
                </a:lnSpc>
              </a:pPr>
              <a:r>
                <a:rPr lang="en-US" sz="3200" b="1" i="0" spc="210" dirty="0">
                  <a:solidFill>
                    <a:srgbClr val="000000"/>
                  </a:solidFill>
                  <a:latin typeface="Clear Sans Regular"/>
                </a:rPr>
                <a:t>PRECEPTOR</a:t>
              </a:r>
              <a:r>
                <a:rPr lang="en-US" sz="2800" i="0" spc="210" dirty="0">
                  <a:solidFill>
                    <a:srgbClr val="000000"/>
                  </a:solidFill>
                  <a:latin typeface="Clear Sans Regular"/>
                </a:rPr>
                <a:t> </a:t>
              </a:r>
            </a:p>
            <a:p>
              <a:pPr>
                <a:lnSpc>
                  <a:spcPts val="3163"/>
                </a:lnSpc>
              </a:pPr>
              <a:r>
                <a:rPr lang="en-US" sz="2800" spc="210" dirty="0">
                  <a:solidFill>
                    <a:srgbClr val="000000"/>
                  </a:solidFill>
                  <a:latin typeface="Clear Sans Regular"/>
                </a:rPr>
                <a:t>	Track-H</a:t>
              </a:r>
              <a:r>
                <a:rPr lang="en-US" sz="2800" i="0" spc="210" dirty="0">
                  <a:solidFill>
                    <a:srgbClr val="000000"/>
                  </a:solidFill>
                  <a:latin typeface="Clear Sans Regular"/>
                </a:rPr>
                <a:t>ow many done</a:t>
              </a:r>
              <a:endParaRPr lang="en-US" sz="2800" spc="210" dirty="0">
                <a:solidFill>
                  <a:srgbClr val="000000"/>
                </a:solidFill>
                <a:latin typeface="Clear Sans Regular"/>
              </a:endParaRPr>
            </a:p>
            <a:p>
              <a:pPr>
                <a:lnSpc>
                  <a:spcPts val="3163"/>
                </a:lnSpc>
              </a:pPr>
              <a:r>
                <a:rPr lang="en-US" sz="2800" i="0" spc="210" dirty="0">
                  <a:solidFill>
                    <a:srgbClr val="000000"/>
                  </a:solidFill>
                  <a:latin typeface="Clear Sans Regular"/>
                </a:rPr>
                <a:t>		-What </a:t>
              </a:r>
              <a:r>
                <a:rPr lang="en-US" sz="2800" spc="210" dirty="0" err="1">
                  <a:solidFill>
                    <a:srgbClr val="000000"/>
                  </a:solidFill>
                  <a:latin typeface="Clear Sans Regular"/>
                </a:rPr>
                <a:t>CanMeds</a:t>
              </a:r>
              <a:r>
                <a:rPr lang="en-US" sz="2800" spc="210" dirty="0">
                  <a:solidFill>
                    <a:srgbClr val="000000"/>
                  </a:solidFill>
                  <a:latin typeface="Clear Sans Regular"/>
                </a:rPr>
                <a:t>/EPA covered</a:t>
              </a:r>
            </a:p>
            <a:p>
              <a:pPr>
                <a:lnSpc>
                  <a:spcPts val="3163"/>
                </a:lnSpc>
              </a:pPr>
              <a:r>
                <a:rPr lang="en-US" sz="2800" spc="210" dirty="0">
                  <a:solidFill>
                    <a:srgbClr val="000000"/>
                  </a:solidFill>
                  <a:latin typeface="Clear Sans Regular"/>
                </a:rPr>
                <a:t>		</a:t>
              </a:r>
              <a:r>
                <a:rPr lang="en-US" sz="2800" b="1" spc="210" dirty="0">
                  <a:solidFill>
                    <a:srgbClr val="000000"/>
                  </a:solidFill>
                  <a:latin typeface="Clear Sans Regular"/>
                </a:rPr>
                <a:t>Ideally equally distributed </a:t>
              </a:r>
            </a:p>
            <a:p>
              <a:pPr>
                <a:lnSpc>
                  <a:spcPts val="3163"/>
                </a:lnSpc>
              </a:pPr>
              <a:r>
                <a:rPr lang="en-US" sz="2800" spc="210" dirty="0">
                  <a:solidFill>
                    <a:srgbClr val="000000"/>
                  </a:solidFill>
                  <a:latin typeface="Clear Sans Regular"/>
                </a:rPr>
                <a:t>	Build documentation for learner in 	difficulty </a:t>
              </a:r>
            </a:p>
            <a:p>
              <a:pPr>
                <a:lnSpc>
                  <a:spcPts val="3163"/>
                </a:lnSpc>
              </a:pPr>
              <a:r>
                <a:rPr lang="en-US" sz="2800" spc="210" dirty="0">
                  <a:solidFill>
                    <a:srgbClr val="000000"/>
                  </a:solidFill>
                  <a:latin typeface="Clear Sans Regular"/>
                </a:rPr>
                <a:t>	Identify areas to work on</a:t>
              </a:r>
            </a:p>
            <a:p>
              <a:pPr>
                <a:lnSpc>
                  <a:spcPts val="3163"/>
                </a:lnSpc>
              </a:pPr>
              <a:r>
                <a:rPr lang="en-US" sz="2800" i="1" spc="210" dirty="0">
                  <a:solidFill>
                    <a:srgbClr val="000000"/>
                  </a:solidFill>
                  <a:latin typeface="Clear Sans Regular"/>
                </a:rPr>
                <a:t>	</a:t>
              </a:r>
              <a:r>
                <a:rPr lang="en-US" sz="2800" spc="210" dirty="0">
                  <a:solidFill>
                    <a:srgbClr val="000000"/>
                  </a:solidFill>
                  <a:latin typeface="Clear Sans Regular"/>
                </a:rPr>
                <a:t>Complete POWER evaluations/ITERs* </a:t>
              </a:r>
            </a:p>
          </p:txBody>
        </p:sp>
        <p:sp>
          <p:nvSpPr>
            <p:cNvPr id="9" name="TextBox 9"/>
            <p:cNvSpPr txBox="1"/>
            <p:nvPr/>
          </p:nvSpPr>
          <p:spPr>
            <a:xfrm>
              <a:off x="0" y="3924626"/>
              <a:ext cx="7311147" cy="433277"/>
            </a:xfrm>
            <a:prstGeom prst="rect">
              <a:avLst/>
            </a:prstGeom>
          </p:spPr>
          <p:txBody>
            <a:bodyPr lIns="0" tIns="0" rIns="0" bIns="0" rtlCol="0" anchor="t">
              <a:spAutoFit/>
            </a:bodyPr>
            <a:lstStyle/>
            <a:p>
              <a:pPr>
                <a:lnSpc>
                  <a:spcPts val="2846"/>
                </a:lnSpc>
              </a:pPr>
              <a:endParaRPr/>
            </a:p>
          </p:txBody>
        </p:sp>
        <p:sp>
          <p:nvSpPr>
            <p:cNvPr id="10" name="TextBox 10"/>
            <p:cNvSpPr txBox="1"/>
            <p:nvPr/>
          </p:nvSpPr>
          <p:spPr>
            <a:xfrm>
              <a:off x="-620097" y="7972262"/>
              <a:ext cx="7628878" cy="2188633"/>
            </a:xfrm>
            <a:prstGeom prst="rect">
              <a:avLst/>
            </a:prstGeom>
          </p:spPr>
          <p:txBody>
            <a:bodyPr wrap="square" lIns="0" tIns="0" rIns="0" bIns="0" rtlCol="0" anchor="t">
              <a:spAutoFit/>
            </a:bodyPr>
            <a:lstStyle/>
            <a:p>
              <a:pPr>
                <a:lnSpc>
                  <a:spcPts val="3163"/>
                </a:lnSpc>
              </a:pPr>
              <a:r>
                <a:rPr lang="en-US" sz="3200" b="1" i="0" spc="210" dirty="0">
                  <a:solidFill>
                    <a:srgbClr val="000000"/>
                  </a:solidFill>
                  <a:latin typeface="Clear Sans Regular"/>
                </a:rPr>
                <a:t>PROGRAM DIRECTOR</a:t>
              </a:r>
            </a:p>
            <a:p>
              <a:pPr>
                <a:lnSpc>
                  <a:spcPts val="3163"/>
                </a:lnSpc>
              </a:pPr>
              <a:r>
                <a:rPr lang="en-US" sz="2800" spc="210" dirty="0">
                  <a:solidFill>
                    <a:srgbClr val="000000"/>
                  </a:solidFill>
                  <a:latin typeface="Clear Sans Regular"/>
                </a:rPr>
                <a:t>	C</a:t>
              </a:r>
              <a:r>
                <a:rPr lang="en-US" sz="2800" i="0" spc="210" dirty="0">
                  <a:solidFill>
                    <a:srgbClr val="000000"/>
                  </a:solidFill>
                  <a:latin typeface="Clear Sans Regular"/>
                </a:rPr>
                <a:t>omplete </a:t>
              </a:r>
              <a:r>
                <a:rPr lang="en-US" sz="2800" spc="210" dirty="0">
                  <a:solidFill>
                    <a:srgbClr val="000000"/>
                  </a:solidFill>
                  <a:latin typeface="Clear Sans Regular"/>
                </a:rPr>
                <a:t>ITERS</a:t>
              </a:r>
              <a:endParaRPr lang="en-US" sz="2800" i="0" spc="210" dirty="0">
                <a:solidFill>
                  <a:srgbClr val="000000"/>
                </a:solidFill>
                <a:latin typeface="Clear Sans Regular"/>
              </a:endParaRPr>
            </a:p>
            <a:p>
              <a:pPr>
                <a:lnSpc>
                  <a:spcPts val="3163"/>
                </a:lnSpc>
              </a:pPr>
              <a:r>
                <a:rPr lang="en-US" sz="2800" spc="210" dirty="0">
                  <a:solidFill>
                    <a:srgbClr val="000000"/>
                  </a:solidFill>
                  <a:latin typeface="Clear Sans Regular"/>
                </a:rPr>
                <a:t>	6 month progress reviews </a:t>
              </a:r>
              <a:endParaRPr lang="en-US" sz="2800" i="0" spc="210" dirty="0">
                <a:solidFill>
                  <a:srgbClr val="000000"/>
                </a:solidFill>
                <a:latin typeface="Clear Sans Regular"/>
              </a:endParaRPr>
            </a:p>
            <a:p>
              <a:pPr>
                <a:lnSpc>
                  <a:spcPts val="3163"/>
                </a:lnSpc>
              </a:pPr>
              <a:endParaRPr lang="en-US" sz="2800" i="0" spc="210" dirty="0">
                <a:solidFill>
                  <a:srgbClr val="000000"/>
                </a:solidFill>
                <a:latin typeface="Clear Sans Regular"/>
              </a:endParaRPr>
            </a:p>
          </p:txBody>
        </p:sp>
        <p:sp>
          <p:nvSpPr>
            <p:cNvPr id="11" name="TextBox 11"/>
            <p:cNvSpPr txBox="1"/>
            <p:nvPr/>
          </p:nvSpPr>
          <p:spPr>
            <a:xfrm>
              <a:off x="0" y="6116161"/>
              <a:ext cx="7311147" cy="433277"/>
            </a:xfrm>
            <a:prstGeom prst="rect">
              <a:avLst/>
            </a:prstGeom>
          </p:spPr>
          <p:txBody>
            <a:bodyPr lIns="0" tIns="0" rIns="0" bIns="0" rtlCol="0" anchor="t">
              <a:spAutoFit/>
            </a:bodyPr>
            <a:lstStyle/>
            <a:p>
              <a:pPr>
                <a:lnSpc>
                  <a:spcPts val="2846"/>
                </a:lnSpc>
              </a:pPr>
              <a:endParaRPr/>
            </a:p>
          </p:txBody>
        </p:sp>
        <p:sp>
          <p:nvSpPr>
            <p:cNvPr id="13" name="TextBox 13"/>
            <p:cNvSpPr txBox="1"/>
            <p:nvPr/>
          </p:nvSpPr>
          <p:spPr>
            <a:xfrm>
              <a:off x="0" y="10433743"/>
              <a:ext cx="7311147" cy="433277"/>
            </a:xfrm>
            <a:prstGeom prst="rect">
              <a:avLst/>
            </a:prstGeom>
          </p:spPr>
          <p:txBody>
            <a:bodyPr lIns="0" tIns="0" rIns="0" bIns="0" rtlCol="0" anchor="t">
              <a:spAutoFit/>
            </a:bodyPr>
            <a:lstStyle/>
            <a:p>
              <a:pPr>
                <a:lnSpc>
                  <a:spcPts val="2846"/>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904036" y="539351"/>
            <a:ext cx="7572621" cy="577081"/>
          </a:xfrm>
          <a:prstGeom prst="rect">
            <a:avLst/>
          </a:prstGeom>
        </p:spPr>
        <p:txBody>
          <a:bodyPr lIns="0" tIns="0" rIns="0" bIns="0" rtlCol="0" anchor="t">
            <a:spAutoFit/>
          </a:bodyPr>
          <a:lstStyle/>
          <a:p>
            <a:pPr algn="ctr">
              <a:lnSpc>
                <a:spcPts val="4500"/>
              </a:lnSpc>
            </a:pPr>
            <a:r>
              <a:rPr lang="en-US" sz="4400" b="1" i="0" spc="300" dirty="0">
                <a:solidFill>
                  <a:srgbClr val="000000"/>
                </a:solidFill>
                <a:latin typeface="Clear Sans Regular"/>
              </a:rPr>
              <a:t>HOW MANY FIELD NOTES?</a:t>
            </a:r>
          </a:p>
        </p:txBody>
      </p:sp>
      <p:sp>
        <p:nvSpPr>
          <p:cNvPr id="3" name="AutoShape 3"/>
          <p:cNvSpPr/>
          <p:nvPr/>
        </p:nvSpPr>
        <p:spPr>
          <a:xfrm>
            <a:off x="0" y="-6870"/>
            <a:ext cx="7635807" cy="8723991"/>
          </a:xfrm>
          <a:prstGeom prst="rect">
            <a:avLst/>
          </a:prstGeom>
          <a:solidFill>
            <a:srgbClr val="000000"/>
          </a:solidFill>
        </p:spPr>
      </p:sp>
      <p:sp>
        <p:nvSpPr>
          <p:cNvPr id="4" name="TextBox 4"/>
          <p:cNvSpPr txBox="1"/>
          <p:nvPr/>
        </p:nvSpPr>
        <p:spPr>
          <a:xfrm>
            <a:off x="762000" y="2095500"/>
            <a:ext cx="5442935" cy="4391025"/>
          </a:xfrm>
          <a:prstGeom prst="rect">
            <a:avLst/>
          </a:prstGeom>
        </p:spPr>
        <p:txBody>
          <a:bodyPr lIns="0" tIns="0" rIns="0" bIns="0" rtlCol="0" anchor="t">
            <a:spAutoFit/>
          </a:bodyPr>
          <a:lstStyle/>
          <a:p>
            <a:pPr marL="594360" lvl="1" indent="-297180">
              <a:lnSpc>
                <a:spcPts val="4320"/>
              </a:lnSpc>
              <a:buFont typeface="Arial"/>
              <a:buChar char="•"/>
            </a:pPr>
            <a:r>
              <a:rPr lang="en-US" sz="3600" b="1" i="0" spc="72" dirty="0">
                <a:solidFill>
                  <a:srgbClr val="FFFFFF"/>
                </a:solidFill>
                <a:latin typeface="Clear Sans Bold"/>
              </a:rPr>
              <a:t>Enough to complete their ITER  (In-Training Evaluation Report)</a:t>
            </a:r>
          </a:p>
          <a:p>
            <a:pPr marL="594360" lvl="1" indent="-297180">
              <a:lnSpc>
                <a:spcPts val="4320"/>
              </a:lnSpc>
              <a:buFont typeface="Arial"/>
              <a:buChar char="•"/>
            </a:pPr>
            <a:r>
              <a:rPr lang="en-US" sz="3600" b="1" i="0" spc="72" dirty="0">
                <a:solidFill>
                  <a:srgbClr val="FFFFFF"/>
                </a:solidFill>
                <a:latin typeface="Clear Sans Bold"/>
              </a:rPr>
              <a:t>Strive for 1 FN/clinical half day</a:t>
            </a:r>
          </a:p>
          <a:p>
            <a:pPr>
              <a:lnSpc>
                <a:spcPts val="4320"/>
              </a:lnSpc>
            </a:pPr>
            <a:endParaRPr lang="en-US" sz="3600" b="1" i="0" spc="72" dirty="0">
              <a:solidFill>
                <a:srgbClr val="FFFFFF"/>
              </a:solidFill>
              <a:latin typeface="Clear Sans Bold"/>
            </a:endParaRPr>
          </a:p>
        </p:txBody>
      </p:sp>
      <p:sp>
        <p:nvSpPr>
          <p:cNvPr id="5" name="AutoShape 5"/>
          <p:cNvSpPr/>
          <p:nvPr/>
        </p:nvSpPr>
        <p:spPr>
          <a:xfrm rot="-10800000">
            <a:off x="-1" y="9258300"/>
            <a:ext cx="7635807" cy="76200"/>
          </a:xfrm>
          <a:prstGeom prst="rect">
            <a:avLst/>
          </a:prstGeom>
          <a:solidFill>
            <a:srgbClr val="000000"/>
          </a:solidFill>
        </p:spPr>
      </p:sp>
      <p:pic>
        <p:nvPicPr>
          <p:cNvPr id="6" name="Picture 6"/>
          <p:cNvPicPr>
            <a:picLocks noChangeAspect="1"/>
          </p:cNvPicPr>
          <p:nvPr/>
        </p:nvPicPr>
        <p:blipFill>
          <a:blip r:embed="rId3"/>
          <a:srcRect/>
          <a:stretch>
            <a:fillRect/>
          </a:stretch>
        </p:blipFill>
        <p:spPr>
          <a:xfrm>
            <a:off x="9159210" y="1618749"/>
            <a:ext cx="7297003" cy="547275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904036" y="539351"/>
            <a:ext cx="7572621" cy="577081"/>
          </a:xfrm>
          <a:prstGeom prst="rect">
            <a:avLst/>
          </a:prstGeom>
        </p:spPr>
        <p:txBody>
          <a:bodyPr lIns="0" tIns="0" rIns="0" bIns="0" rtlCol="0" anchor="t">
            <a:spAutoFit/>
          </a:bodyPr>
          <a:lstStyle/>
          <a:p>
            <a:pPr algn="ctr">
              <a:lnSpc>
                <a:spcPts val="4500"/>
              </a:lnSpc>
            </a:pPr>
            <a:r>
              <a:rPr lang="en-US" sz="4400" b="1" i="0" spc="300" dirty="0">
                <a:solidFill>
                  <a:srgbClr val="000000"/>
                </a:solidFill>
                <a:latin typeface="Clear Sans Regular"/>
              </a:rPr>
              <a:t>FIELD NOTES: Day to Day </a:t>
            </a:r>
          </a:p>
        </p:txBody>
      </p:sp>
      <p:sp>
        <p:nvSpPr>
          <p:cNvPr id="3" name="AutoShape 3"/>
          <p:cNvSpPr/>
          <p:nvPr/>
        </p:nvSpPr>
        <p:spPr>
          <a:xfrm>
            <a:off x="0" y="-6870"/>
            <a:ext cx="7635807" cy="8723991"/>
          </a:xfrm>
          <a:prstGeom prst="rect">
            <a:avLst/>
          </a:prstGeom>
          <a:solidFill>
            <a:srgbClr val="000000"/>
          </a:solidFill>
        </p:spPr>
      </p:sp>
      <p:sp>
        <p:nvSpPr>
          <p:cNvPr id="4" name="TextBox 4"/>
          <p:cNvSpPr txBox="1"/>
          <p:nvPr/>
        </p:nvSpPr>
        <p:spPr>
          <a:xfrm>
            <a:off x="762000" y="2095500"/>
            <a:ext cx="5442935" cy="3308598"/>
          </a:xfrm>
          <a:prstGeom prst="rect">
            <a:avLst/>
          </a:prstGeom>
        </p:spPr>
        <p:txBody>
          <a:bodyPr lIns="0" tIns="0" rIns="0" bIns="0" rtlCol="0" anchor="t">
            <a:spAutoFit/>
          </a:bodyPr>
          <a:lstStyle/>
          <a:p>
            <a:pPr marL="594360" lvl="1" indent="-297180">
              <a:lnSpc>
                <a:spcPts val="4320"/>
              </a:lnSpc>
              <a:buFont typeface="Arial"/>
              <a:buChar char="•"/>
            </a:pPr>
            <a:r>
              <a:rPr lang="en-US" sz="3600" b="1" i="0" spc="72" dirty="0">
                <a:solidFill>
                  <a:srgbClr val="FFFFFF"/>
                </a:solidFill>
                <a:latin typeface="Clear Sans Bold"/>
              </a:rPr>
              <a:t>How to incorporate Field </a:t>
            </a:r>
            <a:r>
              <a:rPr lang="en-US" sz="3600" b="1" spc="72" dirty="0">
                <a:solidFill>
                  <a:srgbClr val="FFFFFF"/>
                </a:solidFill>
                <a:latin typeface="Clear Sans Bold"/>
              </a:rPr>
              <a:t>N</a:t>
            </a:r>
            <a:r>
              <a:rPr lang="en-US" sz="3600" b="1" i="0" spc="72" dirty="0">
                <a:solidFill>
                  <a:srgbClr val="FFFFFF"/>
                </a:solidFill>
                <a:latin typeface="Clear Sans Bold"/>
              </a:rPr>
              <a:t>otes into a busy clinical teaching day? </a:t>
            </a:r>
          </a:p>
          <a:p>
            <a:pPr marL="594360" lvl="1" indent="-297180">
              <a:lnSpc>
                <a:spcPts val="4320"/>
              </a:lnSpc>
              <a:buFont typeface="Arial"/>
              <a:buChar char="•"/>
            </a:pPr>
            <a:r>
              <a:rPr lang="en-US" sz="3600" b="1" spc="72" dirty="0">
                <a:solidFill>
                  <a:srgbClr val="FFFFFF"/>
                </a:solidFill>
                <a:latin typeface="Clear Sans Bold"/>
              </a:rPr>
              <a:t>Time Management </a:t>
            </a:r>
          </a:p>
          <a:p>
            <a:pPr marL="594360" lvl="1" indent="-297180">
              <a:lnSpc>
                <a:spcPts val="4320"/>
              </a:lnSpc>
              <a:buFont typeface="Arial"/>
              <a:buChar char="•"/>
            </a:pPr>
            <a:r>
              <a:rPr lang="en-US" sz="3600" b="1" spc="72" dirty="0">
                <a:solidFill>
                  <a:srgbClr val="FFFFFF"/>
                </a:solidFill>
                <a:latin typeface="Clear Sans Bold"/>
              </a:rPr>
              <a:t>Any tips? </a:t>
            </a:r>
            <a:endParaRPr lang="en-US" sz="3600" b="1" i="0" spc="72" dirty="0">
              <a:solidFill>
                <a:srgbClr val="FFFFFF"/>
              </a:solidFill>
              <a:latin typeface="Clear Sans Bold"/>
            </a:endParaRPr>
          </a:p>
        </p:txBody>
      </p:sp>
      <p:sp>
        <p:nvSpPr>
          <p:cNvPr id="5" name="AutoShape 5"/>
          <p:cNvSpPr/>
          <p:nvPr/>
        </p:nvSpPr>
        <p:spPr>
          <a:xfrm rot="-10800000">
            <a:off x="-1" y="9258300"/>
            <a:ext cx="7635807" cy="76200"/>
          </a:xfrm>
          <a:prstGeom prst="rect">
            <a:avLst/>
          </a:prstGeom>
          <a:solidFill>
            <a:srgbClr val="000000"/>
          </a:solidFill>
        </p:spPr>
      </p:sp>
      <p:pic>
        <p:nvPicPr>
          <p:cNvPr id="8" name="Picture 7" descr="A clock sitting on the side of a building&#10;&#10;Description automatically generated">
            <a:extLst>
              <a:ext uri="{FF2B5EF4-FFF2-40B4-BE49-F238E27FC236}">
                <a16:creationId xmlns:a16="http://schemas.microsoft.com/office/drawing/2014/main" id="{397B28F3-2D0B-4502-96AC-776E19776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1924050"/>
            <a:ext cx="8651285" cy="6438899"/>
          </a:xfrm>
          <a:prstGeom prst="rect">
            <a:avLst/>
          </a:prstGeom>
        </p:spPr>
      </p:pic>
    </p:spTree>
    <p:extLst>
      <p:ext uri="{BB962C8B-B14F-4D97-AF65-F5344CB8AC3E}">
        <p14:creationId xmlns:p14="http://schemas.microsoft.com/office/powerpoint/2010/main" val="3918527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9737" r="9737"/>
          <a:stretch>
            <a:fillRect/>
          </a:stretch>
        </p:blipFill>
        <p:spPr>
          <a:xfrm>
            <a:off x="0" y="3316519"/>
            <a:ext cx="6032500" cy="4981807"/>
          </a:xfrm>
          <a:prstGeom prst="rect">
            <a:avLst/>
          </a:prstGeom>
        </p:spPr>
      </p:pic>
      <p:grpSp>
        <p:nvGrpSpPr>
          <p:cNvPr id="6" name="Group 6"/>
          <p:cNvGrpSpPr/>
          <p:nvPr/>
        </p:nvGrpSpPr>
        <p:grpSpPr>
          <a:xfrm>
            <a:off x="10238115" y="996474"/>
            <a:ext cx="7021185" cy="1454962"/>
            <a:chOff x="0" y="0"/>
            <a:chExt cx="9361580" cy="1939950"/>
          </a:xfrm>
        </p:grpSpPr>
        <p:sp>
          <p:nvSpPr>
            <p:cNvPr id="7" name="TextBox 7"/>
            <p:cNvSpPr txBox="1"/>
            <p:nvPr/>
          </p:nvSpPr>
          <p:spPr>
            <a:xfrm>
              <a:off x="0" y="-114300"/>
              <a:ext cx="9361580" cy="880110"/>
            </a:xfrm>
            <a:prstGeom prst="rect">
              <a:avLst/>
            </a:prstGeom>
          </p:spPr>
          <p:txBody>
            <a:bodyPr lIns="0" tIns="0" rIns="0" bIns="0" rtlCol="0" anchor="t">
              <a:spAutoFit/>
            </a:bodyPr>
            <a:lstStyle/>
            <a:p>
              <a:pPr algn="r">
                <a:lnSpc>
                  <a:spcPts val="5700"/>
                </a:lnSpc>
              </a:pPr>
              <a:r>
                <a:rPr lang="en-US" sz="3800" b="1" spc="152">
                  <a:solidFill>
                    <a:srgbClr val="000000"/>
                  </a:solidFill>
                  <a:latin typeface="Clear Sans Regular"/>
                </a:rPr>
                <a:t>New Field Notes</a:t>
              </a:r>
            </a:p>
          </p:txBody>
        </p:sp>
        <p:sp>
          <p:nvSpPr>
            <p:cNvPr id="8" name="TextBox 8"/>
            <p:cNvSpPr txBox="1"/>
            <p:nvPr/>
          </p:nvSpPr>
          <p:spPr>
            <a:xfrm>
              <a:off x="0" y="1244625"/>
              <a:ext cx="9361580" cy="695325"/>
            </a:xfrm>
            <a:prstGeom prst="rect">
              <a:avLst/>
            </a:prstGeom>
          </p:spPr>
          <p:txBody>
            <a:bodyPr lIns="0" tIns="0" rIns="0" bIns="0" rtlCol="0" anchor="t">
              <a:spAutoFit/>
            </a:bodyPr>
            <a:lstStyle/>
            <a:p>
              <a:pPr algn="r">
                <a:lnSpc>
                  <a:spcPts val="4500"/>
                </a:lnSpc>
              </a:pPr>
              <a:r>
                <a:rPr lang="en-US" sz="3000" b="0" i="0" spc="150">
                  <a:solidFill>
                    <a:srgbClr val="000000"/>
                  </a:solidFill>
                  <a:latin typeface="Clear Sans Thin"/>
                </a:rPr>
                <a:t>What is different?</a:t>
              </a:r>
            </a:p>
          </p:txBody>
        </p:sp>
      </p:grpSp>
      <p:sp>
        <p:nvSpPr>
          <p:cNvPr id="9" name="AutoShape 9"/>
          <p:cNvSpPr/>
          <p:nvPr/>
        </p:nvSpPr>
        <p:spPr>
          <a:xfrm rot="-10800000">
            <a:off x="-328532" y="1197820"/>
            <a:ext cx="8904035" cy="32226"/>
          </a:xfrm>
          <a:prstGeom prst="rect">
            <a:avLst/>
          </a:prstGeom>
          <a:solidFill>
            <a:srgbClr val="000000"/>
          </a:solidFill>
        </p:spPr>
      </p:sp>
      <p:sp>
        <p:nvSpPr>
          <p:cNvPr id="10" name="TextBox 10"/>
          <p:cNvSpPr txBox="1"/>
          <p:nvPr/>
        </p:nvSpPr>
        <p:spPr>
          <a:xfrm>
            <a:off x="1028700" y="8360527"/>
            <a:ext cx="3701397" cy="1025525"/>
          </a:xfrm>
          <a:prstGeom prst="rect">
            <a:avLst/>
          </a:prstGeom>
        </p:spPr>
        <p:txBody>
          <a:bodyPr lIns="0" tIns="0" rIns="0" bIns="0" rtlCol="0" anchor="t">
            <a:spAutoFit/>
          </a:bodyPr>
          <a:lstStyle/>
          <a:p>
            <a:pPr algn="ctr">
              <a:lnSpc>
                <a:spcPts val="4060"/>
              </a:lnSpc>
            </a:pPr>
            <a:r>
              <a:rPr lang="en-US" sz="2800" spc="70">
                <a:solidFill>
                  <a:srgbClr val="000000"/>
                </a:solidFill>
                <a:latin typeface="Roboto"/>
              </a:rPr>
              <a:t>Resident or preceptor driven</a:t>
            </a:r>
          </a:p>
        </p:txBody>
      </p:sp>
      <p:sp>
        <p:nvSpPr>
          <p:cNvPr id="11" name="TextBox 11"/>
          <p:cNvSpPr txBox="1"/>
          <p:nvPr/>
        </p:nvSpPr>
        <p:spPr>
          <a:xfrm>
            <a:off x="7293301" y="8360527"/>
            <a:ext cx="3701397" cy="1025525"/>
          </a:xfrm>
          <a:prstGeom prst="rect">
            <a:avLst/>
          </a:prstGeom>
        </p:spPr>
        <p:txBody>
          <a:bodyPr lIns="0" tIns="0" rIns="0" bIns="0" rtlCol="0" anchor="t">
            <a:spAutoFit/>
          </a:bodyPr>
          <a:lstStyle/>
          <a:p>
            <a:pPr marL="0" lvl="0" indent="0" algn="ctr">
              <a:lnSpc>
                <a:spcPts val="4060"/>
              </a:lnSpc>
              <a:spcBef>
                <a:spcPct val="0"/>
              </a:spcBef>
              <a:buFont typeface="Arial"/>
              <a:buChar char="•"/>
            </a:pPr>
            <a:r>
              <a:rPr lang="en-US" sz="2800" i="0" spc="70">
                <a:solidFill>
                  <a:srgbClr val="000000"/>
                </a:solidFill>
                <a:latin typeface="Roboto"/>
              </a:rPr>
              <a:t>Can be completed on mobile device</a:t>
            </a:r>
          </a:p>
        </p:txBody>
      </p:sp>
      <p:sp>
        <p:nvSpPr>
          <p:cNvPr id="12" name="TextBox 12"/>
          <p:cNvSpPr txBox="1"/>
          <p:nvPr/>
        </p:nvSpPr>
        <p:spPr>
          <a:xfrm>
            <a:off x="13604728" y="8404977"/>
            <a:ext cx="3459604" cy="511175"/>
          </a:xfrm>
          <a:prstGeom prst="rect">
            <a:avLst/>
          </a:prstGeom>
        </p:spPr>
        <p:txBody>
          <a:bodyPr lIns="0" tIns="0" rIns="0" bIns="0" rtlCol="0" anchor="t">
            <a:spAutoFit/>
          </a:bodyPr>
          <a:lstStyle/>
          <a:p>
            <a:pPr marL="0" lvl="0" indent="0" algn="ctr">
              <a:lnSpc>
                <a:spcPts val="4060"/>
              </a:lnSpc>
              <a:spcBef>
                <a:spcPct val="0"/>
              </a:spcBef>
              <a:buFont typeface="Arial"/>
              <a:buChar char="•"/>
            </a:pPr>
            <a:r>
              <a:rPr lang="en-US" sz="2800" i="0" spc="70">
                <a:solidFill>
                  <a:srgbClr val="000000"/>
                </a:solidFill>
                <a:latin typeface="Roboto"/>
              </a:rPr>
              <a:t>Entrustment scales</a:t>
            </a:r>
          </a:p>
        </p:txBody>
      </p:sp>
      <p:pic>
        <p:nvPicPr>
          <p:cNvPr id="14" name="Picture 13" descr="A picture containing person, indoor, using, laptop&#10;&#10;Description automatically generated">
            <a:extLst>
              <a:ext uri="{FF2B5EF4-FFF2-40B4-BE49-F238E27FC236}">
                <a16:creationId xmlns:a16="http://schemas.microsoft.com/office/drawing/2014/main" id="{828E7768-7867-4EE2-A46A-36C69A84B8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30" t="54" r="-125" b="-54"/>
          <a:stretch/>
        </p:blipFill>
        <p:spPr>
          <a:xfrm>
            <a:off x="6032500" y="3316519"/>
            <a:ext cx="6223000" cy="4979124"/>
          </a:xfrm>
          <a:prstGeom prst="rect">
            <a:avLst/>
          </a:prstGeom>
        </p:spPr>
      </p:pic>
      <p:pic>
        <p:nvPicPr>
          <p:cNvPr id="16" name="Picture 15" descr="A person standing on a rocky hill with a mountain in the background&#10;&#10;Description automatically generated">
            <a:extLst>
              <a:ext uri="{FF2B5EF4-FFF2-40B4-BE49-F238E27FC236}">
                <a16:creationId xmlns:a16="http://schemas.microsoft.com/office/drawing/2014/main" id="{77EB3C0D-761E-43A9-AB3B-9CD98A6384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3" r="13888"/>
          <a:stretch/>
        </p:blipFill>
        <p:spPr>
          <a:xfrm>
            <a:off x="12226405" y="3313836"/>
            <a:ext cx="6061595" cy="497912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9737" r="9737"/>
          <a:stretch>
            <a:fillRect/>
          </a:stretch>
        </p:blipFill>
        <p:spPr>
          <a:xfrm>
            <a:off x="635000" y="2538560"/>
            <a:ext cx="6032500" cy="4981807"/>
          </a:xfrm>
          <a:prstGeom prst="rect">
            <a:avLst/>
          </a:prstGeom>
        </p:spPr>
      </p:pic>
      <p:grpSp>
        <p:nvGrpSpPr>
          <p:cNvPr id="6" name="Group 6"/>
          <p:cNvGrpSpPr/>
          <p:nvPr/>
        </p:nvGrpSpPr>
        <p:grpSpPr>
          <a:xfrm>
            <a:off x="609600" y="360570"/>
            <a:ext cx="6019800" cy="1545875"/>
            <a:chOff x="0" y="-114300"/>
            <a:chExt cx="9361580" cy="2061168"/>
          </a:xfrm>
        </p:grpSpPr>
        <p:sp>
          <p:nvSpPr>
            <p:cNvPr id="7" name="TextBox 7"/>
            <p:cNvSpPr txBox="1"/>
            <p:nvPr/>
          </p:nvSpPr>
          <p:spPr>
            <a:xfrm>
              <a:off x="0" y="-114300"/>
              <a:ext cx="9361580" cy="889475"/>
            </a:xfrm>
            <a:prstGeom prst="rect">
              <a:avLst/>
            </a:prstGeom>
          </p:spPr>
          <p:txBody>
            <a:bodyPr lIns="0" tIns="0" rIns="0" bIns="0" rtlCol="0" anchor="t">
              <a:spAutoFit/>
            </a:bodyPr>
            <a:lstStyle/>
            <a:p>
              <a:pPr>
                <a:lnSpc>
                  <a:spcPts val="5700"/>
                </a:lnSpc>
              </a:pPr>
              <a:r>
                <a:rPr lang="en-US" sz="3800" b="1" spc="152" dirty="0">
                  <a:solidFill>
                    <a:srgbClr val="000000"/>
                  </a:solidFill>
                  <a:latin typeface="Clear Sans Regular"/>
                </a:rPr>
                <a:t>New Field Notes</a:t>
              </a:r>
            </a:p>
          </p:txBody>
        </p:sp>
        <p:sp>
          <p:nvSpPr>
            <p:cNvPr id="8" name="TextBox 8"/>
            <p:cNvSpPr txBox="1"/>
            <p:nvPr/>
          </p:nvSpPr>
          <p:spPr>
            <a:xfrm>
              <a:off x="0" y="1244624"/>
              <a:ext cx="9361580" cy="702244"/>
            </a:xfrm>
            <a:prstGeom prst="rect">
              <a:avLst/>
            </a:prstGeom>
          </p:spPr>
          <p:txBody>
            <a:bodyPr lIns="0" tIns="0" rIns="0" bIns="0" rtlCol="0" anchor="t">
              <a:spAutoFit/>
            </a:bodyPr>
            <a:lstStyle/>
            <a:p>
              <a:pPr>
                <a:lnSpc>
                  <a:spcPts val="4500"/>
                </a:lnSpc>
              </a:pPr>
              <a:r>
                <a:rPr lang="en-US" sz="3000" b="0" i="0" spc="150" dirty="0">
                  <a:solidFill>
                    <a:srgbClr val="000000"/>
                  </a:solidFill>
                  <a:latin typeface="Clear Sans Thin"/>
                </a:rPr>
                <a:t>What is different?</a:t>
              </a:r>
            </a:p>
          </p:txBody>
        </p:sp>
      </p:grpSp>
      <p:sp>
        <p:nvSpPr>
          <p:cNvPr id="9" name="AutoShape 9"/>
          <p:cNvSpPr/>
          <p:nvPr/>
        </p:nvSpPr>
        <p:spPr>
          <a:xfrm rot="-10800000">
            <a:off x="239964" y="2158463"/>
            <a:ext cx="6770436" cy="100068"/>
          </a:xfrm>
          <a:prstGeom prst="rect">
            <a:avLst/>
          </a:prstGeom>
          <a:solidFill>
            <a:srgbClr val="000000"/>
          </a:solidFill>
        </p:spPr>
      </p:sp>
      <p:sp>
        <p:nvSpPr>
          <p:cNvPr id="10" name="TextBox 10"/>
          <p:cNvSpPr txBox="1"/>
          <p:nvPr/>
        </p:nvSpPr>
        <p:spPr>
          <a:xfrm>
            <a:off x="1028700" y="8360527"/>
            <a:ext cx="3701397" cy="484107"/>
          </a:xfrm>
          <a:prstGeom prst="rect">
            <a:avLst/>
          </a:prstGeom>
        </p:spPr>
        <p:txBody>
          <a:bodyPr lIns="0" tIns="0" rIns="0" bIns="0" rtlCol="0" anchor="t">
            <a:spAutoFit/>
          </a:bodyPr>
          <a:lstStyle/>
          <a:p>
            <a:pPr algn="ctr">
              <a:lnSpc>
                <a:spcPts val="4060"/>
              </a:lnSpc>
            </a:pPr>
            <a:r>
              <a:rPr lang="en-US" sz="2800" spc="70" dirty="0">
                <a:solidFill>
                  <a:srgbClr val="000000"/>
                </a:solidFill>
                <a:latin typeface="Roboto"/>
              </a:rPr>
              <a:t>Residents can Initiate!</a:t>
            </a:r>
          </a:p>
        </p:txBody>
      </p:sp>
      <p:sp>
        <p:nvSpPr>
          <p:cNvPr id="13" name="Content Placeholder 2">
            <a:extLst>
              <a:ext uri="{FF2B5EF4-FFF2-40B4-BE49-F238E27FC236}">
                <a16:creationId xmlns:a16="http://schemas.microsoft.com/office/drawing/2014/main" id="{56BD63FF-2A35-C645-9BB7-14C454C47DBA}"/>
              </a:ext>
            </a:extLst>
          </p:cNvPr>
          <p:cNvSpPr txBox="1">
            <a:spLocks/>
          </p:cNvSpPr>
          <p:nvPr/>
        </p:nvSpPr>
        <p:spPr>
          <a:xfrm flipH="1">
            <a:off x="8082896" y="1714500"/>
            <a:ext cx="9214503" cy="6315134"/>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900" b="1" u="sng" spc="152" dirty="0">
                <a:solidFill>
                  <a:srgbClr val="000000"/>
                </a:solidFill>
                <a:latin typeface="Clear Sans Bold" panose="020B0604020202020204" charset="0"/>
                <a:cs typeface="Clear Sans Bold" panose="020B0604020202020204" charset="0"/>
              </a:rPr>
              <a:t>3 types</a:t>
            </a:r>
          </a:p>
          <a:p>
            <a:pPr marL="0" indent="0">
              <a:buNone/>
            </a:pPr>
            <a:endParaRPr lang="en-US" sz="3900" b="1" u="sng" spc="152" dirty="0">
              <a:solidFill>
                <a:srgbClr val="000000"/>
              </a:solidFill>
              <a:latin typeface="Clear Sans Bold" panose="020B0604020202020204" charset="0"/>
              <a:cs typeface="Clear Sans Bold" panose="020B0604020202020204" charset="0"/>
            </a:endParaRPr>
          </a:p>
          <a:p>
            <a:pPr marL="457200" indent="-457200">
              <a:buAutoNum type="arabicPeriod"/>
            </a:pPr>
            <a:r>
              <a:rPr lang="en-US" sz="3500" b="1" spc="152" dirty="0">
                <a:solidFill>
                  <a:srgbClr val="000000"/>
                </a:solidFill>
                <a:latin typeface="Clear Sans Regular" panose="020B0604020202020204" charset="0"/>
                <a:cs typeface="Clear Sans Regular" panose="020B0604020202020204" charset="0"/>
              </a:rPr>
              <a:t>Self assessment</a:t>
            </a:r>
          </a:p>
          <a:p>
            <a:pPr marL="857250" lvl="1" indent="-457200"/>
            <a:r>
              <a:rPr lang="en-US" sz="3100" spc="152" dirty="0">
                <a:solidFill>
                  <a:srgbClr val="000000"/>
                </a:solidFill>
                <a:latin typeface="Clear Sans Regular" panose="020B0604020202020204" charset="0"/>
                <a:cs typeface="Clear Sans Regular" panose="020B0604020202020204" charset="0"/>
              </a:rPr>
              <a:t>Resident completes on their own</a:t>
            </a:r>
          </a:p>
          <a:p>
            <a:pPr marL="857250" lvl="1" indent="-457200"/>
            <a:r>
              <a:rPr lang="en-US" sz="3100" spc="152" dirty="0">
                <a:solidFill>
                  <a:srgbClr val="000000"/>
                </a:solidFill>
                <a:latin typeface="Clear Sans Regular" panose="020B0604020202020204" charset="0"/>
                <a:cs typeface="Clear Sans Regular" panose="020B0604020202020204" charset="0"/>
              </a:rPr>
              <a:t>Preceptor receives notice of completion</a:t>
            </a:r>
          </a:p>
          <a:p>
            <a:pPr marL="457200" indent="-457200">
              <a:buAutoNum type="arabicPeriod"/>
            </a:pPr>
            <a:r>
              <a:rPr lang="en-US" sz="3500" b="1" spc="152" dirty="0">
                <a:solidFill>
                  <a:srgbClr val="000000"/>
                </a:solidFill>
                <a:latin typeface="Clear Sans Regular" panose="020B0604020202020204" charset="0"/>
                <a:cs typeface="Clear Sans Regular" panose="020B0604020202020204" charset="0"/>
              </a:rPr>
              <a:t>Resident initiates assessment</a:t>
            </a:r>
          </a:p>
          <a:p>
            <a:pPr marL="857250" lvl="1" indent="-457200"/>
            <a:r>
              <a:rPr lang="en-US" sz="3100" spc="152" dirty="0">
                <a:solidFill>
                  <a:srgbClr val="000000"/>
                </a:solidFill>
                <a:latin typeface="Clear Sans Regular" panose="020B0604020202020204" charset="0"/>
                <a:cs typeface="Clear Sans Regular" panose="020B0604020202020204" charset="0"/>
              </a:rPr>
              <a:t>Resident completes part of the FN</a:t>
            </a:r>
          </a:p>
          <a:p>
            <a:pPr marL="857250" lvl="1" indent="-457200"/>
            <a:r>
              <a:rPr lang="en-US" sz="3100" spc="152" dirty="0">
                <a:solidFill>
                  <a:srgbClr val="000000"/>
                </a:solidFill>
                <a:latin typeface="Clear Sans Regular" panose="020B0604020202020204" charset="0"/>
                <a:cs typeface="Clear Sans Regular" panose="020B0604020202020204" charset="0"/>
              </a:rPr>
              <a:t>Email sent to Preceptor for input and sign off</a:t>
            </a:r>
          </a:p>
          <a:p>
            <a:pPr marL="457200" indent="-457200">
              <a:buAutoNum type="arabicPeriod"/>
            </a:pPr>
            <a:r>
              <a:rPr lang="en-US" sz="3500" b="1" spc="152" dirty="0">
                <a:solidFill>
                  <a:srgbClr val="000000"/>
                </a:solidFill>
                <a:latin typeface="Clear Sans Regular" panose="020B0604020202020204" charset="0"/>
                <a:cs typeface="Clear Sans Regular" panose="020B0604020202020204" charset="0"/>
              </a:rPr>
              <a:t>Resident sends prompt (picture below)</a:t>
            </a:r>
          </a:p>
          <a:p>
            <a:pPr marL="857250" lvl="1" indent="-457200"/>
            <a:r>
              <a:rPr lang="en-US" sz="3100" spc="152" dirty="0">
                <a:solidFill>
                  <a:srgbClr val="000000"/>
                </a:solidFill>
                <a:latin typeface="Clear Sans Regular" panose="020B0604020202020204" charset="0"/>
                <a:cs typeface="Clear Sans Regular" panose="020B0604020202020204" charset="0"/>
              </a:rPr>
              <a:t>Email sent to supervisor to complete</a:t>
            </a:r>
          </a:p>
          <a:p>
            <a:pPr marL="857250" lvl="1" indent="-457200"/>
            <a:r>
              <a:rPr lang="en-US" sz="3100" spc="152" dirty="0">
                <a:solidFill>
                  <a:srgbClr val="000000"/>
                </a:solidFill>
                <a:latin typeface="Clear Sans Regular" panose="020B0604020202020204" charset="0"/>
                <a:cs typeface="Clear Sans Regular" panose="020B0604020202020204" charset="0"/>
              </a:rPr>
              <a:t>Resident can send triggering info/outside notes  </a:t>
            </a:r>
          </a:p>
          <a:p>
            <a:pPr marL="0" indent="0">
              <a:buNone/>
            </a:pPr>
            <a:endParaRPr lang="en-CA" dirty="0"/>
          </a:p>
          <a:p>
            <a:pPr marL="0" indent="0">
              <a:buNone/>
            </a:pPr>
            <a:endParaRPr lang="en-US" sz="2400" b="1" spc="152" dirty="0">
              <a:solidFill>
                <a:srgbClr val="000000"/>
              </a:solidFill>
              <a:latin typeface="Clear Sans Regular"/>
            </a:endParaRPr>
          </a:p>
          <a:p>
            <a:endParaRPr lang="en-US" dirty="0"/>
          </a:p>
        </p:txBody>
      </p:sp>
      <p:sp>
        <p:nvSpPr>
          <p:cNvPr id="14" name="TextBox 7">
            <a:extLst>
              <a:ext uri="{FF2B5EF4-FFF2-40B4-BE49-F238E27FC236}">
                <a16:creationId xmlns:a16="http://schemas.microsoft.com/office/drawing/2014/main" id="{433C440B-F383-5241-9476-48274EBEFC44}"/>
              </a:ext>
            </a:extLst>
          </p:cNvPr>
          <p:cNvSpPr txBox="1"/>
          <p:nvPr/>
        </p:nvSpPr>
        <p:spPr>
          <a:xfrm>
            <a:off x="8082897" y="360570"/>
            <a:ext cx="6019800" cy="667106"/>
          </a:xfrm>
          <a:prstGeom prst="rect">
            <a:avLst/>
          </a:prstGeom>
        </p:spPr>
        <p:txBody>
          <a:bodyPr lIns="0" tIns="0" rIns="0" bIns="0" rtlCol="0" anchor="t">
            <a:spAutoFit/>
          </a:bodyPr>
          <a:lstStyle/>
          <a:p>
            <a:pPr>
              <a:lnSpc>
                <a:spcPts val="5700"/>
              </a:lnSpc>
            </a:pPr>
            <a:r>
              <a:rPr lang="en-US" sz="3800" b="1" spc="152" dirty="0">
                <a:solidFill>
                  <a:srgbClr val="000000"/>
                </a:solidFill>
                <a:latin typeface="Clear Sans Bold" panose="020B0604020202020204" charset="0"/>
                <a:cs typeface="Clear Sans Bold" panose="020B0604020202020204" charset="0"/>
              </a:rPr>
              <a:t>Resident</a:t>
            </a:r>
            <a:r>
              <a:rPr lang="en-US" sz="3800" b="1" spc="152" dirty="0">
                <a:solidFill>
                  <a:srgbClr val="000000"/>
                </a:solidFill>
                <a:latin typeface="Clear Sans Regular"/>
              </a:rPr>
              <a:t> Initiated</a:t>
            </a:r>
          </a:p>
        </p:txBody>
      </p:sp>
      <p:pic>
        <p:nvPicPr>
          <p:cNvPr id="5" name="Picture 4">
            <a:extLst>
              <a:ext uri="{FF2B5EF4-FFF2-40B4-BE49-F238E27FC236}">
                <a16:creationId xmlns:a16="http://schemas.microsoft.com/office/drawing/2014/main" id="{6EC90D6D-D919-BC4D-8E66-B30BE833BD28}"/>
              </a:ext>
            </a:extLst>
          </p:cNvPr>
          <p:cNvPicPr>
            <a:picLocks noChangeAspect="1"/>
          </p:cNvPicPr>
          <p:nvPr/>
        </p:nvPicPr>
        <p:blipFill rotWithShape="1">
          <a:blip r:embed="rId4">
            <a:extLst>
              <a:ext uri="{28A0092B-C50C-407E-A947-70E740481C1C}">
                <a14:useLocalDpi xmlns:a14="http://schemas.microsoft.com/office/drawing/2010/main" val="0"/>
              </a:ext>
            </a:extLst>
          </a:blip>
          <a:srcRect r="22884" b="72503"/>
          <a:stretch/>
        </p:blipFill>
        <p:spPr>
          <a:xfrm>
            <a:off x="8432650" y="8543978"/>
            <a:ext cx="8514989" cy="1525919"/>
          </a:xfrm>
          <a:prstGeom prst="rect">
            <a:avLst/>
          </a:prstGeom>
        </p:spPr>
      </p:pic>
    </p:spTree>
    <p:extLst>
      <p:ext uri="{BB962C8B-B14F-4D97-AF65-F5344CB8AC3E}">
        <p14:creationId xmlns:p14="http://schemas.microsoft.com/office/powerpoint/2010/main" val="193164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C1DD5-C6FA-844C-9190-CB40B9D0AAC3}"/>
              </a:ext>
            </a:extLst>
          </p:cNvPr>
          <p:cNvSpPr>
            <a:spLocks noGrp="1"/>
          </p:cNvSpPr>
          <p:nvPr>
            <p:ph type="title"/>
          </p:nvPr>
        </p:nvSpPr>
        <p:spPr>
          <a:xfrm>
            <a:off x="457200" y="274638"/>
            <a:ext cx="15316200" cy="8831262"/>
          </a:xfrm>
        </p:spPr>
        <p:txBody>
          <a:bodyPr>
            <a:normAutofit/>
          </a:bodyPr>
          <a:lstStyle/>
          <a:p>
            <a:r>
              <a:rPr lang="en-US" dirty="0">
                <a:latin typeface="Clear Sans Thin" panose="020B0604020202020204" charset="0"/>
                <a:cs typeface="Clear Sans Thin" panose="020B0604020202020204" charset="0"/>
              </a:rPr>
              <a:t>The next slide is optional and shows you how to add field notes as a direct link/app on your </a:t>
            </a:r>
            <a:r>
              <a:rPr lang="en-US" dirty="0" err="1">
                <a:latin typeface="Clear Sans Thin" panose="020B0604020202020204" charset="0"/>
                <a:cs typeface="Clear Sans Thin" panose="020B0604020202020204" charset="0"/>
              </a:rPr>
              <a:t>iphone</a:t>
            </a:r>
            <a:r>
              <a:rPr lang="en-US" dirty="0">
                <a:latin typeface="Clear Sans Thin" panose="020B0604020202020204" charset="0"/>
                <a:cs typeface="Clear Sans Thin" panose="020B0604020202020204" charset="0"/>
              </a:rPr>
              <a:t> or android</a:t>
            </a:r>
            <a:br>
              <a:rPr lang="en-US" dirty="0">
                <a:latin typeface="Clear Sans Thin" panose="020B0604020202020204" charset="0"/>
                <a:cs typeface="Clear Sans Thin" panose="020B0604020202020204" charset="0"/>
              </a:rPr>
            </a:br>
            <a:br>
              <a:rPr lang="en-US" dirty="0">
                <a:latin typeface="Clear Sans Thin" panose="020B0604020202020204" charset="0"/>
                <a:cs typeface="Clear Sans Thin" panose="020B0604020202020204" charset="0"/>
              </a:rPr>
            </a:br>
            <a:r>
              <a:rPr lang="en-US" dirty="0">
                <a:latin typeface="Clear Sans Thin" panose="020B0604020202020204" charset="0"/>
                <a:cs typeface="Clear Sans Thin" panose="020B0604020202020204" charset="0"/>
              </a:rPr>
              <a:t>You will need speakers and an internet connection</a:t>
            </a:r>
            <a:br>
              <a:rPr lang="en-US" dirty="0">
                <a:latin typeface="Clear Sans Thin" panose="020B0604020202020204" charset="0"/>
                <a:cs typeface="Clear Sans Thin" panose="020B0604020202020204" charset="0"/>
              </a:rPr>
            </a:br>
            <a:br>
              <a:rPr lang="en-US" dirty="0">
                <a:latin typeface="Clear Sans Thin" panose="020B0604020202020204" charset="0"/>
                <a:cs typeface="Clear Sans Thin" panose="020B0604020202020204" charset="0"/>
              </a:rPr>
            </a:br>
            <a:r>
              <a:rPr lang="en-US" dirty="0">
                <a:latin typeface="Clear Sans Thin" panose="020B0604020202020204" charset="0"/>
                <a:cs typeface="Clear Sans Thin" panose="020B0604020202020204" charset="0"/>
              </a:rPr>
              <a:t>If you click on the pictures in </a:t>
            </a:r>
            <a:r>
              <a:rPr lang="en-US" b="1" dirty="0">
                <a:latin typeface="Clear Sans Thin" panose="020B0604020202020204" charset="0"/>
                <a:cs typeface="Clear Sans Thin" panose="020B0604020202020204" charset="0"/>
              </a:rPr>
              <a:t>slide show mode</a:t>
            </a:r>
            <a:r>
              <a:rPr lang="en-US" dirty="0">
                <a:latin typeface="Clear Sans Thin" panose="020B0604020202020204" charset="0"/>
                <a:cs typeface="Clear Sans Thin" panose="020B0604020202020204" charset="0"/>
              </a:rPr>
              <a:t> the videos will run (they do not run in normal view but copy the links in the notes or on the slide and put into your browser to test it out)</a:t>
            </a:r>
          </a:p>
        </p:txBody>
      </p:sp>
    </p:spTree>
    <p:extLst>
      <p:ext uri="{BB962C8B-B14F-4D97-AF65-F5344CB8AC3E}">
        <p14:creationId xmlns:p14="http://schemas.microsoft.com/office/powerpoint/2010/main" val="2753643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6" name="Group 6"/>
          <p:cNvGrpSpPr/>
          <p:nvPr/>
        </p:nvGrpSpPr>
        <p:grpSpPr>
          <a:xfrm>
            <a:off x="28303" y="813419"/>
            <a:ext cx="7021185" cy="1454962"/>
            <a:chOff x="0" y="0"/>
            <a:chExt cx="9361580" cy="1939950"/>
          </a:xfrm>
        </p:grpSpPr>
        <p:sp>
          <p:nvSpPr>
            <p:cNvPr id="7" name="TextBox 7"/>
            <p:cNvSpPr txBox="1"/>
            <p:nvPr/>
          </p:nvSpPr>
          <p:spPr>
            <a:xfrm>
              <a:off x="0" y="-114300"/>
              <a:ext cx="9361580" cy="880110"/>
            </a:xfrm>
            <a:prstGeom prst="rect">
              <a:avLst/>
            </a:prstGeom>
          </p:spPr>
          <p:txBody>
            <a:bodyPr lIns="0" tIns="0" rIns="0" bIns="0" rtlCol="0" anchor="t">
              <a:spAutoFit/>
            </a:bodyPr>
            <a:lstStyle/>
            <a:p>
              <a:pPr algn="r">
                <a:lnSpc>
                  <a:spcPts val="5700"/>
                </a:lnSpc>
              </a:pPr>
              <a:r>
                <a:rPr lang="en-US" sz="3800" b="1" spc="152" dirty="0">
                  <a:solidFill>
                    <a:srgbClr val="000000"/>
                  </a:solidFill>
                  <a:latin typeface="Clear Sans Regular"/>
                </a:rPr>
                <a:t>New Field Notes</a:t>
              </a:r>
            </a:p>
          </p:txBody>
        </p:sp>
        <p:sp>
          <p:nvSpPr>
            <p:cNvPr id="8" name="TextBox 8"/>
            <p:cNvSpPr txBox="1"/>
            <p:nvPr/>
          </p:nvSpPr>
          <p:spPr>
            <a:xfrm>
              <a:off x="0" y="1244625"/>
              <a:ext cx="9361580" cy="695325"/>
            </a:xfrm>
            <a:prstGeom prst="rect">
              <a:avLst/>
            </a:prstGeom>
          </p:spPr>
          <p:txBody>
            <a:bodyPr lIns="0" tIns="0" rIns="0" bIns="0" rtlCol="0" anchor="t">
              <a:spAutoFit/>
            </a:bodyPr>
            <a:lstStyle/>
            <a:p>
              <a:pPr algn="r">
                <a:lnSpc>
                  <a:spcPts val="4500"/>
                </a:lnSpc>
              </a:pPr>
              <a:r>
                <a:rPr lang="en-US" sz="3000" b="0" i="0" spc="150">
                  <a:solidFill>
                    <a:srgbClr val="000000"/>
                  </a:solidFill>
                  <a:latin typeface="Clear Sans Thin"/>
                </a:rPr>
                <a:t>What is different?</a:t>
              </a:r>
            </a:p>
          </p:txBody>
        </p:sp>
      </p:grpSp>
      <p:sp>
        <p:nvSpPr>
          <p:cNvPr id="9" name="AutoShape 9"/>
          <p:cNvSpPr/>
          <p:nvPr/>
        </p:nvSpPr>
        <p:spPr>
          <a:xfrm rot="-10800000">
            <a:off x="49594" y="2575458"/>
            <a:ext cx="8027606" cy="52033"/>
          </a:xfrm>
          <a:prstGeom prst="rect">
            <a:avLst/>
          </a:prstGeom>
          <a:solidFill>
            <a:srgbClr val="000000"/>
          </a:solidFill>
        </p:spPr>
      </p:sp>
      <p:sp>
        <p:nvSpPr>
          <p:cNvPr id="11" name="TextBox 11"/>
          <p:cNvSpPr txBox="1"/>
          <p:nvPr/>
        </p:nvSpPr>
        <p:spPr>
          <a:xfrm>
            <a:off x="1447800" y="8403389"/>
            <a:ext cx="3701397" cy="1025525"/>
          </a:xfrm>
          <a:prstGeom prst="rect">
            <a:avLst/>
          </a:prstGeom>
        </p:spPr>
        <p:txBody>
          <a:bodyPr lIns="0" tIns="0" rIns="0" bIns="0" rtlCol="0" anchor="t">
            <a:spAutoFit/>
          </a:bodyPr>
          <a:lstStyle/>
          <a:p>
            <a:pPr marL="0" lvl="0" indent="0" algn="ctr">
              <a:lnSpc>
                <a:spcPts val="4060"/>
              </a:lnSpc>
              <a:spcBef>
                <a:spcPct val="0"/>
              </a:spcBef>
            </a:pPr>
            <a:r>
              <a:rPr lang="en-US" sz="2800" i="0" spc="70" dirty="0">
                <a:solidFill>
                  <a:srgbClr val="000000"/>
                </a:solidFill>
                <a:latin typeface="Roboto"/>
              </a:rPr>
              <a:t>Can be completed on mobile device</a:t>
            </a:r>
          </a:p>
        </p:txBody>
      </p:sp>
      <p:pic>
        <p:nvPicPr>
          <p:cNvPr id="13" name="Content Placeholder 5">
            <a:hlinkClick r:id="rId3"/>
            <a:extLst>
              <a:ext uri="{FF2B5EF4-FFF2-40B4-BE49-F238E27FC236}">
                <a16:creationId xmlns:a16="http://schemas.microsoft.com/office/drawing/2014/main" id="{12B9CA94-FB12-6549-A03F-047E59A8AE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3143" y="1778060"/>
            <a:ext cx="3957986" cy="6527007"/>
          </a:xfrm>
          <a:prstGeom prst="rect">
            <a:avLst/>
          </a:prstGeom>
        </p:spPr>
      </p:pic>
      <p:pic>
        <p:nvPicPr>
          <p:cNvPr id="3" name="Picture 2">
            <a:hlinkClick r:id="rId5"/>
            <a:extLst>
              <a:ext uri="{FF2B5EF4-FFF2-40B4-BE49-F238E27FC236}">
                <a16:creationId xmlns:a16="http://schemas.microsoft.com/office/drawing/2014/main" id="{00DCE377-8CA0-2B45-BDD2-9E9FF9C4C3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01403" y="1870854"/>
            <a:ext cx="3735986" cy="6451531"/>
          </a:xfrm>
          <a:prstGeom prst="rect">
            <a:avLst/>
          </a:prstGeom>
        </p:spPr>
      </p:pic>
      <p:sp>
        <p:nvSpPr>
          <p:cNvPr id="5" name="TextBox 4">
            <a:extLst>
              <a:ext uri="{FF2B5EF4-FFF2-40B4-BE49-F238E27FC236}">
                <a16:creationId xmlns:a16="http://schemas.microsoft.com/office/drawing/2014/main" id="{6F9A51A8-D15F-0749-B25E-46629431AC29}"/>
              </a:ext>
            </a:extLst>
          </p:cNvPr>
          <p:cNvSpPr txBox="1"/>
          <p:nvPr/>
        </p:nvSpPr>
        <p:spPr>
          <a:xfrm>
            <a:off x="13975401" y="8674263"/>
            <a:ext cx="3187989" cy="1200329"/>
          </a:xfrm>
          <a:prstGeom prst="rect">
            <a:avLst/>
          </a:prstGeom>
          <a:noFill/>
        </p:spPr>
        <p:txBody>
          <a:bodyPr wrap="none" rtlCol="0">
            <a:spAutoFit/>
          </a:bodyPr>
          <a:lstStyle/>
          <a:p>
            <a:r>
              <a:rPr lang="en-CA" sz="3600" dirty="0"/>
              <a:t>Android</a:t>
            </a:r>
            <a:endParaRPr lang="en-CA" sz="3600" dirty="0">
              <a:hlinkClick r:id="rId5"/>
            </a:endParaRPr>
          </a:p>
          <a:p>
            <a:endParaRPr lang="en-CA" u="sng" dirty="0">
              <a:hlinkClick r:id="rId5"/>
            </a:endParaRPr>
          </a:p>
          <a:p>
            <a:r>
              <a:rPr lang="en-CA" u="sng" dirty="0">
                <a:hlinkClick r:id="rId5"/>
              </a:rPr>
              <a:t>https://youtu.be/KtbUYEEDgm4</a:t>
            </a:r>
            <a:endParaRPr lang="en-CA" dirty="0"/>
          </a:p>
        </p:txBody>
      </p:sp>
      <p:sp>
        <p:nvSpPr>
          <p:cNvPr id="10" name="TextBox 9">
            <a:extLst>
              <a:ext uri="{FF2B5EF4-FFF2-40B4-BE49-F238E27FC236}">
                <a16:creationId xmlns:a16="http://schemas.microsoft.com/office/drawing/2014/main" id="{6B88FB53-BADA-0940-8966-7C78014CF61A}"/>
              </a:ext>
            </a:extLst>
          </p:cNvPr>
          <p:cNvSpPr txBox="1"/>
          <p:nvPr/>
        </p:nvSpPr>
        <p:spPr>
          <a:xfrm>
            <a:off x="8533143" y="8535764"/>
            <a:ext cx="4191001" cy="1477328"/>
          </a:xfrm>
          <a:prstGeom prst="rect">
            <a:avLst/>
          </a:prstGeom>
          <a:noFill/>
        </p:spPr>
        <p:txBody>
          <a:bodyPr wrap="square" rtlCol="0">
            <a:spAutoFit/>
          </a:bodyPr>
          <a:lstStyle/>
          <a:p>
            <a:r>
              <a:rPr lang="en-CA" sz="3600" dirty="0"/>
              <a:t>Iphone</a:t>
            </a:r>
            <a:endParaRPr lang="en-CA" sz="3600" dirty="0">
              <a:hlinkClick r:id="rId3"/>
            </a:endParaRPr>
          </a:p>
          <a:p>
            <a:endParaRPr lang="en-CA" u="sng" dirty="0">
              <a:hlinkClick r:id="rId3"/>
            </a:endParaRPr>
          </a:p>
          <a:p>
            <a:r>
              <a:rPr lang="en-CA" u="sng" dirty="0">
                <a:hlinkClick r:id="rId3"/>
              </a:rPr>
              <a:t>https://www.youtube.com/watch?v=lqjn4no_X_M&amp;feature=youtu.be</a:t>
            </a:r>
            <a:endParaRPr lang="en-CA" dirty="0"/>
          </a:p>
        </p:txBody>
      </p:sp>
      <p:sp>
        <p:nvSpPr>
          <p:cNvPr id="14" name="TextBox 7">
            <a:extLst>
              <a:ext uri="{FF2B5EF4-FFF2-40B4-BE49-F238E27FC236}">
                <a16:creationId xmlns:a16="http://schemas.microsoft.com/office/drawing/2014/main" id="{DBAD8674-AAED-FF45-922D-A2D252AFF4A0}"/>
              </a:ext>
            </a:extLst>
          </p:cNvPr>
          <p:cNvSpPr txBox="1"/>
          <p:nvPr/>
        </p:nvSpPr>
        <p:spPr>
          <a:xfrm>
            <a:off x="8272419" y="727694"/>
            <a:ext cx="8919046" cy="667106"/>
          </a:xfrm>
          <a:prstGeom prst="rect">
            <a:avLst/>
          </a:prstGeom>
        </p:spPr>
        <p:txBody>
          <a:bodyPr wrap="square" lIns="0" tIns="0" rIns="0" bIns="0" rtlCol="0" anchor="t">
            <a:spAutoFit/>
          </a:bodyPr>
          <a:lstStyle/>
          <a:p>
            <a:pPr algn="r">
              <a:lnSpc>
                <a:spcPts val="5700"/>
              </a:lnSpc>
            </a:pPr>
            <a:r>
              <a:rPr lang="en-US" sz="3800" b="1" spc="152" dirty="0">
                <a:solidFill>
                  <a:srgbClr val="000000"/>
                </a:solidFill>
                <a:latin typeface="Clear Sans Regular"/>
              </a:rPr>
              <a:t>How to link FNs to your phone</a:t>
            </a:r>
          </a:p>
        </p:txBody>
      </p:sp>
      <p:pic>
        <p:nvPicPr>
          <p:cNvPr id="15" name="Picture 14" descr="A picture containing person, indoor, using, laptop&#10;&#10;Description automatically generated">
            <a:extLst>
              <a:ext uri="{FF2B5EF4-FFF2-40B4-BE49-F238E27FC236}">
                <a16:creationId xmlns:a16="http://schemas.microsoft.com/office/drawing/2014/main" id="{520DE73F-57E7-426F-B7E1-7AD1CEEB52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130" t="54" r="-125" b="-54"/>
          <a:stretch/>
        </p:blipFill>
        <p:spPr>
          <a:xfrm>
            <a:off x="794623" y="3065155"/>
            <a:ext cx="6223000" cy="4979124"/>
          </a:xfrm>
          <a:prstGeom prst="rect">
            <a:avLst/>
          </a:prstGeom>
        </p:spPr>
      </p:pic>
    </p:spTree>
    <p:extLst>
      <p:ext uri="{BB962C8B-B14F-4D97-AF65-F5344CB8AC3E}">
        <p14:creationId xmlns:p14="http://schemas.microsoft.com/office/powerpoint/2010/main" val="1583688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0199-1B24-4B45-A074-9C1F8335A38E}"/>
              </a:ext>
            </a:extLst>
          </p:cNvPr>
          <p:cNvSpPr>
            <a:spLocks noGrp="1"/>
          </p:cNvSpPr>
          <p:nvPr>
            <p:ph type="title"/>
          </p:nvPr>
        </p:nvSpPr>
        <p:spPr>
          <a:xfrm>
            <a:off x="457200" y="154997"/>
            <a:ext cx="16459200" cy="1143000"/>
          </a:xfrm>
        </p:spPr>
        <p:txBody>
          <a:bodyPr/>
          <a:lstStyle/>
          <a:p>
            <a:r>
              <a:rPr lang="en-US" dirty="0">
                <a:latin typeface="Clear Sans Bold" panose="020B0604020202020204" charset="0"/>
                <a:cs typeface="Clear Sans Bold" panose="020B0604020202020204" charset="0"/>
              </a:rPr>
              <a:t>How to use these slides</a:t>
            </a:r>
          </a:p>
        </p:txBody>
      </p:sp>
      <p:sp>
        <p:nvSpPr>
          <p:cNvPr id="3" name="Content Placeholder 2">
            <a:extLst>
              <a:ext uri="{FF2B5EF4-FFF2-40B4-BE49-F238E27FC236}">
                <a16:creationId xmlns:a16="http://schemas.microsoft.com/office/drawing/2014/main" id="{6BC4819E-2D33-1248-A328-C3D07D025F01}"/>
              </a:ext>
            </a:extLst>
          </p:cNvPr>
          <p:cNvSpPr>
            <a:spLocks noGrp="1"/>
          </p:cNvSpPr>
          <p:nvPr>
            <p:ph idx="1"/>
          </p:nvPr>
        </p:nvSpPr>
        <p:spPr>
          <a:xfrm>
            <a:off x="838200" y="1529341"/>
            <a:ext cx="16459200" cy="7962900"/>
          </a:xfrm>
        </p:spPr>
        <p:txBody>
          <a:bodyPr>
            <a:normAutofit/>
          </a:bodyPr>
          <a:lstStyle/>
          <a:p>
            <a:r>
              <a:rPr lang="en-US" dirty="0">
                <a:latin typeface="Clear Sans Thin" panose="020B0604020202020204" charset="0"/>
                <a:cs typeface="Clear Sans Thin" panose="020B0604020202020204" charset="0"/>
              </a:rPr>
              <a:t>Slides with </a:t>
            </a:r>
          </a:p>
          <a:p>
            <a:pPr marL="0" indent="0">
              <a:buNone/>
            </a:pPr>
            <a:r>
              <a:rPr lang="en-US" dirty="0">
                <a:latin typeface="Clear Sans Thin" panose="020B0604020202020204" charset="0"/>
                <a:cs typeface="Clear Sans Thin" panose="020B0604020202020204" charset="0"/>
              </a:rPr>
              <a:t>		    </a:t>
            </a:r>
            <a:r>
              <a:rPr lang="en-US" sz="2800" dirty="0">
                <a:latin typeface="Clear Sans Thin" panose="020B0604020202020204" charset="0"/>
                <a:cs typeface="Clear Sans Thin" panose="020B0604020202020204" charset="0"/>
              </a:rPr>
              <a:t>coloured background are the barebones and are TO BE REVIEWD by all </a:t>
            </a:r>
          </a:p>
          <a:p>
            <a:pPr marL="0" indent="0">
              <a:buNone/>
            </a:pPr>
            <a:r>
              <a:rPr lang="en-US" dirty="0">
                <a:latin typeface="Clear Sans Thin" panose="020B0604020202020204" charset="0"/>
                <a:cs typeface="Clear Sans Thin" panose="020B0604020202020204" charset="0"/>
              </a:rPr>
              <a:t>                     </a:t>
            </a:r>
            <a:r>
              <a:rPr lang="en-US" sz="2800" dirty="0">
                <a:latin typeface="Clear Sans Thin" panose="020B0604020202020204" charset="0"/>
                <a:cs typeface="Clear Sans Thin" panose="020B0604020202020204" charset="0"/>
              </a:rPr>
              <a:t>coloured background are guides for presenters and are hidden</a:t>
            </a:r>
          </a:p>
          <a:p>
            <a:pPr marL="0" indent="0">
              <a:buNone/>
            </a:pPr>
            <a:r>
              <a:rPr lang="en-US" sz="2800" dirty="0">
                <a:latin typeface="Clear Sans Thin" panose="020B0604020202020204" charset="0"/>
                <a:cs typeface="Clear Sans Thin" panose="020B0604020202020204" charset="0"/>
              </a:rPr>
              <a:t>                        coloured background are optional</a:t>
            </a:r>
          </a:p>
          <a:p>
            <a:pPr marL="0" indent="0">
              <a:buNone/>
            </a:pPr>
            <a:r>
              <a:rPr lang="en-US" sz="2800" dirty="0">
                <a:latin typeface="Clear Sans Thin" panose="020B0604020202020204" charset="0"/>
                <a:cs typeface="Clear Sans Thin" panose="020B0604020202020204" charset="0"/>
              </a:rPr>
              <a:t>			To remove the coloured background CLICK on DESIGN tab &amp; far right CLICK FORMAT 			BACKGROUND under Colour CLICK on the PAINTCAN picture and choose  Automatic or 			White</a:t>
            </a:r>
          </a:p>
          <a:p>
            <a:pPr marL="0" indent="0">
              <a:buNone/>
            </a:pPr>
            <a:endParaRPr lang="en-US" dirty="0">
              <a:latin typeface="Clear Sans Thin" panose="020B0604020202020204" charset="0"/>
              <a:cs typeface="Clear Sans Thin" panose="020B0604020202020204" charset="0"/>
            </a:endParaRPr>
          </a:p>
          <a:p>
            <a:pPr marL="0" indent="0">
              <a:buNone/>
            </a:pPr>
            <a:endParaRPr lang="en-US" dirty="0">
              <a:latin typeface="Clear Sans Thin" panose="020B0604020202020204" charset="0"/>
              <a:cs typeface="Clear Sans Thin" panose="020B0604020202020204" charset="0"/>
            </a:endParaRPr>
          </a:p>
          <a:p>
            <a:pPr marL="0" indent="0">
              <a:buNone/>
            </a:pPr>
            <a:endParaRPr lang="en-US" dirty="0">
              <a:latin typeface="Clear Sans Thin" panose="020B0604020202020204" charset="0"/>
              <a:cs typeface="Clear Sans Thin" panose="020B0604020202020204" charset="0"/>
            </a:endParaRPr>
          </a:p>
          <a:p>
            <a:pPr marL="0" indent="0">
              <a:buNone/>
            </a:pPr>
            <a:endParaRPr lang="en-US" dirty="0">
              <a:latin typeface="Clear Sans Thin" panose="020B0604020202020204" charset="0"/>
              <a:cs typeface="Clear Sans Thin" panose="020B0604020202020204" charset="0"/>
            </a:endParaRPr>
          </a:p>
          <a:p>
            <a:pPr marL="0" indent="0">
              <a:buNone/>
            </a:pPr>
            <a:endParaRPr lang="en-US" dirty="0">
              <a:latin typeface="Clear Sans Thin" panose="020B0604020202020204" charset="0"/>
              <a:cs typeface="Clear Sans Thin" panose="020B0604020202020204" charset="0"/>
            </a:endParaRPr>
          </a:p>
          <a:p>
            <a:pPr marL="0" indent="0">
              <a:buNone/>
            </a:pPr>
            <a:endParaRPr lang="en-US" dirty="0">
              <a:latin typeface="Clear Sans Thin" panose="020B0604020202020204" charset="0"/>
              <a:cs typeface="Clear Sans Thin" panose="020B0604020202020204" charset="0"/>
            </a:endParaRPr>
          </a:p>
          <a:p>
            <a:r>
              <a:rPr lang="en-US" sz="2800" dirty="0">
                <a:latin typeface="Clear Sans Thin" panose="020B0604020202020204" charset="0"/>
                <a:cs typeface="Clear Sans Thin" panose="020B0604020202020204" charset="0"/>
              </a:rPr>
              <a:t>The Notes section has added information for presenters</a:t>
            </a:r>
          </a:p>
        </p:txBody>
      </p:sp>
      <p:sp>
        <p:nvSpPr>
          <p:cNvPr id="4" name="Rounded Rectangle 3">
            <a:extLst>
              <a:ext uri="{FF2B5EF4-FFF2-40B4-BE49-F238E27FC236}">
                <a16:creationId xmlns:a16="http://schemas.microsoft.com/office/drawing/2014/main" id="{B4812707-3F77-4245-B10F-E4E31C3207B8}"/>
              </a:ext>
            </a:extLst>
          </p:cNvPr>
          <p:cNvSpPr/>
          <p:nvPr/>
        </p:nvSpPr>
        <p:spPr>
          <a:xfrm>
            <a:off x="1752600" y="2874601"/>
            <a:ext cx="1295400" cy="381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Pink</a:t>
            </a:r>
          </a:p>
        </p:txBody>
      </p:sp>
      <p:sp>
        <p:nvSpPr>
          <p:cNvPr id="5" name="Rounded Rectangle 4">
            <a:extLst>
              <a:ext uri="{FF2B5EF4-FFF2-40B4-BE49-F238E27FC236}">
                <a16:creationId xmlns:a16="http://schemas.microsoft.com/office/drawing/2014/main" id="{ACEC9A20-CCB9-DD44-BFF1-E2D3EF686839}"/>
              </a:ext>
            </a:extLst>
          </p:cNvPr>
          <p:cNvSpPr/>
          <p:nvPr/>
        </p:nvSpPr>
        <p:spPr>
          <a:xfrm>
            <a:off x="1752600" y="3450137"/>
            <a:ext cx="1295400" cy="381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Blue</a:t>
            </a:r>
          </a:p>
        </p:txBody>
      </p:sp>
      <p:pic>
        <p:nvPicPr>
          <p:cNvPr id="1028" name="Picture 4" descr="Image result for powerpoint design tab&quot;">
            <a:extLst>
              <a:ext uri="{FF2B5EF4-FFF2-40B4-BE49-F238E27FC236}">
                <a16:creationId xmlns:a16="http://schemas.microsoft.com/office/drawing/2014/main" id="{A27C66E4-0E70-47FC-BA8A-A413ECD7D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067300"/>
            <a:ext cx="9067800" cy="328187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D90E1C85-D425-D44F-8F7D-75A28C5ECE7D}"/>
              </a:ext>
            </a:extLst>
          </p:cNvPr>
          <p:cNvSpPr/>
          <p:nvPr/>
        </p:nvSpPr>
        <p:spPr>
          <a:xfrm>
            <a:off x="1752600" y="2234689"/>
            <a:ext cx="1295400" cy="381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White</a:t>
            </a:r>
          </a:p>
        </p:txBody>
      </p:sp>
    </p:spTree>
    <p:extLst>
      <p:ext uri="{BB962C8B-B14F-4D97-AF65-F5344CB8AC3E}">
        <p14:creationId xmlns:p14="http://schemas.microsoft.com/office/powerpoint/2010/main" val="1036310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64406"/>
            <a:ext cx="4225976" cy="2623460"/>
            <a:chOff x="0" y="-85725"/>
            <a:chExt cx="5634634" cy="3497946"/>
          </a:xfrm>
        </p:grpSpPr>
        <p:sp>
          <p:nvSpPr>
            <p:cNvPr id="3" name="TextBox 3"/>
            <p:cNvSpPr txBox="1"/>
            <p:nvPr/>
          </p:nvSpPr>
          <p:spPr>
            <a:xfrm>
              <a:off x="0" y="-85725"/>
              <a:ext cx="5634634" cy="702244"/>
            </a:xfrm>
            <a:prstGeom prst="rect">
              <a:avLst/>
            </a:prstGeom>
          </p:spPr>
          <p:txBody>
            <a:bodyPr lIns="0" tIns="0" rIns="0" bIns="0" rtlCol="0" anchor="t">
              <a:spAutoFit/>
            </a:bodyPr>
            <a:lstStyle/>
            <a:p>
              <a:pPr>
                <a:lnSpc>
                  <a:spcPts val="4500"/>
                </a:lnSpc>
              </a:pPr>
              <a:r>
                <a:rPr lang="en-US" sz="3000" b="1" i="0" spc="300" dirty="0">
                  <a:solidFill>
                    <a:schemeClr val="bg1">
                      <a:lumMod val="95000"/>
                    </a:schemeClr>
                  </a:solidFill>
                  <a:latin typeface="Clear Sans Regular"/>
                </a:rPr>
                <a:t>WHY</a:t>
              </a:r>
            </a:p>
          </p:txBody>
        </p:sp>
        <p:sp>
          <p:nvSpPr>
            <p:cNvPr id="4" name="TextBox 4"/>
            <p:cNvSpPr txBox="1"/>
            <p:nvPr/>
          </p:nvSpPr>
          <p:spPr>
            <a:xfrm>
              <a:off x="0" y="1171095"/>
              <a:ext cx="5634634" cy="2241126"/>
            </a:xfrm>
            <a:prstGeom prst="rect">
              <a:avLst/>
            </a:prstGeom>
          </p:spPr>
          <p:txBody>
            <a:bodyPr lIns="0" tIns="0" rIns="0" bIns="0" rtlCol="0" anchor="t">
              <a:spAutoFit/>
            </a:bodyPr>
            <a:lstStyle/>
            <a:p>
              <a:pPr>
                <a:lnSpc>
                  <a:spcPts val="4500"/>
                </a:lnSpc>
              </a:pPr>
              <a:r>
                <a:rPr lang="en-US" sz="3000" b="0" i="0" spc="150" dirty="0">
                  <a:solidFill>
                    <a:schemeClr val="bg1">
                      <a:lumMod val="95000"/>
                    </a:schemeClr>
                  </a:solidFill>
                  <a:latin typeface="Clear Sans Thin"/>
                </a:rPr>
                <a:t>WHY COMPETENCY BASED </a:t>
              </a:r>
              <a:r>
                <a:rPr lang="en-US" sz="3000" spc="150" dirty="0">
                  <a:solidFill>
                    <a:schemeClr val="bg1">
                      <a:lumMod val="95000"/>
                    </a:schemeClr>
                  </a:solidFill>
                  <a:latin typeface="Clear Sans Thin"/>
                </a:rPr>
                <a:t>MEDICAL EDUCATION (CBME)</a:t>
              </a:r>
              <a:endParaRPr lang="en-US" sz="3000" b="0" i="0" spc="150" dirty="0">
                <a:solidFill>
                  <a:schemeClr val="bg1">
                    <a:lumMod val="95000"/>
                  </a:schemeClr>
                </a:solidFill>
                <a:latin typeface="Clear Sans Thin"/>
              </a:endParaRPr>
            </a:p>
          </p:txBody>
        </p:sp>
      </p:grpSp>
      <p:sp>
        <p:nvSpPr>
          <p:cNvPr id="5" name="AutoShape 5"/>
          <p:cNvSpPr/>
          <p:nvPr/>
        </p:nvSpPr>
        <p:spPr>
          <a:xfrm rot="-5400000" flipV="1">
            <a:off x="708040" y="5227529"/>
            <a:ext cx="10729382" cy="45719"/>
          </a:xfrm>
          <a:prstGeom prst="rect">
            <a:avLst/>
          </a:prstGeom>
          <a:solidFill>
            <a:srgbClr val="000000"/>
          </a:solidFill>
        </p:spPr>
      </p:sp>
      <p:sp>
        <p:nvSpPr>
          <p:cNvPr id="6" name="AutoShape 6"/>
          <p:cNvSpPr/>
          <p:nvPr/>
        </p:nvSpPr>
        <p:spPr>
          <a:xfrm rot="-5400000">
            <a:off x="6943105" y="5134999"/>
            <a:ext cx="10544327" cy="45719"/>
          </a:xfrm>
          <a:prstGeom prst="rect">
            <a:avLst/>
          </a:prstGeom>
          <a:solidFill>
            <a:srgbClr val="000000"/>
          </a:solidFill>
        </p:spPr>
      </p:sp>
      <p:sp>
        <p:nvSpPr>
          <p:cNvPr id="7" name="AutoShape 7"/>
          <p:cNvSpPr/>
          <p:nvPr/>
        </p:nvSpPr>
        <p:spPr>
          <a:xfrm>
            <a:off x="0" y="7557569"/>
            <a:ext cx="18683539" cy="3057512"/>
          </a:xfrm>
          <a:prstGeom prst="rect">
            <a:avLst/>
          </a:prstGeom>
          <a:solidFill>
            <a:srgbClr val="000000"/>
          </a:solidFill>
        </p:spPr>
      </p:sp>
      <p:grpSp>
        <p:nvGrpSpPr>
          <p:cNvPr id="8" name="Group 8"/>
          <p:cNvGrpSpPr/>
          <p:nvPr/>
        </p:nvGrpSpPr>
        <p:grpSpPr>
          <a:xfrm>
            <a:off x="7031012" y="964406"/>
            <a:ext cx="4225976" cy="3777622"/>
            <a:chOff x="0" y="-85725"/>
            <a:chExt cx="5634634" cy="5036829"/>
          </a:xfrm>
        </p:grpSpPr>
        <p:sp>
          <p:nvSpPr>
            <p:cNvPr id="9" name="TextBox 9"/>
            <p:cNvSpPr txBox="1"/>
            <p:nvPr/>
          </p:nvSpPr>
          <p:spPr>
            <a:xfrm>
              <a:off x="0" y="-85725"/>
              <a:ext cx="5634634" cy="702244"/>
            </a:xfrm>
            <a:prstGeom prst="rect">
              <a:avLst/>
            </a:prstGeom>
          </p:spPr>
          <p:txBody>
            <a:bodyPr lIns="0" tIns="0" rIns="0" bIns="0" rtlCol="0" anchor="t">
              <a:spAutoFit/>
            </a:bodyPr>
            <a:lstStyle/>
            <a:p>
              <a:pPr>
                <a:lnSpc>
                  <a:spcPts val="4500"/>
                </a:lnSpc>
              </a:pPr>
              <a:r>
                <a:rPr lang="en-US" sz="3000" b="1" i="0" spc="300" dirty="0">
                  <a:solidFill>
                    <a:schemeClr val="bg1">
                      <a:lumMod val="95000"/>
                    </a:schemeClr>
                  </a:solidFill>
                  <a:latin typeface="Clear Sans Regular"/>
                </a:rPr>
                <a:t>WHAT</a:t>
              </a:r>
            </a:p>
          </p:txBody>
        </p:sp>
        <p:sp>
          <p:nvSpPr>
            <p:cNvPr id="10" name="TextBox 10"/>
            <p:cNvSpPr txBox="1"/>
            <p:nvPr/>
          </p:nvSpPr>
          <p:spPr>
            <a:xfrm>
              <a:off x="0" y="1171095"/>
              <a:ext cx="5634634" cy="3780009"/>
            </a:xfrm>
            <a:prstGeom prst="rect">
              <a:avLst/>
            </a:prstGeom>
          </p:spPr>
          <p:txBody>
            <a:bodyPr lIns="0" tIns="0" rIns="0" bIns="0" rtlCol="0" anchor="t">
              <a:spAutoFit/>
            </a:bodyPr>
            <a:lstStyle/>
            <a:p>
              <a:pPr>
                <a:lnSpc>
                  <a:spcPts val="4500"/>
                </a:lnSpc>
              </a:pPr>
              <a:r>
                <a:rPr lang="en-US" sz="3000" b="0" i="0" spc="150" dirty="0">
                  <a:solidFill>
                    <a:schemeClr val="bg1">
                      <a:lumMod val="95000"/>
                    </a:schemeClr>
                  </a:solidFill>
                  <a:latin typeface="Clear Sans Thin"/>
                </a:rPr>
                <a:t>WHAT TOOLS ARE AVAILABLE FOR RESIDENT ASSESSMENT &amp; EVALUATION</a:t>
              </a:r>
            </a:p>
          </p:txBody>
        </p:sp>
      </p:grpSp>
      <p:grpSp>
        <p:nvGrpSpPr>
          <p:cNvPr id="11" name="Group 11"/>
          <p:cNvGrpSpPr/>
          <p:nvPr/>
        </p:nvGrpSpPr>
        <p:grpSpPr>
          <a:xfrm>
            <a:off x="13033324" y="964406"/>
            <a:ext cx="4225976" cy="3200541"/>
            <a:chOff x="0" y="-85725"/>
            <a:chExt cx="5634634" cy="4267388"/>
          </a:xfrm>
        </p:grpSpPr>
        <p:sp>
          <p:nvSpPr>
            <p:cNvPr id="12" name="TextBox 12"/>
            <p:cNvSpPr txBox="1"/>
            <p:nvPr/>
          </p:nvSpPr>
          <p:spPr>
            <a:xfrm>
              <a:off x="0" y="-85725"/>
              <a:ext cx="5634634" cy="695325"/>
            </a:xfrm>
            <a:prstGeom prst="rect">
              <a:avLst/>
            </a:prstGeom>
          </p:spPr>
          <p:txBody>
            <a:bodyPr lIns="0" tIns="0" rIns="0" bIns="0" rtlCol="0" anchor="t">
              <a:spAutoFit/>
            </a:bodyPr>
            <a:lstStyle/>
            <a:p>
              <a:pPr>
                <a:lnSpc>
                  <a:spcPts val="4500"/>
                </a:lnSpc>
              </a:pPr>
              <a:r>
                <a:rPr lang="en-US" sz="3000" b="1" i="0" spc="300">
                  <a:solidFill>
                    <a:srgbClr val="000000"/>
                  </a:solidFill>
                  <a:latin typeface="Clear Sans Regular"/>
                </a:rPr>
                <a:t>HOW</a:t>
              </a:r>
            </a:p>
          </p:txBody>
        </p:sp>
        <p:sp>
          <p:nvSpPr>
            <p:cNvPr id="13" name="TextBox 13"/>
            <p:cNvSpPr txBox="1"/>
            <p:nvPr/>
          </p:nvSpPr>
          <p:spPr>
            <a:xfrm>
              <a:off x="0" y="1171095"/>
              <a:ext cx="5634634" cy="3010568"/>
            </a:xfrm>
            <a:prstGeom prst="rect">
              <a:avLst/>
            </a:prstGeom>
          </p:spPr>
          <p:txBody>
            <a:bodyPr lIns="0" tIns="0" rIns="0" bIns="0" rtlCol="0" anchor="t">
              <a:spAutoFit/>
            </a:bodyPr>
            <a:lstStyle/>
            <a:p>
              <a:pPr>
                <a:lnSpc>
                  <a:spcPts val="4500"/>
                </a:lnSpc>
              </a:pPr>
              <a:r>
                <a:rPr lang="en-US" sz="3000" spc="150" dirty="0">
                  <a:latin typeface="Clear Sans Thin"/>
                </a:rPr>
                <a:t>HOW TO COMPLETE A FIELD NOTE AND GIVE FEEDBACK</a:t>
              </a:r>
            </a:p>
            <a:p>
              <a:pPr>
                <a:lnSpc>
                  <a:spcPts val="4500"/>
                </a:lnSpc>
              </a:pPr>
              <a:endParaRPr lang="en-US" sz="3000" b="0" i="0" spc="150" dirty="0">
                <a:solidFill>
                  <a:srgbClr val="000000"/>
                </a:solidFill>
                <a:latin typeface="Clear Sans Thin"/>
              </a:endParaRPr>
            </a:p>
          </p:txBody>
        </p:sp>
      </p:grpSp>
      <p:sp>
        <p:nvSpPr>
          <p:cNvPr id="14" name="TextBox 14"/>
          <p:cNvSpPr txBox="1"/>
          <p:nvPr/>
        </p:nvSpPr>
        <p:spPr>
          <a:xfrm>
            <a:off x="1028700" y="8357235"/>
            <a:ext cx="13940981" cy="763905"/>
          </a:xfrm>
          <a:prstGeom prst="rect">
            <a:avLst/>
          </a:prstGeom>
        </p:spPr>
        <p:txBody>
          <a:bodyPr lIns="0" tIns="0" rIns="0" bIns="0" rtlCol="0" anchor="t">
            <a:spAutoFit/>
          </a:bodyPr>
          <a:lstStyle/>
          <a:p>
            <a:pPr algn="just">
              <a:lnSpc>
                <a:spcPts val="6300"/>
              </a:lnSpc>
            </a:pPr>
            <a:r>
              <a:rPr lang="en-US" sz="4200" b="1" i="0" spc="84">
                <a:solidFill>
                  <a:srgbClr val="FFFFFF"/>
                </a:solidFill>
                <a:latin typeface="Clear Sans Bold"/>
              </a:rPr>
              <a:t>THE ROAD TO COMPETENCY ASSESSMENT</a:t>
            </a:r>
          </a:p>
        </p:txBody>
      </p:sp>
      <p:pic>
        <p:nvPicPr>
          <p:cNvPr id="15" name="Picture 15">
            <a:extLst>
              <a:ext uri="{FF2B5EF4-FFF2-40B4-BE49-F238E27FC236}">
                <a16:creationId xmlns:a16="http://schemas.microsoft.com/office/drawing/2014/main" id="{27E57F5B-4E01-48B1-9C63-0C89F5E503E9}"/>
              </a:ext>
            </a:extLst>
          </p:cNvPr>
          <p:cNvPicPr>
            <a:picLocks noChangeAspect="1"/>
          </p:cNvPicPr>
          <p:nvPr/>
        </p:nvPicPr>
        <p:blipFill>
          <a:blip r:embed="rId3"/>
          <a:stretch>
            <a:fillRect/>
          </a:stretch>
        </p:blipFill>
        <p:spPr>
          <a:xfrm>
            <a:off x="15212616" y="9091612"/>
            <a:ext cx="2400300" cy="533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8033E-E301-AA47-805D-3B8AB7594783}"/>
              </a:ext>
            </a:extLst>
          </p:cNvPr>
          <p:cNvSpPr>
            <a:spLocks noGrp="1"/>
          </p:cNvSpPr>
          <p:nvPr>
            <p:ph type="title"/>
          </p:nvPr>
        </p:nvSpPr>
        <p:spPr>
          <a:xfrm>
            <a:off x="722313" y="952500"/>
            <a:ext cx="7772400" cy="1362075"/>
          </a:xfrm>
        </p:spPr>
        <p:txBody>
          <a:bodyPr>
            <a:normAutofit fontScale="90000"/>
          </a:bodyPr>
          <a:lstStyle/>
          <a:p>
            <a:r>
              <a:rPr lang="en-US" dirty="0">
                <a:latin typeface="Clear Sans Bold" panose="020B0604020202020204" charset="0"/>
                <a:cs typeface="Clear Sans Bold" panose="020B0604020202020204" charset="0"/>
              </a:rPr>
              <a:t>Optional Slides: </a:t>
            </a:r>
            <a:br>
              <a:rPr lang="en-US" dirty="0">
                <a:latin typeface="Clear Sans Bold" panose="020B0604020202020204" charset="0"/>
                <a:cs typeface="Clear Sans Bold" panose="020B0604020202020204" charset="0"/>
              </a:rPr>
            </a:br>
            <a:r>
              <a:rPr lang="en-US" dirty="0">
                <a:latin typeface="Clear Sans Bold" panose="020B0604020202020204" charset="0"/>
                <a:cs typeface="Clear Sans Bold" panose="020B0604020202020204" charset="0"/>
              </a:rPr>
              <a:t>Filling out a FN</a:t>
            </a:r>
            <a:br>
              <a:rPr lang="en-US" dirty="0"/>
            </a:br>
            <a:endParaRPr lang="en-US" dirty="0"/>
          </a:p>
        </p:txBody>
      </p:sp>
      <p:sp>
        <p:nvSpPr>
          <p:cNvPr id="5" name="Text Placeholder 4">
            <a:extLst>
              <a:ext uri="{FF2B5EF4-FFF2-40B4-BE49-F238E27FC236}">
                <a16:creationId xmlns:a16="http://schemas.microsoft.com/office/drawing/2014/main" id="{21F2C7B6-CF47-C846-A33D-E4B8A3DE153C}"/>
              </a:ext>
            </a:extLst>
          </p:cNvPr>
          <p:cNvSpPr>
            <a:spLocks noGrp="1"/>
          </p:cNvSpPr>
          <p:nvPr>
            <p:ph type="body" idx="1"/>
          </p:nvPr>
        </p:nvSpPr>
        <p:spPr>
          <a:xfrm>
            <a:off x="738078" y="3009900"/>
            <a:ext cx="16102121" cy="5486400"/>
          </a:xfrm>
        </p:spPr>
        <p:txBody>
          <a:bodyPr>
            <a:normAutofit fontScale="85000" lnSpcReduction="20000"/>
          </a:bodyPr>
          <a:lstStyle/>
          <a:p>
            <a:r>
              <a:rPr lang="en-US" sz="4500" dirty="0">
                <a:solidFill>
                  <a:schemeClr val="tx1"/>
                </a:solidFill>
                <a:latin typeface="Clear Sans Thin" panose="020B0604020202020204" charset="0"/>
                <a:cs typeface="Clear Sans Thin" panose="020B0604020202020204" charset="0"/>
              </a:rPr>
              <a:t>The following slides show</a:t>
            </a:r>
          </a:p>
          <a:p>
            <a:r>
              <a:rPr lang="en-US" sz="4500" dirty="0">
                <a:solidFill>
                  <a:schemeClr val="tx1"/>
                </a:solidFill>
                <a:latin typeface="Clear Sans Thin" panose="020B0604020202020204" charset="0"/>
                <a:cs typeface="Clear Sans Thin" panose="020B0604020202020204" charset="0"/>
              </a:rPr>
              <a:t>	- How to log onto Elentra</a:t>
            </a:r>
          </a:p>
          <a:p>
            <a:r>
              <a:rPr lang="en-US" sz="4500" dirty="0">
                <a:solidFill>
                  <a:schemeClr val="tx1"/>
                </a:solidFill>
                <a:latin typeface="Clear Sans Thin" panose="020B0604020202020204" charset="0"/>
                <a:cs typeface="Clear Sans Thin" panose="020B0604020202020204" charset="0"/>
              </a:rPr>
              <a:t>		-web addresses provided a series of visual step by step </a:t>
            </a:r>
          </a:p>
          <a:p>
            <a:r>
              <a:rPr lang="en-US" sz="4500" dirty="0">
                <a:solidFill>
                  <a:schemeClr val="tx1"/>
                </a:solidFill>
                <a:latin typeface="Clear Sans Thin" panose="020B0604020202020204" charset="0"/>
                <a:cs typeface="Clear Sans Thin" panose="020B0604020202020204" charset="0"/>
              </a:rPr>
              <a:t>	-How to fill in a FN</a:t>
            </a:r>
          </a:p>
          <a:p>
            <a:r>
              <a:rPr lang="en-US" sz="4500" dirty="0">
                <a:solidFill>
                  <a:schemeClr val="tx1"/>
                </a:solidFill>
                <a:latin typeface="Clear Sans Thin" panose="020B0604020202020204" charset="0"/>
                <a:cs typeface="Clear Sans Thin" panose="020B0604020202020204" charset="0"/>
              </a:rPr>
              <a:t>	-Parts of a FN</a:t>
            </a:r>
          </a:p>
          <a:p>
            <a:endParaRPr lang="en-US" sz="4500" dirty="0">
              <a:solidFill>
                <a:schemeClr val="tx1"/>
              </a:solidFill>
              <a:latin typeface="Clear Sans Thin" panose="020B0604020202020204" charset="0"/>
              <a:cs typeface="Clear Sans Thin" panose="020B0604020202020204" charset="0"/>
            </a:endParaRPr>
          </a:p>
          <a:p>
            <a:r>
              <a:rPr lang="en-US" sz="4500" dirty="0">
                <a:solidFill>
                  <a:schemeClr val="tx1"/>
                </a:solidFill>
                <a:latin typeface="Clear Sans Thin" panose="020B0604020202020204" charset="0"/>
                <a:cs typeface="Clear Sans Thin" panose="020B0604020202020204" charset="0"/>
              </a:rPr>
              <a:t>They are animated- to Preview the animations in Notes mode </a:t>
            </a:r>
          </a:p>
          <a:p>
            <a:r>
              <a:rPr lang="en-US" sz="4500" dirty="0">
                <a:solidFill>
                  <a:schemeClr val="tx1"/>
                </a:solidFill>
                <a:latin typeface="Clear Sans Thin" panose="020B0604020202020204" charset="0"/>
                <a:cs typeface="Clear Sans Thin" panose="020B0604020202020204" charset="0"/>
              </a:rPr>
              <a:t>	-Click on Animations on the top red bar  and click preview on the far left</a:t>
            </a:r>
          </a:p>
          <a:p>
            <a:r>
              <a:rPr lang="en-US" sz="4500" dirty="0">
                <a:solidFill>
                  <a:schemeClr val="tx1"/>
                </a:solidFill>
                <a:latin typeface="Clear Sans Thin" panose="020B0604020202020204" charset="0"/>
                <a:cs typeface="Clear Sans Thin" panose="020B0604020202020204" charset="0"/>
              </a:rPr>
              <a:t>	</a:t>
            </a:r>
          </a:p>
          <a:p>
            <a:r>
              <a:rPr lang="en-US" dirty="0"/>
              <a:t>	</a:t>
            </a:r>
          </a:p>
        </p:txBody>
      </p:sp>
    </p:spTree>
    <p:extLst>
      <p:ext uri="{BB962C8B-B14F-4D97-AF65-F5344CB8AC3E}">
        <p14:creationId xmlns:p14="http://schemas.microsoft.com/office/powerpoint/2010/main" val="211228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912011" y="3283438"/>
            <a:ext cx="11375989" cy="32226"/>
          </a:xfrm>
          <a:prstGeom prst="rect">
            <a:avLst/>
          </a:prstGeom>
          <a:solidFill>
            <a:srgbClr val="000000"/>
          </a:solidFill>
        </p:spPr>
      </p:sp>
      <p:sp>
        <p:nvSpPr>
          <p:cNvPr id="4" name="TextBox 4"/>
          <p:cNvSpPr txBox="1"/>
          <p:nvPr/>
        </p:nvSpPr>
        <p:spPr>
          <a:xfrm>
            <a:off x="9781757" y="892969"/>
            <a:ext cx="7477543" cy="2193131"/>
          </a:xfrm>
          <a:prstGeom prst="rect">
            <a:avLst/>
          </a:prstGeom>
        </p:spPr>
        <p:txBody>
          <a:bodyPr lIns="0" tIns="0" rIns="0" bIns="0" rtlCol="0" anchor="t">
            <a:spAutoFit/>
          </a:bodyPr>
          <a:lstStyle/>
          <a:p>
            <a:pPr algn="r">
              <a:lnSpc>
                <a:spcPts val="9000"/>
              </a:lnSpc>
            </a:pPr>
            <a:r>
              <a:rPr lang="en-US" sz="6000" b="1" i="0" spc="120" dirty="0">
                <a:solidFill>
                  <a:srgbClr val="000000"/>
                </a:solidFill>
                <a:latin typeface="Clear Sans Bold"/>
              </a:rPr>
              <a:t>How to Log onto Elentra</a:t>
            </a:r>
          </a:p>
        </p:txBody>
      </p:sp>
      <p:sp>
        <p:nvSpPr>
          <p:cNvPr id="6" name="AutoShape 6"/>
          <p:cNvSpPr/>
          <p:nvPr/>
        </p:nvSpPr>
        <p:spPr>
          <a:xfrm>
            <a:off x="0" y="1"/>
            <a:ext cx="8526460" cy="10401300"/>
          </a:xfrm>
          <a:prstGeom prst="rect">
            <a:avLst/>
          </a:prstGeom>
          <a:solidFill>
            <a:srgbClr val="000000"/>
          </a:solidFill>
        </p:spPr>
      </p:sp>
      <p:sp>
        <p:nvSpPr>
          <p:cNvPr id="9" name="Content Placeholder 2">
            <a:extLst>
              <a:ext uri="{FF2B5EF4-FFF2-40B4-BE49-F238E27FC236}">
                <a16:creationId xmlns:a16="http://schemas.microsoft.com/office/drawing/2014/main" id="{85E66F26-F1CE-044D-8456-3B882333DD94}"/>
              </a:ext>
            </a:extLst>
          </p:cNvPr>
          <p:cNvSpPr txBox="1">
            <a:spLocks/>
          </p:cNvSpPr>
          <p:nvPr/>
        </p:nvSpPr>
        <p:spPr>
          <a:xfrm>
            <a:off x="8925776" y="3513002"/>
            <a:ext cx="8905024" cy="635489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3200" dirty="0">
                <a:latin typeface="Clear Sans Thin" panose="020B0604020202020204" charset="0"/>
                <a:cs typeface="Clear Sans Thin" panose="020B0604020202020204" charset="0"/>
              </a:rPr>
              <a:t>Go to the </a:t>
            </a:r>
            <a:r>
              <a:rPr lang="en-US" sz="3200" b="1" dirty="0">
                <a:latin typeface="Clear Sans Thin" panose="020B0604020202020204" charset="0"/>
                <a:cs typeface="Clear Sans Thin" panose="020B0604020202020204" charset="0"/>
              </a:rPr>
              <a:t>Elentra</a:t>
            </a:r>
            <a:r>
              <a:rPr lang="en-US" sz="3200" dirty="0">
                <a:latin typeface="Clear Sans Thin" panose="020B0604020202020204" charset="0"/>
                <a:cs typeface="Clear Sans Thin" panose="020B0604020202020204" charset="0"/>
              </a:rPr>
              <a:t> website: </a:t>
            </a:r>
            <a:r>
              <a:rPr lang="en-US" sz="3200" u="sng" dirty="0">
                <a:solidFill>
                  <a:schemeClr val="accent1"/>
                </a:solidFill>
                <a:latin typeface="Clear Sans Thin" panose="020B0604020202020204" charset="0"/>
                <a:cs typeface="Clear Sans Thin" panose="020B0604020202020204" charset="0"/>
                <a:hlinkClick r:id="rId3">
                  <a:extLst>
                    <a:ext uri="{A12FA001-AC4F-418D-AE19-62706E023703}">
                      <ahyp:hlinkClr xmlns:ahyp="http://schemas.microsoft.com/office/drawing/2018/hyperlinkcolor" val="tx"/>
                    </a:ext>
                  </a:extLst>
                </a:hlinkClick>
              </a:rPr>
              <a:t>https://meded.utoronto.ca/</a:t>
            </a:r>
            <a:endParaRPr lang="en-US" sz="3200" u="sng" dirty="0">
              <a:solidFill>
                <a:schemeClr val="accent1"/>
              </a:solidFill>
              <a:latin typeface="Clear Sans Thin" panose="020B0604020202020204" charset="0"/>
              <a:cs typeface="Clear Sans Thin" panose="020B0604020202020204" charset="0"/>
            </a:endParaRPr>
          </a:p>
          <a:p>
            <a:pPr lvl="1"/>
            <a:endParaRPr lang="en-US" sz="3200" dirty="0">
              <a:solidFill>
                <a:schemeClr val="accent1"/>
              </a:solidFill>
              <a:latin typeface="Clear Sans Thin" panose="020B0604020202020204" charset="0"/>
              <a:cs typeface="Clear Sans Thin" panose="020B0604020202020204" charset="0"/>
            </a:endParaRPr>
          </a:p>
          <a:p>
            <a:pPr marL="457200" lvl="1" indent="0">
              <a:buNone/>
            </a:pPr>
            <a:r>
              <a:rPr lang="en-US" sz="3200" dirty="0">
                <a:latin typeface="Clear Sans Thin" panose="020B0604020202020204" charset="0"/>
                <a:cs typeface="Clear Sans Thin" panose="020B0604020202020204" charset="0"/>
              </a:rPr>
              <a:t>To log in to </a:t>
            </a:r>
            <a:r>
              <a:rPr lang="en-US" sz="3200" b="1" dirty="0">
                <a:latin typeface="Clear Sans Thin" panose="020B0604020202020204" charset="0"/>
                <a:cs typeface="Clear Sans Thin" panose="020B0604020202020204" charset="0"/>
              </a:rPr>
              <a:t>Elentra</a:t>
            </a:r>
            <a:r>
              <a:rPr lang="en-US" sz="3200" dirty="0">
                <a:latin typeface="Clear Sans Thin" panose="020B0604020202020204" charset="0"/>
                <a:cs typeface="Clear Sans Thin" panose="020B0604020202020204" charset="0"/>
              </a:rPr>
              <a:t>, enter your </a:t>
            </a:r>
            <a:r>
              <a:rPr lang="en-US" sz="3200" dirty="0" err="1">
                <a:latin typeface="Clear Sans Thin" panose="020B0604020202020204" charset="0"/>
                <a:cs typeface="Clear Sans Thin" panose="020B0604020202020204" charset="0"/>
              </a:rPr>
              <a:t>UTORid</a:t>
            </a:r>
            <a:r>
              <a:rPr lang="en-US" sz="3200" dirty="0">
                <a:latin typeface="Clear Sans Thin" panose="020B0604020202020204" charset="0"/>
                <a:cs typeface="Clear Sans Thin" panose="020B0604020202020204" charset="0"/>
              </a:rPr>
              <a:t> &amp; password and click “log in</a:t>
            </a:r>
            <a:r>
              <a:rPr lang="en-US" sz="3200" i="1" dirty="0">
                <a:latin typeface="Clear Sans Thin" panose="020B0604020202020204" charset="0"/>
                <a:cs typeface="Clear Sans Thin" panose="020B0604020202020204" charset="0"/>
              </a:rPr>
              <a:t>”</a:t>
            </a:r>
            <a:r>
              <a:rPr lang="en-US" sz="3200" dirty="0">
                <a:latin typeface="Clear Sans Thin" panose="020B0604020202020204" charset="0"/>
                <a:cs typeface="Clear Sans Thin" panose="020B0604020202020204" charset="0"/>
              </a:rPr>
              <a:t>. You will be directed to your home page.</a:t>
            </a:r>
          </a:p>
          <a:p>
            <a:pPr lvl="1"/>
            <a:endParaRPr lang="en-US" sz="3200" dirty="0">
              <a:latin typeface="Clear Sans Thin" panose="020B0604020202020204" charset="0"/>
              <a:cs typeface="Clear Sans Thin" panose="020B0604020202020204" charset="0"/>
            </a:endParaRPr>
          </a:p>
          <a:p>
            <a:pPr marL="457200" lvl="1" indent="0">
              <a:buNone/>
            </a:pPr>
            <a:r>
              <a:rPr lang="en-US" sz="3200" dirty="0">
                <a:latin typeface="Clear Sans Thin" panose="020B0604020202020204" charset="0"/>
                <a:cs typeface="Clear Sans Thin" panose="020B0604020202020204" charset="0"/>
              </a:rPr>
              <a:t>User manual:    </a:t>
            </a:r>
            <a:r>
              <a:rPr lang="en-CA" sz="3200" dirty="0">
                <a:latin typeface="Clear Sans Thin" panose="020B0604020202020204" charset="0"/>
                <a:cs typeface="Clear Sans Thin" panose="020B0604020202020204" charset="0"/>
                <a:hlinkClick r:id="rId4"/>
              </a:rPr>
              <a:t>http://cbme.postmd.utoronto.ca/u-of-t-cbme-faculty-resident-resources/references-resources/elentra-user-guides/</a:t>
            </a:r>
            <a:endParaRPr lang="en-CA" sz="3200" dirty="0">
              <a:latin typeface="Clear Sans Thin" panose="020B0604020202020204" charset="0"/>
              <a:cs typeface="Clear Sans Thin" panose="020B0604020202020204" charset="0"/>
            </a:endParaRPr>
          </a:p>
          <a:p>
            <a:endParaRPr lang="en-CA" dirty="0"/>
          </a:p>
        </p:txBody>
      </p:sp>
      <p:pic>
        <p:nvPicPr>
          <p:cNvPr id="8" name="Picture 7" descr="An open computer sitting on top of a wooden table&#10;&#10;Description automatically generated">
            <a:extLst>
              <a:ext uri="{FF2B5EF4-FFF2-40B4-BE49-F238E27FC236}">
                <a16:creationId xmlns:a16="http://schemas.microsoft.com/office/drawing/2014/main" id="{8FD4B293-FEF1-4B15-BCD3-8AD096CC1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1" y="2400300"/>
            <a:ext cx="8458198" cy="5638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6" name="AutoShape 2">
            <a:extLst>
              <a:ext uri="{FF2B5EF4-FFF2-40B4-BE49-F238E27FC236}">
                <a16:creationId xmlns:a16="http://schemas.microsoft.com/office/drawing/2014/main" id="{AD38D16E-02F7-4FE7-8659-A388E0EF2A4B}"/>
              </a:ext>
            </a:extLst>
          </p:cNvPr>
          <p:cNvSpPr/>
          <p:nvPr/>
        </p:nvSpPr>
        <p:spPr>
          <a:xfrm>
            <a:off x="-376042" y="0"/>
            <a:ext cx="7426642" cy="10287000"/>
          </a:xfrm>
          <a:prstGeom prst="rect">
            <a:avLst/>
          </a:prstGeom>
          <a:solidFill>
            <a:schemeClr val="tx1"/>
          </a:solidFill>
        </p:spPr>
      </p:sp>
      <p:pic>
        <p:nvPicPr>
          <p:cNvPr id="12" name="Picture 3">
            <a:extLst>
              <a:ext uri="{FF2B5EF4-FFF2-40B4-BE49-F238E27FC236}">
                <a16:creationId xmlns:a16="http://schemas.microsoft.com/office/drawing/2014/main" id="{8532B54C-AF5C-47F3-9635-AE29D8DFCC62}"/>
              </a:ext>
            </a:extLst>
          </p:cNvPr>
          <p:cNvPicPr>
            <a:picLocks noChangeAspect="1"/>
          </p:cNvPicPr>
          <p:nvPr/>
        </p:nvPicPr>
        <p:blipFill>
          <a:blip r:embed="rId3"/>
          <a:srcRect/>
          <a:stretch>
            <a:fillRect/>
          </a:stretch>
        </p:blipFill>
        <p:spPr>
          <a:xfrm>
            <a:off x="7050600" y="0"/>
            <a:ext cx="11237400" cy="8313615"/>
          </a:xfrm>
          <a:prstGeom prst="rect">
            <a:avLst/>
          </a:prstGeom>
        </p:spPr>
      </p:pic>
      <p:pic>
        <p:nvPicPr>
          <p:cNvPr id="13" name="Picture 4">
            <a:extLst>
              <a:ext uri="{FF2B5EF4-FFF2-40B4-BE49-F238E27FC236}">
                <a16:creationId xmlns:a16="http://schemas.microsoft.com/office/drawing/2014/main" id="{70B172F8-00AF-42FE-8737-443332613E95}"/>
              </a:ext>
            </a:extLst>
          </p:cNvPr>
          <p:cNvPicPr>
            <a:picLocks noChangeAspect="1"/>
          </p:cNvPicPr>
          <p:nvPr/>
        </p:nvPicPr>
        <p:blipFill>
          <a:blip r:embed="rId4"/>
          <a:srcRect/>
          <a:stretch>
            <a:fillRect/>
          </a:stretch>
        </p:blipFill>
        <p:spPr>
          <a:xfrm>
            <a:off x="9829800" y="2781300"/>
            <a:ext cx="749517" cy="972231"/>
          </a:xfrm>
          <a:prstGeom prst="rect">
            <a:avLst/>
          </a:prstGeom>
        </p:spPr>
      </p:pic>
      <p:sp>
        <p:nvSpPr>
          <p:cNvPr id="14" name="TextBox 5">
            <a:extLst>
              <a:ext uri="{FF2B5EF4-FFF2-40B4-BE49-F238E27FC236}">
                <a16:creationId xmlns:a16="http://schemas.microsoft.com/office/drawing/2014/main" id="{6FB3BBA4-C83C-48D3-AA28-511B3303CEF2}"/>
              </a:ext>
            </a:extLst>
          </p:cNvPr>
          <p:cNvSpPr txBox="1"/>
          <p:nvPr/>
        </p:nvSpPr>
        <p:spPr>
          <a:xfrm>
            <a:off x="1028700" y="7141845"/>
            <a:ext cx="4872487" cy="2108398"/>
          </a:xfrm>
          <a:prstGeom prst="rect">
            <a:avLst/>
          </a:prstGeom>
        </p:spPr>
        <p:txBody>
          <a:bodyPr lIns="0" tIns="0" rIns="0" bIns="0" rtlCol="0" anchor="t">
            <a:spAutoFit/>
          </a:bodyPr>
          <a:lstStyle/>
          <a:p>
            <a:pPr>
              <a:lnSpc>
                <a:spcPts val="8550"/>
              </a:lnSpc>
            </a:pPr>
            <a:r>
              <a:rPr lang="en-US" sz="5700" b="0" i="0" spc="171" dirty="0">
                <a:solidFill>
                  <a:srgbClr val="FFFFFF"/>
                </a:solidFill>
                <a:latin typeface="Clear Sans Thin"/>
              </a:rPr>
              <a:t>How to start a new Field note</a:t>
            </a:r>
          </a:p>
        </p:txBody>
      </p:sp>
      <p:pic>
        <p:nvPicPr>
          <p:cNvPr id="15" name="Picture 6">
            <a:extLst>
              <a:ext uri="{FF2B5EF4-FFF2-40B4-BE49-F238E27FC236}">
                <a16:creationId xmlns:a16="http://schemas.microsoft.com/office/drawing/2014/main" id="{540EC1DD-8EBC-40D7-B1BF-C113FCFE5DED}"/>
              </a:ext>
            </a:extLst>
          </p:cNvPr>
          <p:cNvPicPr>
            <a:picLocks noChangeAspect="1"/>
          </p:cNvPicPr>
          <p:nvPr/>
        </p:nvPicPr>
        <p:blipFill>
          <a:blip r:embed="rId4"/>
          <a:srcRect/>
          <a:stretch>
            <a:fillRect/>
          </a:stretch>
        </p:blipFill>
        <p:spPr>
          <a:xfrm>
            <a:off x="14782800" y="1333500"/>
            <a:ext cx="749517" cy="972231"/>
          </a:xfrm>
          <a:prstGeom prst="rect">
            <a:avLst/>
          </a:prstGeom>
        </p:spPr>
      </p:pic>
      <p:sp>
        <p:nvSpPr>
          <p:cNvPr id="17" name="TextBox 16">
            <a:extLst>
              <a:ext uri="{FF2B5EF4-FFF2-40B4-BE49-F238E27FC236}">
                <a16:creationId xmlns:a16="http://schemas.microsoft.com/office/drawing/2014/main" id="{BF73ABEF-3A4D-4D19-A88E-ABE4FDE69CE1}"/>
              </a:ext>
            </a:extLst>
          </p:cNvPr>
          <p:cNvSpPr txBox="1"/>
          <p:nvPr/>
        </p:nvSpPr>
        <p:spPr>
          <a:xfrm>
            <a:off x="13716000" y="2400300"/>
            <a:ext cx="3505200" cy="707886"/>
          </a:xfrm>
          <a:prstGeom prst="rect">
            <a:avLst/>
          </a:prstGeom>
          <a:solidFill>
            <a:schemeClr val="accent3">
              <a:lumMod val="40000"/>
              <a:lumOff val="60000"/>
            </a:schemeClr>
          </a:solidFill>
        </p:spPr>
        <p:txBody>
          <a:bodyPr wrap="square" rtlCol="0">
            <a:spAutoFit/>
          </a:bodyPr>
          <a:lstStyle/>
          <a:p>
            <a:pPr algn="ctr"/>
            <a:r>
              <a:rPr lang="en-CA" sz="2000" b="1" dirty="0"/>
              <a:t>May need to change to post-MD faculty</a:t>
            </a:r>
          </a:p>
        </p:txBody>
      </p:sp>
    </p:spTree>
    <p:extLst>
      <p:ext uri="{BB962C8B-B14F-4D97-AF65-F5344CB8AC3E}">
        <p14:creationId xmlns:p14="http://schemas.microsoft.com/office/powerpoint/2010/main" val="2654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91B496-4D87-6945-84B5-C1DB82970019}"/>
              </a:ext>
            </a:extLst>
          </p:cNvPr>
          <p:cNvPicPr>
            <a:picLocks noChangeAspect="1"/>
          </p:cNvPicPr>
          <p:nvPr/>
        </p:nvPicPr>
        <p:blipFill rotWithShape="1">
          <a:blip r:embed="rId3">
            <a:extLst>
              <a:ext uri="{28A0092B-C50C-407E-A947-70E740481C1C}">
                <a14:useLocalDpi xmlns:a14="http://schemas.microsoft.com/office/drawing/2010/main" val="0"/>
              </a:ext>
            </a:extLst>
          </a:blip>
          <a:srcRect r="9428"/>
          <a:stretch/>
        </p:blipFill>
        <p:spPr>
          <a:xfrm>
            <a:off x="7086600" y="0"/>
            <a:ext cx="10886976" cy="6743700"/>
          </a:xfrm>
          <a:prstGeom prst="rect">
            <a:avLst/>
          </a:prstGeom>
        </p:spPr>
      </p:pic>
      <p:sp>
        <p:nvSpPr>
          <p:cNvPr id="3" name="Content Placeholder 2">
            <a:extLst>
              <a:ext uri="{FF2B5EF4-FFF2-40B4-BE49-F238E27FC236}">
                <a16:creationId xmlns:a16="http://schemas.microsoft.com/office/drawing/2014/main" id="{1472225C-E761-48F9-BB66-64FBEE6B0F19}"/>
              </a:ext>
            </a:extLst>
          </p:cNvPr>
          <p:cNvSpPr>
            <a:spLocks noGrp="1"/>
          </p:cNvSpPr>
          <p:nvPr>
            <p:ph idx="1"/>
          </p:nvPr>
        </p:nvSpPr>
        <p:spPr>
          <a:xfrm>
            <a:off x="6705600" y="3086100"/>
            <a:ext cx="4495800" cy="2438400"/>
          </a:xfrm>
          <a:solidFill>
            <a:schemeClr val="accent2">
              <a:lumMod val="20000"/>
              <a:lumOff val="80000"/>
            </a:schemeClr>
          </a:solidFill>
        </p:spPr>
        <p:txBody>
          <a:bodyPr>
            <a:normAutofit fontScale="92500" lnSpcReduction="10000"/>
          </a:bodyPr>
          <a:lstStyle/>
          <a:p>
            <a:pPr marL="457200" lvl="1" indent="0" algn="ctr">
              <a:buNone/>
            </a:pPr>
            <a:r>
              <a:rPr lang="en-US" dirty="0"/>
              <a:t>Type the Learner’s name into the search box to narrow down the list. Once you find the Learner’s name, select for it by clicking on the circle</a:t>
            </a:r>
          </a:p>
          <a:p>
            <a:pPr>
              <a:buFont typeface="Wingdings" panose="05000000000000000000" pitchFamily="2" charset="2"/>
              <a:buChar char="§"/>
            </a:pPr>
            <a:endParaRPr lang="en-CA" dirty="0"/>
          </a:p>
          <a:p>
            <a:endParaRPr lang="en-CA" dirty="0"/>
          </a:p>
        </p:txBody>
      </p:sp>
      <p:sp>
        <p:nvSpPr>
          <p:cNvPr id="7" name="AutoShape 2">
            <a:extLst>
              <a:ext uri="{FF2B5EF4-FFF2-40B4-BE49-F238E27FC236}">
                <a16:creationId xmlns:a16="http://schemas.microsoft.com/office/drawing/2014/main" id="{11B9B353-16C7-450F-B35B-AB4C27CCAFE2}"/>
              </a:ext>
            </a:extLst>
          </p:cNvPr>
          <p:cNvSpPr/>
          <p:nvPr/>
        </p:nvSpPr>
        <p:spPr>
          <a:xfrm>
            <a:off x="-376042" y="0"/>
            <a:ext cx="7426642" cy="10401300"/>
          </a:xfrm>
          <a:prstGeom prst="rect">
            <a:avLst/>
          </a:prstGeom>
          <a:solidFill>
            <a:srgbClr val="000000"/>
          </a:solidFill>
        </p:spPr>
      </p:sp>
      <p:sp>
        <p:nvSpPr>
          <p:cNvPr id="9" name="TextBox 5">
            <a:extLst>
              <a:ext uri="{FF2B5EF4-FFF2-40B4-BE49-F238E27FC236}">
                <a16:creationId xmlns:a16="http://schemas.microsoft.com/office/drawing/2014/main" id="{D9676FB9-6FF2-4CE5-99C7-AA6A97147CC3}"/>
              </a:ext>
            </a:extLst>
          </p:cNvPr>
          <p:cNvSpPr txBox="1"/>
          <p:nvPr/>
        </p:nvSpPr>
        <p:spPr>
          <a:xfrm>
            <a:off x="1028700" y="7141845"/>
            <a:ext cx="4872487" cy="2116455"/>
          </a:xfrm>
          <a:prstGeom prst="rect">
            <a:avLst/>
          </a:prstGeom>
        </p:spPr>
        <p:txBody>
          <a:bodyPr lIns="0" tIns="0" rIns="0" bIns="0" rtlCol="0" anchor="t">
            <a:spAutoFit/>
          </a:bodyPr>
          <a:lstStyle/>
          <a:p>
            <a:pPr>
              <a:lnSpc>
                <a:spcPts val="8550"/>
              </a:lnSpc>
            </a:pPr>
            <a:r>
              <a:rPr lang="en-US" sz="5700" b="0" i="0" spc="171" dirty="0">
                <a:solidFill>
                  <a:srgbClr val="FFFFFF"/>
                </a:solidFill>
                <a:latin typeface="Clear Sans Thin"/>
              </a:rPr>
              <a:t>How to start a new Field note</a:t>
            </a:r>
          </a:p>
        </p:txBody>
      </p:sp>
      <p:pic>
        <p:nvPicPr>
          <p:cNvPr id="10" name="Picture 4">
            <a:extLst>
              <a:ext uri="{FF2B5EF4-FFF2-40B4-BE49-F238E27FC236}">
                <a16:creationId xmlns:a16="http://schemas.microsoft.com/office/drawing/2014/main" id="{98539024-1EE1-4A46-863A-8B29B0F13EA0}"/>
              </a:ext>
            </a:extLst>
          </p:cNvPr>
          <p:cNvPicPr>
            <a:picLocks noChangeAspect="1"/>
          </p:cNvPicPr>
          <p:nvPr/>
        </p:nvPicPr>
        <p:blipFill>
          <a:blip r:embed="rId4"/>
          <a:srcRect/>
          <a:stretch>
            <a:fillRect/>
          </a:stretch>
        </p:blipFill>
        <p:spPr>
          <a:xfrm>
            <a:off x="13792200" y="3619500"/>
            <a:ext cx="749517" cy="972231"/>
          </a:xfrm>
          <a:prstGeom prst="rect">
            <a:avLst/>
          </a:prstGeom>
        </p:spPr>
      </p:pic>
    </p:spTree>
    <p:extLst>
      <p:ext uri="{BB962C8B-B14F-4D97-AF65-F5344CB8AC3E}">
        <p14:creationId xmlns:p14="http://schemas.microsoft.com/office/powerpoint/2010/main" val="354435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down)">
                                      <p:cBhvr>
                                        <p:cTn id="13" dur="500"/>
                                        <p:tgtEl>
                                          <p:spTgt spid="3">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15BBB-2FFD-694B-BA51-BF1DF2ABEB0A}"/>
              </a:ext>
            </a:extLst>
          </p:cNvPr>
          <p:cNvPicPr>
            <a:picLocks noChangeAspect="1"/>
          </p:cNvPicPr>
          <p:nvPr/>
        </p:nvPicPr>
        <p:blipFill rotWithShape="1">
          <a:blip r:embed="rId3">
            <a:extLst>
              <a:ext uri="{28A0092B-C50C-407E-A947-70E740481C1C}">
                <a14:useLocalDpi xmlns:a14="http://schemas.microsoft.com/office/drawing/2010/main" val="0"/>
              </a:ext>
            </a:extLst>
          </a:blip>
          <a:srcRect l="13026" r="8858"/>
          <a:stretch/>
        </p:blipFill>
        <p:spPr>
          <a:xfrm>
            <a:off x="6934200" y="0"/>
            <a:ext cx="11142237" cy="9123865"/>
          </a:xfrm>
          <a:prstGeom prst="rect">
            <a:avLst/>
          </a:prstGeom>
        </p:spPr>
      </p:pic>
      <p:sp>
        <p:nvSpPr>
          <p:cNvPr id="12" name="AutoShape 2">
            <a:extLst>
              <a:ext uri="{FF2B5EF4-FFF2-40B4-BE49-F238E27FC236}">
                <a16:creationId xmlns:a16="http://schemas.microsoft.com/office/drawing/2014/main" id="{96FBAE16-6B08-4706-B994-95D98E67D161}"/>
              </a:ext>
            </a:extLst>
          </p:cNvPr>
          <p:cNvSpPr/>
          <p:nvPr/>
        </p:nvSpPr>
        <p:spPr>
          <a:xfrm>
            <a:off x="-376042" y="0"/>
            <a:ext cx="7426642" cy="10287000"/>
          </a:xfrm>
          <a:prstGeom prst="rect">
            <a:avLst/>
          </a:prstGeom>
          <a:solidFill>
            <a:srgbClr val="000000"/>
          </a:solidFill>
        </p:spPr>
      </p:sp>
      <p:sp>
        <p:nvSpPr>
          <p:cNvPr id="13" name="TextBox 5">
            <a:extLst>
              <a:ext uri="{FF2B5EF4-FFF2-40B4-BE49-F238E27FC236}">
                <a16:creationId xmlns:a16="http://schemas.microsoft.com/office/drawing/2014/main" id="{3361CCB5-38CA-42A0-9E5A-D74DF3F5A5F0}"/>
              </a:ext>
            </a:extLst>
          </p:cNvPr>
          <p:cNvSpPr txBox="1"/>
          <p:nvPr/>
        </p:nvSpPr>
        <p:spPr>
          <a:xfrm>
            <a:off x="1143000" y="6667500"/>
            <a:ext cx="4872487" cy="2116455"/>
          </a:xfrm>
          <a:prstGeom prst="rect">
            <a:avLst/>
          </a:prstGeom>
        </p:spPr>
        <p:txBody>
          <a:bodyPr lIns="0" tIns="0" rIns="0" bIns="0" rtlCol="0" anchor="t">
            <a:spAutoFit/>
          </a:bodyPr>
          <a:lstStyle/>
          <a:p>
            <a:pPr>
              <a:lnSpc>
                <a:spcPts val="8550"/>
              </a:lnSpc>
            </a:pPr>
            <a:r>
              <a:rPr lang="en-US" sz="5700" b="0" i="0" spc="171" dirty="0">
                <a:solidFill>
                  <a:srgbClr val="FFFFFF"/>
                </a:solidFill>
                <a:latin typeface="Clear Sans Thin"/>
              </a:rPr>
              <a:t>How to start a new Field note</a:t>
            </a:r>
          </a:p>
        </p:txBody>
      </p:sp>
      <p:grpSp>
        <p:nvGrpSpPr>
          <p:cNvPr id="8" name="Group 7">
            <a:extLst>
              <a:ext uri="{FF2B5EF4-FFF2-40B4-BE49-F238E27FC236}">
                <a16:creationId xmlns:a16="http://schemas.microsoft.com/office/drawing/2014/main" id="{8A696477-0891-4C1D-B4E6-C9AF7756C066}"/>
              </a:ext>
            </a:extLst>
          </p:cNvPr>
          <p:cNvGrpSpPr/>
          <p:nvPr/>
        </p:nvGrpSpPr>
        <p:grpSpPr>
          <a:xfrm>
            <a:off x="10210800" y="1638300"/>
            <a:ext cx="4114800" cy="1528465"/>
            <a:chOff x="10210800" y="1638300"/>
            <a:chExt cx="4114800" cy="1528465"/>
          </a:xfrm>
        </p:grpSpPr>
        <p:sp>
          <p:nvSpPr>
            <p:cNvPr id="7" name="TextBox 6">
              <a:extLst>
                <a:ext uri="{FF2B5EF4-FFF2-40B4-BE49-F238E27FC236}">
                  <a16:creationId xmlns:a16="http://schemas.microsoft.com/office/drawing/2014/main" id="{E54496F9-3E6F-4714-9D62-C70BF057F557}"/>
                </a:ext>
              </a:extLst>
            </p:cNvPr>
            <p:cNvSpPr txBox="1"/>
            <p:nvPr/>
          </p:nvSpPr>
          <p:spPr>
            <a:xfrm>
              <a:off x="10210800" y="2705100"/>
              <a:ext cx="4114800" cy="461665"/>
            </a:xfrm>
            <a:prstGeom prst="rect">
              <a:avLst/>
            </a:prstGeom>
            <a:solidFill>
              <a:srgbClr val="FFC000"/>
            </a:solidFill>
          </p:spPr>
          <p:txBody>
            <a:bodyPr wrap="square" rtlCol="0">
              <a:spAutoFit/>
            </a:bodyPr>
            <a:lstStyle/>
            <a:p>
              <a:pPr algn="ctr"/>
              <a:r>
                <a:rPr lang="en-CA" sz="2400" b="1" dirty="0"/>
                <a:t>Default date can be changed</a:t>
              </a:r>
            </a:p>
          </p:txBody>
        </p:sp>
        <p:pic>
          <p:nvPicPr>
            <p:cNvPr id="15" name="Picture 4">
              <a:extLst>
                <a:ext uri="{FF2B5EF4-FFF2-40B4-BE49-F238E27FC236}">
                  <a16:creationId xmlns:a16="http://schemas.microsoft.com/office/drawing/2014/main" id="{A1AEB71B-DFDE-447D-B19F-CC5EA946F454}"/>
                </a:ext>
              </a:extLst>
            </p:cNvPr>
            <p:cNvPicPr>
              <a:picLocks noChangeAspect="1"/>
            </p:cNvPicPr>
            <p:nvPr/>
          </p:nvPicPr>
          <p:blipFill>
            <a:blip r:embed="rId4"/>
            <a:srcRect/>
            <a:stretch>
              <a:fillRect/>
            </a:stretch>
          </p:blipFill>
          <p:spPr>
            <a:xfrm>
              <a:off x="11582400" y="1638300"/>
              <a:ext cx="749517" cy="972231"/>
            </a:xfrm>
            <a:prstGeom prst="rect">
              <a:avLst/>
            </a:prstGeom>
          </p:spPr>
        </p:pic>
      </p:grpSp>
      <p:grpSp>
        <p:nvGrpSpPr>
          <p:cNvPr id="17" name="Group 16">
            <a:extLst>
              <a:ext uri="{FF2B5EF4-FFF2-40B4-BE49-F238E27FC236}">
                <a16:creationId xmlns:a16="http://schemas.microsoft.com/office/drawing/2014/main" id="{8C495704-90EF-42C0-964E-68B9D4092103}"/>
              </a:ext>
            </a:extLst>
          </p:cNvPr>
          <p:cNvGrpSpPr/>
          <p:nvPr/>
        </p:nvGrpSpPr>
        <p:grpSpPr>
          <a:xfrm>
            <a:off x="10058400" y="4838700"/>
            <a:ext cx="4312919" cy="1452265"/>
            <a:chOff x="10058400" y="4838700"/>
            <a:chExt cx="4312919" cy="1452265"/>
          </a:xfrm>
        </p:grpSpPr>
        <p:sp>
          <p:nvSpPr>
            <p:cNvPr id="9" name="TextBox 8">
              <a:extLst>
                <a:ext uri="{FF2B5EF4-FFF2-40B4-BE49-F238E27FC236}">
                  <a16:creationId xmlns:a16="http://schemas.microsoft.com/office/drawing/2014/main" id="{DFA36355-A6B7-4063-9457-847274609EE9}"/>
                </a:ext>
              </a:extLst>
            </p:cNvPr>
            <p:cNvSpPr txBox="1"/>
            <p:nvPr/>
          </p:nvSpPr>
          <p:spPr>
            <a:xfrm>
              <a:off x="10058400" y="5829300"/>
              <a:ext cx="4312919" cy="461665"/>
            </a:xfrm>
            <a:prstGeom prst="rect">
              <a:avLst/>
            </a:prstGeom>
            <a:solidFill>
              <a:srgbClr val="FFC000"/>
            </a:solidFill>
          </p:spPr>
          <p:txBody>
            <a:bodyPr wrap="square" rtlCol="0">
              <a:spAutoFit/>
            </a:bodyPr>
            <a:lstStyle/>
            <a:p>
              <a:pPr algn="ctr"/>
              <a:r>
                <a:rPr lang="en-CA" sz="2400" b="1" dirty="0"/>
                <a:t>Program default is FM-FN</a:t>
              </a:r>
            </a:p>
          </p:txBody>
        </p:sp>
        <p:pic>
          <p:nvPicPr>
            <p:cNvPr id="18" name="Picture 4">
              <a:extLst>
                <a:ext uri="{FF2B5EF4-FFF2-40B4-BE49-F238E27FC236}">
                  <a16:creationId xmlns:a16="http://schemas.microsoft.com/office/drawing/2014/main" id="{C19D62B7-C935-4208-A5E0-9CFD593A291F}"/>
                </a:ext>
              </a:extLst>
            </p:cNvPr>
            <p:cNvPicPr>
              <a:picLocks noChangeAspect="1"/>
            </p:cNvPicPr>
            <p:nvPr/>
          </p:nvPicPr>
          <p:blipFill>
            <a:blip r:embed="rId4"/>
            <a:srcRect/>
            <a:stretch>
              <a:fillRect/>
            </a:stretch>
          </p:blipFill>
          <p:spPr>
            <a:xfrm>
              <a:off x="11658600" y="4838700"/>
              <a:ext cx="749517" cy="972231"/>
            </a:xfrm>
            <a:prstGeom prst="rect">
              <a:avLst/>
            </a:prstGeom>
          </p:spPr>
        </p:pic>
      </p:grpSp>
      <p:grpSp>
        <p:nvGrpSpPr>
          <p:cNvPr id="23" name="Group 22">
            <a:extLst>
              <a:ext uri="{FF2B5EF4-FFF2-40B4-BE49-F238E27FC236}">
                <a16:creationId xmlns:a16="http://schemas.microsoft.com/office/drawing/2014/main" id="{109DEF8A-15DE-40C6-A3C1-3758FE50D9CA}"/>
              </a:ext>
            </a:extLst>
          </p:cNvPr>
          <p:cNvGrpSpPr/>
          <p:nvPr/>
        </p:nvGrpSpPr>
        <p:grpSpPr>
          <a:xfrm>
            <a:off x="10134600" y="7429500"/>
            <a:ext cx="4312919" cy="1452265"/>
            <a:chOff x="10058400" y="4838700"/>
            <a:chExt cx="4312919" cy="1452265"/>
          </a:xfrm>
        </p:grpSpPr>
        <p:sp>
          <p:nvSpPr>
            <p:cNvPr id="24" name="TextBox 23">
              <a:extLst>
                <a:ext uri="{FF2B5EF4-FFF2-40B4-BE49-F238E27FC236}">
                  <a16:creationId xmlns:a16="http://schemas.microsoft.com/office/drawing/2014/main" id="{409E018C-79F1-425F-ACAB-3402A286D466}"/>
                </a:ext>
              </a:extLst>
            </p:cNvPr>
            <p:cNvSpPr txBox="1"/>
            <p:nvPr/>
          </p:nvSpPr>
          <p:spPr>
            <a:xfrm>
              <a:off x="10058400" y="5829300"/>
              <a:ext cx="4312919" cy="461665"/>
            </a:xfrm>
            <a:prstGeom prst="rect">
              <a:avLst/>
            </a:prstGeom>
            <a:solidFill>
              <a:srgbClr val="FFC000"/>
            </a:solidFill>
          </p:spPr>
          <p:txBody>
            <a:bodyPr wrap="square" rtlCol="0">
              <a:spAutoFit/>
            </a:bodyPr>
            <a:lstStyle/>
            <a:p>
              <a:pPr algn="ctr"/>
              <a:r>
                <a:rPr lang="en-CA" sz="2400" b="1" dirty="0"/>
                <a:t>Select and EPA/</a:t>
              </a:r>
              <a:r>
                <a:rPr lang="en-CA" sz="2400" b="1" dirty="0" err="1"/>
                <a:t>CanMEDS</a:t>
              </a:r>
              <a:r>
                <a:rPr lang="en-CA" sz="2400" b="1" dirty="0"/>
                <a:t> role</a:t>
              </a:r>
            </a:p>
          </p:txBody>
        </p:sp>
        <p:pic>
          <p:nvPicPr>
            <p:cNvPr id="25" name="Picture 4">
              <a:extLst>
                <a:ext uri="{FF2B5EF4-FFF2-40B4-BE49-F238E27FC236}">
                  <a16:creationId xmlns:a16="http://schemas.microsoft.com/office/drawing/2014/main" id="{883BCF0E-0BB8-41F9-86AC-33ED421D8801}"/>
                </a:ext>
              </a:extLst>
            </p:cNvPr>
            <p:cNvPicPr>
              <a:picLocks noChangeAspect="1"/>
            </p:cNvPicPr>
            <p:nvPr/>
          </p:nvPicPr>
          <p:blipFill>
            <a:blip r:embed="rId4"/>
            <a:srcRect/>
            <a:stretch>
              <a:fillRect/>
            </a:stretch>
          </p:blipFill>
          <p:spPr>
            <a:xfrm>
              <a:off x="11658600" y="4838700"/>
              <a:ext cx="749517" cy="972231"/>
            </a:xfrm>
            <a:prstGeom prst="rect">
              <a:avLst/>
            </a:prstGeom>
          </p:spPr>
        </p:pic>
      </p:grpSp>
    </p:spTree>
    <p:extLst>
      <p:ext uri="{BB962C8B-B14F-4D97-AF65-F5344CB8AC3E}">
        <p14:creationId xmlns:p14="http://schemas.microsoft.com/office/powerpoint/2010/main" val="86577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12DE16-FC62-5648-A231-0973ADC090EB}"/>
              </a:ext>
            </a:extLst>
          </p:cNvPr>
          <p:cNvSpPr>
            <a:spLocks noGrp="1"/>
          </p:cNvSpPr>
          <p:nvPr>
            <p:ph idx="1"/>
          </p:nvPr>
        </p:nvSpPr>
        <p:spPr>
          <a:xfrm>
            <a:off x="7086600" y="5219700"/>
            <a:ext cx="8763000" cy="5410200"/>
          </a:xfrm>
          <a:solidFill>
            <a:schemeClr val="bg1"/>
          </a:solidFill>
        </p:spPr>
        <p:txBody>
          <a:bodyPr>
            <a:normAutofit fontScale="70000" lnSpcReduction="20000"/>
          </a:bodyPr>
          <a:lstStyle/>
          <a:p>
            <a:r>
              <a:rPr lang="en-US" sz="4400" dirty="0">
                <a:latin typeface="Clear Sans Regular" panose="020B0604020202020204" charset="0"/>
                <a:cs typeface="Clear Sans Regular" panose="020B0604020202020204" charset="0"/>
              </a:rPr>
              <a:t>FM Expert</a:t>
            </a:r>
          </a:p>
          <a:p>
            <a:pPr lvl="1"/>
            <a:r>
              <a:rPr lang="en-US" sz="4400" dirty="0">
                <a:latin typeface="Clear Sans Regular" panose="020B0604020202020204" charset="0"/>
                <a:cs typeface="Clear Sans Regular" panose="020B0604020202020204" charset="0"/>
              </a:rPr>
              <a:t>Clinical Reasoning skills</a:t>
            </a:r>
          </a:p>
          <a:p>
            <a:pPr lvl="1"/>
            <a:r>
              <a:rPr lang="en-US" sz="4400" dirty="0">
                <a:latin typeface="Clear Sans Regular" panose="020B0604020202020204" charset="0"/>
                <a:cs typeface="Clear Sans Regular" panose="020B0604020202020204" charset="0"/>
              </a:rPr>
              <a:t>Patient Centered</a:t>
            </a:r>
          </a:p>
          <a:p>
            <a:pPr lvl="1"/>
            <a:r>
              <a:rPr lang="en-US" sz="4400" dirty="0">
                <a:latin typeface="Clear Sans Regular" panose="020B0604020202020204" charset="0"/>
                <a:cs typeface="Clear Sans Regular" panose="020B0604020202020204" charset="0"/>
              </a:rPr>
              <a:t>Procedures</a:t>
            </a:r>
          </a:p>
          <a:p>
            <a:pPr lvl="1"/>
            <a:r>
              <a:rPr lang="en-US" sz="4400" dirty="0">
                <a:latin typeface="Clear Sans Regular" panose="020B0604020202020204" charset="0"/>
                <a:cs typeface="Clear Sans Regular" panose="020B0604020202020204" charset="0"/>
              </a:rPr>
              <a:t>Selectivity</a:t>
            </a:r>
          </a:p>
          <a:p>
            <a:r>
              <a:rPr lang="en-US" sz="4400" dirty="0">
                <a:latin typeface="Clear Sans Regular" panose="020B0604020202020204" charset="0"/>
                <a:cs typeface="Clear Sans Regular" panose="020B0604020202020204" charset="0"/>
              </a:rPr>
              <a:t>Health Advocate</a:t>
            </a:r>
          </a:p>
          <a:p>
            <a:r>
              <a:rPr lang="en-US" sz="4400" dirty="0">
                <a:latin typeface="Clear Sans Regular" panose="020B0604020202020204" charset="0"/>
                <a:cs typeface="Clear Sans Regular" panose="020B0604020202020204" charset="0"/>
              </a:rPr>
              <a:t>Professional</a:t>
            </a:r>
          </a:p>
          <a:p>
            <a:r>
              <a:rPr lang="en-US" sz="4400" dirty="0">
                <a:latin typeface="Clear Sans Regular" panose="020B0604020202020204" charset="0"/>
                <a:cs typeface="Clear Sans Regular" panose="020B0604020202020204" charset="0"/>
              </a:rPr>
              <a:t>Collaborator</a:t>
            </a:r>
          </a:p>
          <a:p>
            <a:r>
              <a:rPr lang="en-US" sz="4400" dirty="0">
                <a:latin typeface="Clear Sans Regular" panose="020B0604020202020204" charset="0"/>
                <a:cs typeface="Clear Sans Regular" panose="020B0604020202020204" charset="0"/>
              </a:rPr>
              <a:t>Scholar</a:t>
            </a:r>
          </a:p>
          <a:p>
            <a:r>
              <a:rPr lang="en-US" sz="4400" dirty="0">
                <a:latin typeface="Clear Sans Regular" panose="020B0604020202020204" charset="0"/>
                <a:cs typeface="Clear Sans Regular" panose="020B0604020202020204" charset="0"/>
              </a:rPr>
              <a:t>Communicator</a:t>
            </a:r>
          </a:p>
          <a:p>
            <a:r>
              <a:rPr lang="en-US" sz="4400" dirty="0">
                <a:latin typeface="Clear Sans Regular" panose="020B0604020202020204" charset="0"/>
                <a:cs typeface="Clear Sans Regular" panose="020B0604020202020204" charset="0"/>
              </a:rPr>
              <a:t>Manager </a:t>
            </a:r>
          </a:p>
          <a:p>
            <a:pPr lvl="2"/>
            <a:endParaRPr lang="en-US" dirty="0"/>
          </a:p>
        </p:txBody>
      </p:sp>
      <p:pic>
        <p:nvPicPr>
          <p:cNvPr id="4" name="Picture 3">
            <a:extLst>
              <a:ext uri="{FF2B5EF4-FFF2-40B4-BE49-F238E27FC236}">
                <a16:creationId xmlns:a16="http://schemas.microsoft.com/office/drawing/2014/main" id="{E1A637C1-6292-844D-8553-F6A0BD08FDA2}"/>
              </a:ext>
            </a:extLst>
          </p:cNvPr>
          <p:cNvPicPr>
            <a:picLocks noChangeAspect="1"/>
          </p:cNvPicPr>
          <p:nvPr/>
        </p:nvPicPr>
        <p:blipFill rotWithShape="1">
          <a:blip r:embed="rId3"/>
          <a:srcRect l="-753" t="543" r="10298" b="16754"/>
          <a:stretch/>
        </p:blipFill>
        <p:spPr>
          <a:xfrm>
            <a:off x="7010400" y="-2931"/>
            <a:ext cx="8839200" cy="5146431"/>
          </a:xfrm>
          <a:prstGeom prst="rect">
            <a:avLst/>
          </a:prstGeom>
        </p:spPr>
      </p:pic>
      <p:sp>
        <p:nvSpPr>
          <p:cNvPr id="7" name="AutoShape 2">
            <a:extLst>
              <a:ext uri="{FF2B5EF4-FFF2-40B4-BE49-F238E27FC236}">
                <a16:creationId xmlns:a16="http://schemas.microsoft.com/office/drawing/2014/main" id="{370C6C8E-6DAE-4D4D-9988-DEF9430C7493}"/>
              </a:ext>
            </a:extLst>
          </p:cNvPr>
          <p:cNvSpPr/>
          <p:nvPr/>
        </p:nvSpPr>
        <p:spPr>
          <a:xfrm>
            <a:off x="-304800" y="0"/>
            <a:ext cx="7426642" cy="10629900"/>
          </a:xfrm>
          <a:prstGeom prst="rect">
            <a:avLst/>
          </a:prstGeom>
          <a:solidFill>
            <a:srgbClr val="000000"/>
          </a:solidFill>
        </p:spPr>
      </p:sp>
      <p:sp>
        <p:nvSpPr>
          <p:cNvPr id="8" name="TextBox 5">
            <a:extLst>
              <a:ext uri="{FF2B5EF4-FFF2-40B4-BE49-F238E27FC236}">
                <a16:creationId xmlns:a16="http://schemas.microsoft.com/office/drawing/2014/main" id="{F8A82D92-8891-454B-BF66-087A3E363770}"/>
              </a:ext>
            </a:extLst>
          </p:cNvPr>
          <p:cNvSpPr txBox="1"/>
          <p:nvPr/>
        </p:nvSpPr>
        <p:spPr>
          <a:xfrm>
            <a:off x="990600" y="5753100"/>
            <a:ext cx="4872487" cy="4314130"/>
          </a:xfrm>
          <a:prstGeom prst="rect">
            <a:avLst/>
          </a:prstGeom>
        </p:spPr>
        <p:txBody>
          <a:bodyPr lIns="0" tIns="0" rIns="0" bIns="0" rtlCol="0" anchor="t">
            <a:spAutoFit/>
          </a:bodyPr>
          <a:lstStyle/>
          <a:p>
            <a:pPr algn="ctr">
              <a:lnSpc>
                <a:spcPts val="8550"/>
              </a:lnSpc>
            </a:pPr>
            <a:r>
              <a:rPr lang="en-US" sz="5700" b="0" i="0" spc="171" dirty="0">
                <a:solidFill>
                  <a:srgbClr val="FFFFFF"/>
                </a:solidFill>
                <a:latin typeface="Clear Sans Thin"/>
              </a:rPr>
              <a:t>How to start a new field note – Choose an EPA</a:t>
            </a:r>
          </a:p>
        </p:txBody>
      </p:sp>
      <p:sp>
        <p:nvSpPr>
          <p:cNvPr id="6" name="Content Placeholder 2">
            <a:extLst>
              <a:ext uri="{FF2B5EF4-FFF2-40B4-BE49-F238E27FC236}">
                <a16:creationId xmlns:a16="http://schemas.microsoft.com/office/drawing/2014/main" id="{CEC08CE9-23AD-4965-987E-981C7C2B6268}"/>
              </a:ext>
            </a:extLst>
          </p:cNvPr>
          <p:cNvSpPr txBox="1">
            <a:spLocks/>
          </p:cNvSpPr>
          <p:nvPr/>
        </p:nvSpPr>
        <p:spPr>
          <a:xfrm>
            <a:off x="12268200" y="9639817"/>
            <a:ext cx="3429000" cy="854825"/>
          </a:xfrm>
          <a:prstGeom prst="rect">
            <a:avLst/>
          </a:prstGeom>
          <a:solidFill>
            <a:schemeClr val="bg1"/>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800" dirty="0">
                <a:latin typeface="Clear Sans Regular" panose="020B0604020202020204" charset="0"/>
                <a:cs typeface="Clear Sans Regular" panose="020B0604020202020204" charset="0"/>
              </a:rPr>
              <a:t>Image from the </a:t>
            </a:r>
            <a:r>
              <a:rPr lang="en-US" sz="1800" dirty="0">
                <a:latin typeface="Clear Sans Regular" panose="020B0604020202020204" charset="0"/>
                <a:cs typeface="Clear Sans Regular" panose="020B0604020202020204" charset="0"/>
                <a:hlinkClick r:id="rId4"/>
              </a:rPr>
              <a:t>CFPC’s </a:t>
            </a:r>
            <a:r>
              <a:rPr lang="en-US" sz="1800" dirty="0" err="1">
                <a:latin typeface="Clear Sans Regular" panose="020B0604020202020204" charset="0"/>
                <a:cs typeface="Clear Sans Regular" panose="020B0604020202020204" charset="0"/>
                <a:hlinkClick r:id="rId4"/>
              </a:rPr>
              <a:t>CanMEDS</a:t>
            </a:r>
            <a:r>
              <a:rPr lang="en-US" sz="1800" dirty="0">
                <a:latin typeface="Clear Sans Regular" panose="020B0604020202020204" charset="0"/>
                <a:cs typeface="Clear Sans Regular" panose="020B0604020202020204" charset="0"/>
                <a:hlinkClick r:id="rId4"/>
              </a:rPr>
              <a:t> – Family Medicine: Working Group on Curriculum Review</a:t>
            </a:r>
            <a:endParaRPr lang="en-US" sz="1200" dirty="0"/>
          </a:p>
        </p:txBody>
      </p:sp>
    </p:spTree>
    <p:extLst>
      <p:ext uri="{BB962C8B-B14F-4D97-AF65-F5344CB8AC3E}">
        <p14:creationId xmlns:p14="http://schemas.microsoft.com/office/powerpoint/2010/main" val="132861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4C904-82EB-3F4F-80E6-79E8A90B2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20515"/>
            <a:ext cx="11201400" cy="7939302"/>
          </a:xfrm>
          <a:prstGeom prst="rect">
            <a:avLst/>
          </a:prstGeom>
        </p:spPr>
      </p:pic>
      <p:sp>
        <p:nvSpPr>
          <p:cNvPr id="6" name="TextBox 5">
            <a:extLst>
              <a:ext uri="{FF2B5EF4-FFF2-40B4-BE49-F238E27FC236}">
                <a16:creationId xmlns:a16="http://schemas.microsoft.com/office/drawing/2014/main" id="{54F54D51-70B6-864F-BF82-BC8D6650641B}"/>
              </a:ext>
            </a:extLst>
          </p:cNvPr>
          <p:cNvSpPr txBox="1"/>
          <p:nvPr/>
        </p:nvSpPr>
        <p:spPr>
          <a:xfrm>
            <a:off x="3886200" y="148841"/>
            <a:ext cx="6082748" cy="507831"/>
          </a:xfrm>
          <a:prstGeom prst="rect">
            <a:avLst/>
          </a:prstGeom>
          <a:noFill/>
        </p:spPr>
        <p:txBody>
          <a:bodyPr wrap="square" rtlCol="0">
            <a:spAutoFit/>
          </a:bodyPr>
          <a:lstStyle/>
          <a:p>
            <a:r>
              <a:rPr lang="en-US" sz="2700" i="1" dirty="0">
                <a:solidFill>
                  <a:srgbClr val="FF0000"/>
                </a:solidFill>
              </a:rPr>
              <a:t>  </a:t>
            </a:r>
          </a:p>
        </p:txBody>
      </p:sp>
      <p:sp>
        <p:nvSpPr>
          <p:cNvPr id="9" name="Frame 8">
            <a:extLst>
              <a:ext uri="{FF2B5EF4-FFF2-40B4-BE49-F238E27FC236}">
                <a16:creationId xmlns:a16="http://schemas.microsoft.com/office/drawing/2014/main" id="{AC6B0644-26F8-0843-815B-BFAA76A4F641}"/>
              </a:ext>
            </a:extLst>
          </p:cNvPr>
          <p:cNvSpPr/>
          <p:nvPr/>
        </p:nvSpPr>
        <p:spPr>
          <a:xfrm>
            <a:off x="5791200" y="6727329"/>
            <a:ext cx="11469758" cy="133184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pic>
        <p:nvPicPr>
          <p:cNvPr id="11" name="Picture 10">
            <a:extLst>
              <a:ext uri="{FF2B5EF4-FFF2-40B4-BE49-F238E27FC236}">
                <a16:creationId xmlns:a16="http://schemas.microsoft.com/office/drawing/2014/main" id="{80B29FE0-836D-674B-978E-E2D71E11D3E7}"/>
              </a:ext>
            </a:extLst>
          </p:cNvPr>
          <p:cNvPicPr>
            <a:picLocks noChangeAspect="1"/>
          </p:cNvPicPr>
          <p:nvPr/>
        </p:nvPicPr>
        <p:blipFill rotWithShape="1">
          <a:blip r:embed="rId4">
            <a:extLst>
              <a:ext uri="{28A0092B-C50C-407E-A947-70E740481C1C}">
                <a14:useLocalDpi xmlns:a14="http://schemas.microsoft.com/office/drawing/2010/main" val="0"/>
              </a:ext>
            </a:extLst>
          </a:blip>
          <a:srcRect b="8200"/>
          <a:stretch/>
        </p:blipFill>
        <p:spPr>
          <a:xfrm>
            <a:off x="10363200" y="7277100"/>
            <a:ext cx="3562350" cy="2646000"/>
          </a:xfrm>
          <a:prstGeom prst="rect">
            <a:avLst/>
          </a:prstGeom>
        </p:spPr>
      </p:pic>
      <p:sp>
        <p:nvSpPr>
          <p:cNvPr id="8" name="AutoShape 2">
            <a:extLst>
              <a:ext uri="{FF2B5EF4-FFF2-40B4-BE49-F238E27FC236}">
                <a16:creationId xmlns:a16="http://schemas.microsoft.com/office/drawing/2014/main" id="{34A0F780-F168-40B7-BA47-E14ECFF865E0}"/>
              </a:ext>
            </a:extLst>
          </p:cNvPr>
          <p:cNvSpPr/>
          <p:nvPr/>
        </p:nvSpPr>
        <p:spPr>
          <a:xfrm>
            <a:off x="-376042" y="0"/>
            <a:ext cx="7426642" cy="10287000"/>
          </a:xfrm>
          <a:prstGeom prst="rect">
            <a:avLst/>
          </a:prstGeom>
          <a:solidFill>
            <a:srgbClr val="000000"/>
          </a:solidFill>
        </p:spPr>
      </p:sp>
      <p:sp>
        <p:nvSpPr>
          <p:cNvPr id="10" name="TextBox 5">
            <a:extLst>
              <a:ext uri="{FF2B5EF4-FFF2-40B4-BE49-F238E27FC236}">
                <a16:creationId xmlns:a16="http://schemas.microsoft.com/office/drawing/2014/main" id="{B5F7C155-9039-4D62-8C64-390945701B82}"/>
              </a:ext>
            </a:extLst>
          </p:cNvPr>
          <p:cNvSpPr txBox="1"/>
          <p:nvPr/>
        </p:nvSpPr>
        <p:spPr>
          <a:xfrm>
            <a:off x="1143000" y="6667500"/>
            <a:ext cx="4872487" cy="2116455"/>
          </a:xfrm>
          <a:prstGeom prst="rect">
            <a:avLst/>
          </a:prstGeom>
        </p:spPr>
        <p:txBody>
          <a:bodyPr lIns="0" tIns="0" rIns="0" bIns="0" rtlCol="0" anchor="t">
            <a:spAutoFit/>
          </a:bodyPr>
          <a:lstStyle/>
          <a:p>
            <a:pPr>
              <a:lnSpc>
                <a:spcPts val="8550"/>
              </a:lnSpc>
            </a:pPr>
            <a:r>
              <a:rPr lang="en-US" sz="5700" b="0" i="0" spc="171" dirty="0">
                <a:solidFill>
                  <a:srgbClr val="FFFFFF"/>
                </a:solidFill>
                <a:latin typeface="Clear Sans Thin"/>
              </a:rPr>
              <a:t>How to start a new Field note</a:t>
            </a:r>
          </a:p>
        </p:txBody>
      </p:sp>
      <p:grpSp>
        <p:nvGrpSpPr>
          <p:cNvPr id="12" name="Group 11">
            <a:extLst>
              <a:ext uri="{FF2B5EF4-FFF2-40B4-BE49-F238E27FC236}">
                <a16:creationId xmlns:a16="http://schemas.microsoft.com/office/drawing/2014/main" id="{7A3FC481-D64F-4C89-ACC3-09BDA51C9842}"/>
              </a:ext>
            </a:extLst>
          </p:cNvPr>
          <p:cNvGrpSpPr/>
          <p:nvPr/>
        </p:nvGrpSpPr>
        <p:grpSpPr>
          <a:xfrm>
            <a:off x="10210800" y="952500"/>
            <a:ext cx="4114800" cy="1528465"/>
            <a:chOff x="10210800" y="1638300"/>
            <a:chExt cx="4114800" cy="1528465"/>
          </a:xfrm>
        </p:grpSpPr>
        <p:sp>
          <p:nvSpPr>
            <p:cNvPr id="13" name="TextBox 12">
              <a:extLst>
                <a:ext uri="{FF2B5EF4-FFF2-40B4-BE49-F238E27FC236}">
                  <a16:creationId xmlns:a16="http://schemas.microsoft.com/office/drawing/2014/main" id="{889429F9-F150-4557-922C-6AA55F00C0EB}"/>
                </a:ext>
              </a:extLst>
            </p:cNvPr>
            <p:cNvSpPr txBox="1"/>
            <p:nvPr/>
          </p:nvSpPr>
          <p:spPr>
            <a:xfrm>
              <a:off x="10210800" y="2705100"/>
              <a:ext cx="4114800" cy="461665"/>
            </a:xfrm>
            <a:prstGeom prst="rect">
              <a:avLst/>
            </a:prstGeom>
            <a:solidFill>
              <a:srgbClr val="FFC000"/>
            </a:solidFill>
          </p:spPr>
          <p:txBody>
            <a:bodyPr wrap="square" rtlCol="0">
              <a:spAutoFit/>
            </a:bodyPr>
            <a:lstStyle/>
            <a:p>
              <a:pPr algn="ctr"/>
              <a:r>
                <a:rPr lang="en-CA" sz="2400" b="1" dirty="0"/>
                <a:t>YES if resident initiated </a:t>
              </a:r>
            </a:p>
          </p:txBody>
        </p:sp>
        <p:pic>
          <p:nvPicPr>
            <p:cNvPr id="14" name="Picture 4">
              <a:extLst>
                <a:ext uri="{FF2B5EF4-FFF2-40B4-BE49-F238E27FC236}">
                  <a16:creationId xmlns:a16="http://schemas.microsoft.com/office/drawing/2014/main" id="{04900B5D-CD65-411F-A131-1BA2A849DAC2}"/>
                </a:ext>
              </a:extLst>
            </p:cNvPr>
            <p:cNvPicPr>
              <a:picLocks noChangeAspect="1"/>
            </p:cNvPicPr>
            <p:nvPr/>
          </p:nvPicPr>
          <p:blipFill>
            <a:blip r:embed="rId5"/>
            <a:srcRect/>
            <a:stretch>
              <a:fillRect/>
            </a:stretch>
          </p:blipFill>
          <p:spPr>
            <a:xfrm>
              <a:off x="11582400" y="1638300"/>
              <a:ext cx="749517" cy="972231"/>
            </a:xfrm>
            <a:prstGeom prst="rect">
              <a:avLst/>
            </a:prstGeom>
          </p:spPr>
        </p:pic>
      </p:grpSp>
      <p:grpSp>
        <p:nvGrpSpPr>
          <p:cNvPr id="15" name="Group 14">
            <a:extLst>
              <a:ext uri="{FF2B5EF4-FFF2-40B4-BE49-F238E27FC236}">
                <a16:creationId xmlns:a16="http://schemas.microsoft.com/office/drawing/2014/main" id="{48E4023D-2B28-4BCE-AA07-E19BC64C8238}"/>
              </a:ext>
            </a:extLst>
          </p:cNvPr>
          <p:cNvGrpSpPr/>
          <p:nvPr/>
        </p:nvGrpSpPr>
        <p:grpSpPr>
          <a:xfrm>
            <a:off x="10134600" y="2628900"/>
            <a:ext cx="4114800" cy="1745397"/>
            <a:chOff x="10210800" y="1638300"/>
            <a:chExt cx="4114800" cy="1745397"/>
          </a:xfrm>
        </p:grpSpPr>
        <p:sp>
          <p:nvSpPr>
            <p:cNvPr id="16" name="TextBox 15">
              <a:extLst>
                <a:ext uri="{FF2B5EF4-FFF2-40B4-BE49-F238E27FC236}">
                  <a16:creationId xmlns:a16="http://schemas.microsoft.com/office/drawing/2014/main" id="{7FC4401B-E423-47FB-84BF-1069D0F017EC}"/>
                </a:ext>
              </a:extLst>
            </p:cNvPr>
            <p:cNvSpPr txBox="1"/>
            <p:nvPr/>
          </p:nvSpPr>
          <p:spPr>
            <a:xfrm>
              <a:off x="10210800" y="2552700"/>
              <a:ext cx="4114800" cy="830997"/>
            </a:xfrm>
            <a:prstGeom prst="rect">
              <a:avLst/>
            </a:prstGeom>
            <a:solidFill>
              <a:srgbClr val="FFC000"/>
            </a:solidFill>
          </p:spPr>
          <p:txBody>
            <a:bodyPr wrap="square" rtlCol="0">
              <a:spAutoFit/>
            </a:bodyPr>
            <a:lstStyle/>
            <a:p>
              <a:pPr algn="ctr"/>
              <a:r>
                <a:rPr lang="en-CA" sz="2400" b="1" dirty="0"/>
                <a:t>Default is FM – can change to </a:t>
              </a:r>
              <a:r>
                <a:rPr lang="en-CA" sz="2400" b="1" dirty="0" err="1"/>
                <a:t>emerg</a:t>
              </a:r>
              <a:r>
                <a:rPr lang="en-CA" sz="2400" b="1" dirty="0"/>
                <a:t>/palliative etc.</a:t>
              </a:r>
            </a:p>
          </p:txBody>
        </p:sp>
        <p:pic>
          <p:nvPicPr>
            <p:cNvPr id="17" name="Picture 4">
              <a:extLst>
                <a:ext uri="{FF2B5EF4-FFF2-40B4-BE49-F238E27FC236}">
                  <a16:creationId xmlns:a16="http://schemas.microsoft.com/office/drawing/2014/main" id="{79EF4894-4552-4D61-9FF6-9760C8FEA2F6}"/>
                </a:ext>
              </a:extLst>
            </p:cNvPr>
            <p:cNvPicPr>
              <a:picLocks noChangeAspect="1"/>
            </p:cNvPicPr>
            <p:nvPr/>
          </p:nvPicPr>
          <p:blipFill>
            <a:blip r:embed="rId5"/>
            <a:srcRect/>
            <a:stretch>
              <a:fillRect/>
            </a:stretch>
          </p:blipFill>
          <p:spPr>
            <a:xfrm>
              <a:off x="11658600" y="1638300"/>
              <a:ext cx="749517" cy="972231"/>
            </a:xfrm>
            <a:prstGeom prst="rect">
              <a:avLst/>
            </a:prstGeom>
          </p:spPr>
        </p:pic>
      </p:grpSp>
      <p:sp>
        <p:nvSpPr>
          <p:cNvPr id="3" name="TextBox 2">
            <a:extLst>
              <a:ext uri="{FF2B5EF4-FFF2-40B4-BE49-F238E27FC236}">
                <a16:creationId xmlns:a16="http://schemas.microsoft.com/office/drawing/2014/main" id="{EE84C776-B272-4633-8DBA-D8CB82C2BACC}"/>
              </a:ext>
            </a:extLst>
          </p:cNvPr>
          <p:cNvSpPr txBox="1"/>
          <p:nvPr/>
        </p:nvSpPr>
        <p:spPr>
          <a:xfrm>
            <a:off x="14020800" y="7124700"/>
            <a:ext cx="3169919" cy="830997"/>
          </a:xfrm>
          <a:prstGeom prst="rect">
            <a:avLst/>
          </a:prstGeom>
          <a:solidFill>
            <a:srgbClr val="FFC000"/>
          </a:solidFill>
        </p:spPr>
        <p:txBody>
          <a:bodyPr wrap="square" rtlCol="0">
            <a:spAutoFit/>
          </a:bodyPr>
          <a:lstStyle/>
          <a:p>
            <a:pPr algn="ctr"/>
            <a:r>
              <a:rPr lang="en-CA" sz="2400" b="1" dirty="0"/>
              <a:t>A drop down appears for area of observation</a:t>
            </a:r>
          </a:p>
        </p:txBody>
      </p:sp>
    </p:spTree>
    <p:extLst>
      <p:ext uri="{BB962C8B-B14F-4D97-AF65-F5344CB8AC3E}">
        <p14:creationId xmlns:p14="http://schemas.microsoft.com/office/powerpoint/2010/main" val="265915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A223C-A357-2C4C-96E2-81B4F41C7D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019"/>
          <a:stretch/>
        </p:blipFill>
        <p:spPr>
          <a:xfrm>
            <a:off x="7391400" y="5524500"/>
            <a:ext cx="10496551" cy="3429000"/>
          </a:xfrm>
          <a:prstGeom prst="rect">
            <a:avLst/>
          </a:prstGeom>
        </p:spPr>
      </p:pic>
      <p:pic>
        <p:nvPicPr>
          <p:cNvPr id="5" name="Picture 4">
            <a:extLst>
              <a:ext uri="{FF2B5EF4-FFF2-40B4-BE49-F238E27FC236}">
                <a16:creationId xmlns:a16="http://schemas.microsoft.com/office/drawing/2014/main" id="{C3A8D023-B0F1-1649-8009-EA5292D8D2A5}"/>
              </a:ext>
            </a:extLst>
          </p:cNvPr>
          <p:cNvPicPr>
            <a:picLocks noChangeAspect="1"/>
          </p:cNvPicPr>
          <p:nvPr/>
        </p:nvPicPr>
        <p:blipFill rotWithShape="1">
          <a:blip r:embed="rId4">
            <a:extLst>
              <a:ext uri="{28A0092B-C50C-407E-A947-70E740481C1C}">
                <a14:useLocalDpi xmlns:a14="http://schemas.microsoft.com/office/drawing/2010/main" val="0"/>
              </a:ext>
            </a:extLst>
          </a:blip>
          <a:srcRect t="22981" b="4872"/>
          <a:stretch/>
        </p:blipFill>
        <p:spPr>
          <a:xfrm>
            <a:off x="7391400" y="-38100"/>
            <a:ext cx="11506200" cy="5642111"/>
          </a:xfrm>
          <a:prstGeom prst="rect">
            <a:avLst/>
          </a:prstGeom>
        </p:spPr>
      </p:pic>
      <p:pic>
        <p:nvPicPr>
          <p:cNvPr id="7" name="Picture 6">
            <a:extLst>
              <a:ext uri="{FF2B5EF4-FFF2-40B4-BE49-F238E27FC236}">
                <a16:creationId xmlns:a16="http://schemas.microsoft.com/office/drawing/2014/main" id="{ECD0E33F-1593-3A45-8B60-0434AB6FC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2897" y="1151705"/>
            <a:ext cx="1714500" cy="762000"/>
          </a:xfrm>
          <a:prstGeom prst="rect">
            <a:avLst/>
          </a:prstGeom>
        </p:spPr>
      </p:pic>
      <p:sp>
        <p:nvSpPr>
          <p:cNvPr id="6" name="Content Placeholder 2">
            <a:extLst>
              <a:ext uri="{FF2B5EF4-FFF2-40B4-BE49-F238E27FC236}">
                <a16:creationId xmlns:a16="http://schemas.microsoft.com/office/drawing/2014/main" id="{3B0FE15F-0D8B-E74D-B02D-FF87EAD1388B}"/>
              </a:ext>
            </a:extLst>
          </p:cNvPr>
          <p:cNvSpPr txBox="1">
            <a:spLocks/>
          </p:cNvSpPr>
          <p:nvPr/>
        </p:nvSpPr>
        <p:spPr>
          <a:xfrm>
            <a:off x="9982200" y="5981700"/>
            <a:ext cx="5943600" cy="2286000"/>
          </a:xfrm>
          <a:prstGeom prst="rect">
            <a:avLst/>
          </a:prstGeom>
          <a:solidFill>
            <a:srgbClr val="FFC000"/>
          </a:solidFill>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b="1" dirty="0">
                <a:solidFill>
                  <a:srgbClr val="282D32"/>
                </a:solidFill>
                <a:latin typeface="Clear Sans Regular" panose="020B0604020202020204" charset="0"/>
                <a:cs typeface="Clear Sans Regular" panose="020B0604020202020204" charset="0"/>
              </a:rPr>
              <a:t>Narrative Boxes</a:t>
            </a:r>
          </a:p>
          <a:p>
            <a:pPr marL="0" indent="0">
              <a:buNone/>
            </a:pPr>
            <a:r>
              <a:rPr lang="en-US" altLang="en-US" dirty="0">
                <a:solidFill>
                  <a:srgbClr val="282D32"/>
                </a:solidFill>
                <a:latin typeface="Clear Sans Regular" panose="020B0604020202020204" charset="0"/>
                <a:cs typeface="Clear Sans Regular" panose="020B0604020202020204" charset="0"/>
              </a:rPr>
              <a:t>Comment on </a:t>
            </a:r>
          </a:p>
          <a:p>
            <a:pPr lvl="1">
              <a:buFont typeface="Wingdings" panose="05000000000000000000" pitchFamily="2" charset="2"/>
              <a:buChar char="§"/>
            </a:pPr>
            <a:r>
              <a:rPr lang="en-US" altLang="en-US" dirty="0">
                <a:solidFill>
                  <a:srgbClr val="282D32"/>
                </a:solidFill>
                <a:latin typeface="Clear Sans Regular" panose="020B0604020202020204" charset="0"/>
                <a:cs typeface="Clear Sans Regular" panose="020B0604020202020204" charset="0"/>
              </a:rPr>
              <a:t>Observed talent</a:t>
            </a:r>
          </a:p>
          <a:p>
            <a:pPr marL="0" indent="0">
              <a:buNone/>
            </a:pPr>
            <a:r>
              <a:rPr lang="en-US" altLang="en-US" dirty="0">
                <a:solidFill>
                  <a:srgbClr val="282D32"/>
                </a:solidFill>
                <a:latin typeface="Clear Sans Regular" panose="020B0604020202020204" charset="0"/>
                <a:cs typeface="Clear Sans Regular" panose="020B0604020202020204" charset="0"/>
              </a:rPr>
              <a:t>Most important section</a:t>
            </a:r>
          </a:p>
          <a:p>
            <a:pPr lvl="1">
              <a:buFont typeface="Wingdings" panose="05000000000000000000" pitchFamily="2" charset="2"/>
              <a:buChar char="§"/>
            </a:pPr>
            <a:r>
              <a:rPr lang="en-US" altLang="en-US" dirty="0">
                <a:solidFill>
                  <a:srgbClr val="282D32"/>
                </a:solidFill>
                <a:latin typeface="Clear Sans Regular" panose="020B0604020202020204" charset="0"/>
                <a:cs typeface="Clear Sans Regular" panose="020B0604020202020204" charset="0"/>
              </a:rPr>
              <a:t>Suggestions for improvement/action plan </a:t>
            </a:r>
          </a:p>
          <a:p>
            <a:pPr lvl="1">
              <a:buFont typeface="Wingdings" panose="05000000000000000000" pitchFamily="2" charset="2"/>
              <a:buChar char="§"/>
            </a:pPr>
            <a:r>
              <a:rPr lang="en-US" altLang="en-US" dirty="0">
                <a:solidFill>
                  <a:srgbClr val="282D32"/>
                </a:solidFill>
                <a:latin typeface="Clear Sans Regular" panose="020B0604020202020204" charset="0"/>
                <a:cs typeface="Clear Sans Regular" panose="020B0604020202020204" charset="0"/>
              </a:rPr>
              <a:t>Be specific</a:t>
            </a:r>
          </a:p>
          <a:p>
            <a:pPr lvl="1">
              <a:buFont typeface="Wingdings" panose="05000000000000000000" pitchFamily="2" charset="2"/>
              <a:buChar char="§"/>
            </a:pPr>
            <a:r>
              <a:rPr lang="en-US" altLang="en-US" dirty="0" err="1">
                <a:solidFill>
                  <a:srgbClr val="282D32"/>
                </a:solidFill>
                <a:latin typeface="Clear Sans Regular" panose="020B0604020202020204" charset="0"/>
                <a:cs typeface="Clear Sans Regular" panose="020B0604020202020204" charset="0"/>
              </a:rPr>
              <a:t>Behaviour</a:t>
            </a:r>
            <a:r>
              <a:rPr lang="en-US" altLang="en-US" dirty="0">
                <a:solidFill>
                  <a:srgbClr val="282D32"/>
                </a:solidFill>
                <a:latin typeface="Clear Sans Regular" panose="020B0604020202020204" charset="0"/>
                <a:cs typeface="Clear Sans Regular" panose="020B0604020202020204" charset="0"/>
              </a:rPr>
              <a:t>-based comments</a:t>
            </a:r>
            <a:endParaRPr lang="en-US" altLang="en-US" dirty="0">
              <a:latin typeface="Clear Sans Regular" panose="020B0604020202020204" charset="0"/>
              <a:cs typeface="Clear Sans Regular" panose="020B0604020202020204" charset="0"/>
            </a:endParaRPr>
          </a:p>
        </p:txBody>
      </p:sp>
      <p:sp>
        <p:nvSpPr>
          <p:cNvPr id="8" name="AutoShape 2">
            <a:extLst>
              <a:ext uri="{FF2B5EF4-FFF2-40B4-BE49-F238E27FC236}">
                <a16:creationId xmlns:a16="http://schemas.microsoft.com/office/drawing/2014/main" id="{92A199E9-8BB6-4797-BAFD-E089294F77D3}"/>
              </a:ext>
            </a:extLst>
          </p:cNvPr>
          <p:cNvSpPr/>
          <p:nvPr/>
        </p:nvSpPr>
        <p:spPr>
          <a:xfrm>
            <a:off x="19538" y="-16608"/>
            <a:ext cx="7426642" cy="10303608"/>
          </a:xfrm>
          <a:prstGeom prst="rect">
            <a:avLst/>
          </a:prstGeom>
          <a:solidFill>
            <a:srgbClr val="000000"/>
          </a:solidFill>
        </p:spPr>
      </p:sp>
      <p:sp>
        <p:nvSpPr>
          <p:cNvPr id="9" name="TextBox 5">
            <a:extLst>
              <a:ext uri="{FF2B5EF4-FFF2-40B4-BE49-F238E27FC236}">
                <a16:creationId xmlns:a16="http://schemas.microsoft.com/office/drawing/2014/main" id="{D811923D-0C3A-4228-AA17-B1AC876AF925}"/>
              </a:ext>
            </a:extLst>
          </p:cNvPr>
          <p:cNvSpPr txBox="1"/>
          <p:nvPr/>
        </p:nvSpPr>
        <p:spPr>
          <a:xfrm>
            <a:off x="1371600" y="4610100"/>
            <a:ext cx="4872487" cy="5416996"/>
          </a:xfrm>
          <a:prstGeom prst="rect">
            <a:avLst/>
          </a:prstGeom>
        </p:spPr>
        <p:txBody>
          <a:bodyPr lIns="0" tIns="0" rIns="0" bIns="0" rtlCol="0" anchor="t">
            <a:spAutoFit/>
          </a:bodyPr>
          <a:lstStyle/>
          <a:p>
            <a:pPr>
              <a:lnSpc>
                <a:spcPts val="8550"/>
              </a:lnSpc>
            </a:pPr>
            <a:r>
              <a:rPr lang="en-US" sz="5700" b="0" i="0" spc="171" dirty="0">
                <a:solidFill>
                  <a:srgbClr val="FFFFFF"/>
                </a:solidFill>
                <a:latin typeface="Clear Sans Thin"/>
              </a:rPr>
              <a:t>How to start a new Field note</a:t>
            </a:r>
          </a:p>
          <a:p>
            <a:pPr>
              <a:lnSpc>
                <a:spcPts val="8550"/>
              </a:lnSpc>
            </a:pPr>
            <a:r>
              <a:rPr lang="en-US" sz="5700" spc="171" dirty="0">
                <a:solidFill>
                  <a:srgbClr val="FFFFFF"/>
                </a:solidFill>
                <a:latin typeface="Clear Sans Thin"/>
              </a:rPr>
              <a:t>-Choosing a level of entrustment</a:t>
            </a:r>
            <a:endParaRPr lang="en-US" sz="5700" b="0" i="0" spc="171" dirty="0">
              <a:solidFill>
                <a:srgbClr val="FFFFFF"/>
              </a:solidFill>
              <a:latin typeface="Clear Sans Thin"/>
            </a:endParaRPr>
          </a:p>
        </p:txBody>
      </p:sp>
    </p:spTree>
    <p:extLst>
      <p:ext uri="{BB962C8B-B14F-4D97-AF65-F5344CB8AC3E}">
        <p14:creationId xmlns:p14="http://schemas.microsoft.com/office/powerpoint/2010/main" val="421263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61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94F9778-2BD8-4F8B-B2AF-BE18A4D51571}"/>
              </a:ext>
            </a:extLst>
          </p:cNvPr>
          <p:cNvSpPr/>
          <p:nvPr/>
        </p:nvSpPr>
        <p:spPr>
          <a:xfrm>
            <a:off x="19538" y="-16608"/>
            <a:ext cx="7426642" cy="10303608"/>
          </a:xfrm>
          <a:prstGeom prst="rect">
            <a:avLst/>
          </a:prstGeom>
          <a:solidFill>
            <a:srgbClr val="000000"/>
          </a:solidFill>
        </p:spPr>
      </p:sp>
      <p:sp>
        <p:nvSpPr>
          <p:cNvPr id="3" name="TextBox 5">
            <a:extLst>
              <a:ext uri="{FF2B5EF4-FFF2-40B4-BE49-F238E27FC236}">
                <a16:creationId xmlns:a16="http://schemas.microsoft.com/office/drawing/2014/main" id="{24DBA196-DF51-42A6-BD3B-29499757E7C8}"/>
              </a:ext>
            </a:extLst>
          </p:cNvPr>
          <p:cNvSpPr txBox="1"/>
          <p:nvPr/>
        </p:nvSpPr>
        <p:spPr>
          <a:xfrm>
            <a:off x="1371600" y="4610100"/>
            <a:ext cx="4872487" cy="3211264"/>
          </a:xfrm>
          <a:prstGeom prst="rect">
            <a:avLst/>
          </a:prstGeom>
        </p:spPr>
        <p:txBody>
          <a:bodyPr lIns="0" tIns="0" rIns="0" bIns="0" rtlCol="0" anchor="t">
            <a:spAutoFit/>
          </a:bodyPr>
          <a:lstStyle/>
          <a:p>
            <a:pPr>
              <a:lnSpc>
                <a:spcPts val="8550"/>
              </a:lnSpc>
            </a:pPr>
            <a:r>
              <a:rPr lang="en-US" sz="5700" b="0" i="0" spc="171" dirty="0">
                <a:solidFill>
                  <a:srgbClr val="FFFFFF"/>
                </a:solidFill>
                <a:latin typeface="Clear Sans Thin"/>
              </a:rPr>
              <a:t>How to give good feedback</a:t>
            </a:r>
          </a:p>
        </p:txBody>
      </p:sp>
    </p:spTree>
    <p:extLst>
      <p:ext uri="{BB962C8B-B14F-4D97-AF65-F5344CB8AC3E}">
        <p14:creationId xmlns:p14="http://schemas.microsoft.com/office/powerpoint/2010/main" val="3442005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64406"/>
            <a:ext cx="4225976" cy="3200541"/>
            <a:chOff x="0" y="-85725"/>
            <a:chExt cx="5634634" cy="4267388"/>
          </a:xfrm>
        </p:grpSpPr>
        <p:sp>
          <p:nvSpPr>
            <p:cNvPr id="3" name="TextBox 3"/>
            <p:cNvSpPr txBox="1"/>
            <p:nvPr/>
          </p:nvSpPr>
          <p:spPr>
            <a:xfrm>
              <a:off x="0" y="-85725"/>
              <a:ext cx="5634634" cy="695325"/>
            </a:xfrm>
            <a:prstGeom prst="rect">
              <a:avLst/>
            </a:prstGeom>
          </p:spPr>
          <p:txBody>
            <a:bodyPr lIns="0" tIns="0" rIns="0" bIns="0" rtlCol="0" anchor="t">
              <a:spAutoFit/>
            </a:bodyPr>
            <a:lstStyle/>
            <a:p>
              <a:pPr>
                <a:lnSpc>
                  <a:spcPts val="4500"/>
                </a:lnSpc>
              </a:pPr>
              <a:r>
                <a:rPr lang="en-US" sz="3000" b="1" i="0" spc="300" dirty="0">
                  <a:solidFill>
                    <a:srgbClr val="000000"/>
                  </a:solidFill>
                  <a:latin typeface="Clear Sans Regular"/>
                </a:rPr>
                <a:t>WHY</a:t>
              </a:r>
            </a:p>
          </p:txBody>
        </p:sp>
        <p:sp>
          <p:nvSpPr>
            <p:cNvPr id="4" name="TextBox 4"/>
            <p:cNvSpPr txBox="1"/>
            <p:nvPr/>
          </p:nvSpPr>
          <p:spPr>
            <a:xfrm>
              <a:off x="0" y="1171095"/>
              <a:ext cx="5634634" cy="3010568"/>
            </a:xfrm>
            <a:prstGeom prst="rect">
              <a:avLst/>
            </a:prstGeom>
          </p:spPr>
          <p:txBody>
            <a:bodyPr lIns="0" tIns="0" rIns="0" bIns="0" rtlCol="0" anchor="t">
              <a:spAutoFit/>
            </a:bodyPr>
            <a:lstStyle/>
            <a:p>
              <a:pPr>
                <a:lnSpc>
                  <a:spcPts val="4500"/>
                </a:lnSpc>
              </a:pPr>
              <a:r>
                <a:rPr lang="en-US" sz="3000" spc="150" dirty="0">
                  <a:solidFill>
                    <a:srgbClr val="000000"/>
                  </a:solidFill>
                  <a:latin typeface="Clear Sans Thin"/>
                </a:rPr>
                <a:t>WHY COMPETENCY BASED MEDICAL EDUCATION (CBME) </a:t>
              </a:r>
            </a:p>
            <a:p>
              <a:pPr>
                <a:lnSpc>
                  <a:spcPts val="4500"/>
                </a:lnSpc>
              </a:pPr>
              <a:endParaRPr lang="en-US" sz="3000" b="0" i="0" spc="150" dirty="0">
                <a:solidFill>
                  <a:srgbClr val="000000"/>
                </a:solidFill>
                <a:latin typeface="Clear Sans Thin"/>
              </a:endParaRPr>
            </a:p>
          </p:txBody>
        </p:sp>
      </p:grpSp>
      <p:sp>
        <p:nvSpPr>
          <p:cNvPr id="5" name="AutoShape 5"/>
          <p:cNvSpPr/>
          <p:nvPr/>
        </p:nvSpPr>
        <p:spPr>
          <a:xfrm rot="-5400000" flipV="1">
            <a:off x="2854016" y="4270275"/>
            <a:ext cx="6528868" cy="45719"/>
          </a:xfrm>
          <a:prstGeom prst="rect">
            <a:avLst/>
          </a:prstGeom>
          <a:solidFill>
            <a:srgbClr val="000000"/>
          </a:solidFill>
        </p:spPr>
      </p:sp>
      <p:sp>
        <p:nvSpPr>
          <p:cNvPr id="6" name="AutoShape 6"/>
          <p:cNvSpPr/>
          <p:nvPr/>
        </p:nvSpPr>
        <p:spPr>
          <a:xfrm rot="-5400000" flipV="1">
            <a:off x="8950836" y="4270275"/>
            <a:ext cx="6528868" cy="45719"/>
          </a:xfrm>
          <a:prstGeom prst="rect">
            <a:avLst/>
          </a:prstGeom>
          <a:solidFill>
            <a:srgbClr val="000000"/>
          </a:solidFill>
        </p:spPr>
      </p:sp>
      <p:sp>
        <p:nvSpPr>
          <p:cNvPr id="7" name="AutoShape 7"/>
          <p:cNvSpPr/>
          <p:nvPr/>
        </p:nvSpPr>
        <p:spPr>
          <a:xfrm>
            <a:off x="1" y="7557569"/>
            <a:ext cx="18288000" cy="3057512"/>
          </a:xfrm>
          <a:prstGeom prst="rect">
            <a:avLst/>
          </a:prstGeom>
          <a:solidFill>
            <a:srgbClr val="000000"/>
          </a:solidFill>
        </p:spPr>
      </p:sp>
      <p:grpSp>
        <p:nvGrpSpPr>
          <p:cNvPr id="8" name="Group 8"/>
          <p:cNvGrpSpPr/>
          <p:nvPr/>
        </p:nvGrpSpPr>
        <p:grpSpPr>
          <a:xfrm>
            <a:off x="7031012" y="1028700"/>
            <a:ext cx="4225976" cy="3685815"/>
            <a:chOff x="0" y="0"/>
            <a:chExt cx="5634634" cy="4914420"/>
          </a:xfrm>
        </p:grpSpPr>
        <p:sp>
          <p:nvSpPr>
            <p:cNvPr id="9" name="TextBox 9"/>
            <p:cNvSpPr txBox="1"/>
            <p:nvPr/>
          </p:nvSpPr>
          <p:spPr>
            <a:xfrm>
              <a:off x="0" y="-85725"/>
              <a:ext cx="5634634" cy="695325"/>
            </a:xfrm>
            <a:prstGeom prst="rect">
              <a:avLst/>
            </a:prstGeom>
          </p:spPr>
          <p:txBody>
            <a:bodyPr lIns="0" tIns="0" rIns="0" bIns="0" rtlCol="0" anchor="t">
              <a:spAutoFit/>
            </a:bodyPr>
            <a:lstStyle/>
            <a:p>
              <a:pPr>
                <a:lnSpc>
                  <a:spcPts val="4500"/>
                </a:lnSpc>
              </a:pPr>
              <a:r>
                <a:rPr lang="en-US" sz="3000" b="1" i="0" spc="300">
                  <a:solidFill>
                    <a:srgbClr val="000000"/>
                  </a:solidFill>
                  <a:latin typeface="Clear Sans Regular"/>
                </a:rPr>
                <a:t>WHAT</a:t>
              </a:r>
            </a:p>
          </p:txBody>
        </p:sp>
        <p:sp>
          <p:nvSpPr>
            <p:cNvPr id="10" name="TextBox 10"/>
            <p:cNvSpPr txBox="1"/>
            <p:nvPr/>
          </p:nvSpPr>
          <p:spPr>
            <a:xfrm>
              <a:off x="0" y="1171095"/>
              <a:ext cx="5634634" cy="3743325"/>
            </a:xfrm>
            <a:prstGeom prst="rect">
              <a:avLst/>
            </a:prstGeom>
          </p:spPr>
          <p:txBody>
            <a:bodyPr lIns="0" tIns="0" rIns="0" bIns="0" rtlCol="0" anchor="t">
              <a:spAutoFit/>
            </a:bodyPr>
            <a:lstStyle/>
            <a:p>
              <a:pPr>
                <a:lnSpc>
                  <a:spcPts val="4500"/>
                </a:lnSpc>
              </a:pPr>
              <a:r>
                <a:rPr lang="en-US" sz="3000" b="0" i="0" spc="150" dirty="0">
                  <a:solidFill>
                    <a:srgbClr val="000000"/>
                  </a:solidFill>
                  <a:latin typeface="Clear Sans Thin"/>
                </a:rPr>
                <a:t>WHAT TOOLS ARE AVAILABLE FOR RESIDENT ASSESSMENT &amp; EVALUATION</a:t>
              </a:r>
            </a:p>
          </p:txBody>
        </p:sp>
      </p:grpSp>
      <p:grpSp>
        <p:nvGrpSpPr>
          <p:cNvPr id="11" name="Group 11"/>
          <p:cNvGrpSpPr/>
          <p:nvPr/>
        </p:nvGrpSpPr>
        <p:grpSpPr>
          <a:xfrm>
            <a:off x="13033324" y="964406"/>
            <a:ext cx="4225976" cy="2623460"/>
            <a:chOff x="0" y="-85725"/>
            <a:chExt cx="5634634" cy="3497947"/>
          </a:xfrm>
        </p:grpSpPr>
        <p:sp>
          <p:nvSpPr>
            <p:cNvPr id="12" name="TextBox 12"/>
            <p:cNvSpPr txBox="1"/>
            <p:nvPr/>
          </p:nvSpPr>
          <p:spPr>
            <a:xfrm>
              <a:off x="0" y="-85725"/>
              <a:ext cx="5634634" cy="695325"/>
            </a:xfrm>
            <a:prstGeom prst="rect">
              <a:avLst/>
            </a:prstGeom>
          </p:spPr>
          <p:txBody>
            <a:bodyPr lIns="0" tIns="0" rIns="0" bIns="0" rtlCol="0" anchor="t">
              <a:spAutoFit/>
            </a:bodyPr>
            <a:lstStyle/>
            <a:p>
              <a:pPr>
                <a:lnSpc>
                  <a:spcPts val="4500"/>
                </a:lnSpc>
              </a:pPr>
              <a:r>
                <a:rPr lang="en-US" sz="3000" b="1" i="0" spc="300">
                  <a:solidFill>
                    <a:srgbClr val="000000"/>
                  </a:solidFill>
                  <a:latin typeface="Clear Sans Regular"/>
                </a:rPr>
                <a:t>HOW</a:t>
              </a:r>
            </a:p>
          </p:txBody>
        </p:sp>
        <p:sp>
          <p:nvSpPr>
            <p:cNvPr id="13" name="TextBox 13"/>
            <p:cNvSpPr txBox="1"/>
            <p:nvPr/>
          </p:nvSpPr>
          <p:spPr>
            <a:xfrm>
              <a:off x="0" y="1171095"/>
              <a:ext cx="5634634" cy="2241127"/>
            </a:xfrm>
            <a:prstGeom prst="rect">
              <a:avLst/>
            </a:prstGeom>
          </p:spPr>
          <p:txBody>
            <a:bodyPr lIns="0" tIns="0" rIns="0" bIns="0" rtlCol="0" anchor="t">
              <a:spAutoFit/>
            </a:bodyPr>
            <a:lstStyle/>
            <a:p>
              <a:pPr>
                <a:lnSpc>
                  <a:spcPts val="4500"/>
                </a:lnSpc>
              </a:pPr>
              <a:r>
                <a:rPr lang="en-US" sz="3000" b="0" i="0" spc="150" dirty="0">
                  <a:solidFill>
                    <a:srgbClr val="000000"/>
                  </a:solidFill>
                  <a:latin typeface="Clear Sans Thin"/>
                </a:rPr>
                <a:t>HOW TO COMPLETE A FIELD NOTE AND GIVE FEEDBACK</a:t>
              </a:r>
            </a:p>
          </p:txBody>
        </p:sp>
      </p:grpSp>
      <p:sp>
        <p:nvSpPr>
          <p:cNvPr id="14" name="TextBox 14"/>
          <p:cNvSpPr txBox="1"/>
          <p:nvPr/>
        </p:nvSpPr>
        <p:spPr>
          <a:xfrm>
            <a:off x="1028700" y="8357235"/>
            <a:ext cx="13940981" cy="763905"/>
          </a:xfrm>
          <a:prstGeom prst="rect">
            <a:avLst/>
          </a:prstGeom>
        </p:spPr>
        <p:txBody>
          <a:bodyPr lIns="0" tIns="0" rIns="0" bIns="0" rtlCol="0" anchor="t">
            <a:spAutoFit/>
          </a:bodyPr>
          <a:lstStyle/>
          <a:p>
            <a:pPr algn="just">
              <a:lnSpc>
                <a:spcPts val="6300"/>
              </a:lnSpc>
            </a:pPr>
            <a:r>
              <a:rPr lang="en-US" sz="4200" b="1" i="0" spc="84" dirty="0">
                <a:solidFill>
                  <a:srgbClr val="FFFFFF"/>
                </a:solidFill>
                <a:latin typeface="Clear Sans Bold"/>
              </a:rPr>
              <a:t>THE ROAD TO COMPETENCY ASSESSMENT</a:t>
            </a:r>
          </a:p>
        </p:txBody>
      </p:sp>
      <p:pic>
        <p:nvPicPr>
          <p:cNvPr id="15" name="Picture 15">
            <a:extLst>
              <a:ext uri="{FF2B5EF4-FFF2-40B4-BE49-F238E27FC236}">
                <a16:creationId xmlns:a16="http://schemas.microsoft.com/office/drawing/2014/main" id="{15277E81-210E-4E54-9579-B0DED085B354}"/>
              </a:ext>
            </a:extLst>
          </p:cNvPr>
          <p:cNvPicPr>
            <a:picLocks noChangeAspect="1"/>
          </p:cNvPicPr>
          <p:nvPr/>
        </p:nvPicPr>
        <p:blipFill>
          <a:blip r:embed="rId3"/>
          <a:stretch>
            <a:fillRect/>
          </a:stretch>
        </p:blipFill>
        <p:spPr>
          <a:xfrm>
            <a:off x="15284053" y="9270206"/>
            <a:ext cx="2400300" cy="533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F91F-B08E-1C4E-802A-F823EDF397DB}"/>
              </a:ext>
            </a:extLst>
          </p:cNvPr>
          <p:cNvSpPr>
            <a:spLocks noGrp="1"/>
          </p:cNvSpPr>
          <p:nvPr>
            <p:ph type="title"/>
          </p:nvPr>
        </p:nvSpPr>
        <p:spPr>
          <a:xfrm>
            <a:off x="457200" y="274638"/>
            <a:ext cx="16002000" cy="1143000"/>
          </a:xfrm>
        </p:spPr>
        <p:txBody>
          <a:bodyPr>
            <a:normAutofit fontScale="90000"/>
          </a:bodyPr>
          <a:lstStyle/>
          <a:p>
            <a:pPr algn="l"/>
            <a:br>
              <a:rPr lang="en-US" dirty="0"/>
            </a:br>
            <a:r>
              <a:rPr lang="en-US" dirty="0"/>
              <a:t>The Next Slide can be an interactive game: it comes from TRUE Field Notes</a:t>
            </a:r>
          </a:p>
        </p:txBody>
      </p:sp>
      <p:sp>
        <p:nvSpPr>
          <p:cNvPr id="7" name="Text Placeholder 6">
            <a:extLst>
              <a:ext uri="{FF2B5EF4-FFF2-40B4-BE49-F238E27FC236}">
                <a16:creationId xmlns:a16="http://schemas.microsoft.com/office/drawing/2014/main" id="{7D51A10C-89EA-924E-B473-EFBCC5BDE193}"/>
              </a:ext>
            </a:extLst>
          </p:cNvPr>
          <p:cNvSpPr>
            <a:spLocks noGrp="1"/>
          </p:cNvSpPr>
          <p:nvPr>
            <p:ph type="body" idx="1"/>
          </p:nvPr>
        </p:nvSpPr>
        <p:spPr>
          <a:xfrm>
            <a:off x="452120" y="2165667"/>
            <a:ext cx="6324600" cy="639762"/>
          </a:xfrm>
        </p:spPr>
        <p:txBody>
          <a:bodyPr>
            <a:noAutofit/>
          </a:bodyPr>
          <a:lstStyle/>
          <a:p>
            <a:r>
              <a:rPr lang="en-US" sz="4000" dirty="0"/>
              <a:t>Play the Game </a:t>
            </a:r>
          </a:p>
        </p:txBody>
      </p:sp>
      <p:sp>
        <p:nvSpPr>
          <p:cNvPr id="8" name="Content Placeholder 7">
            <a:extLst>
              <a:ext uri="{FF2B5EF4-FFF2-40B4-BE49-F238E27FC236}">
                <a16:creationId xmlns:a16="http://schemas.microsoft.com/office/drawing/2014/main" id="{477DFA66-72F2-2D4D-BFE2-074BDAB729C1}"/>
              </a:ext>
            </a:extLst>
          </p:cNvPr>
          <p:cNvSpPr>
            <a:spLocks noGrp="1"/>
          </p:cNvSpPr>
          <p:nvPr>
            <p:ph sz="half" idx="2"/>
          </p:nvPr>
        </p:nvSpPr>
        <p:spPr>
          <a:xfrm>
            <a:off x="457200" y="3086100"/>
            <a:ext cx="7848600" cy="6781800"/>
          </a:xfrm>
        </p:spPr>
        <p:txBody>
          <a:bodyPr>
            <a:noAutofit/>
          </a:bodyPr>
          <a:lstStyle/>
          <a:p>
            <a:pPr marL="0" indent="0">
              <a:buNone/>
            </a:pPr>
            <a:r>
              <a:rPr lang="en-US" sz="3200" dirty="0"/>
              <a:t>Audience reads the first 4 columns and tries to guess the level of trust (5</a:t>
            </a:r>
            <a:r>
              <a:rPr lang="en-US" sz="3200" baseline="30000" dirty="0"/>
              <a:t>th</a:t>
            </a:r>
            <a:r>
              <a:rPr lang="en-US" sz="3200" dirty="0"/>
              <a:t> column) </a:t>
            </a:r>
            <a:br>
              <a:rPr lang="en-US" sz="3200" dirty="0"/>
            </a:br>
            <a:br>
              <a:rPr lang="en-US" sz="3200" dirty="0"/>
            </a:br>
            <a:r>
              <a:rPr lang="en-US" sz="3200" dirty="0"/>
              <a:t>Each click will bring up an answer starting from the top down</a:t>
            </a:r>
          </a:p>
          <a:p>
            <a:pPr marL="0" indent="0">
              <a:buNone/>
            </a:pPr>
            <a:endParaRPr lang="en-US" sz="3200" dirty="0"/>
          </a:p>
          <a:p>
            <a:pPr marL="0" indent="0">
              <a:buNone/>
            </a:pPr>
            <a:r>
              <a:rPr lang="en-US" sz="3200" dirty="0"/>
              <a:t>While on the next slide Click on Animations at the top and on the far left a Star with Preview underneath will appear- Click on it to see what will happen in Slide Show view </a:t>
            </a:r>
          </a:p>
        </p:txBody>
      </p:sp>
      <p:sp>
        <p:nvSpPr>
          <p:cNvPr id="9" name="Text Placeholder 8">
            <a:extLst>
              <a:ext uri="{FF2B5EF4-FFF2-40B4-BE49-F238E27FC236}">
                <a16:creationId xmlns:a16="http://schemas.microsoft.com/office/drawing/2014/main" id="{B3AB44E9-3201-8E4C-B397-5D74DFB859F6}"/>
              </a:ext>
            </a:extLst>
          </p:cNvPr>
          <p:cNvSpPr>
            <a:spLocks noGrp="1"/>
          </p:cNvSpPr>
          <p:nvPr>
            <p:ph type="body" sz="quarter" idx="3"/>
          </p:nvPr>
        </p:nvSpPr>
        <p:spPr>
          <a:xfrm>
            <a:off x="8686800" y="2133759"/>
            <a:ext cx="4343400" cy="639761"/>
          </a:xfrm>
        </p:spPr>
        <p:txBody>
          <a:bodyPr>
            <a:noAutofit/>
          </a:bodyPr>
          <a:lstStyle/>
          <a:p>
            <a:r>
              <a:rPr lang="en-US" sz="4000" dirty="0"/>
              <a:t>Remove the Game </a:t>
            </a:r>
          </a:p>
        </p:txBody>
      </p:sp>
      <p:sp>
        <p:nvSpPr>
          <p:cNvPr id="10" name="Content Placeholder 9">
            <a:extLst>
              <a:ext uri="{FF2B5EF4-FFF2-40B4-BE49-F238E27FC236}">
                <a16:creationId xmlns:a16="http://schemas.microsoft.com/office/drawing/2014/main" id="{6A23F60D-18D5-E444-B99E-E97F1AA72873}"/>
              </a:ext>
            </a:extLst>
          </p:cNvPr>
          <p:cNvSpPr>
            <a:spLocks noGrp="1"/>
          </p:cNvSpPr>
          <p:nvPr>
            <p:ph sz="quarter" idx="4"/>
          </p:nvPr>
        </p:nvSpPr>
        <p:spPr>
          <a:xfrm>
            <a:off x="8686800" y="3086100"/>
            <a:ext cx="8458200" cy="6781800"/>
          </a:xfrm>
        </p:spPr>
        <p:txBody>
          <a:bodyPr>
            <a:normAutofit/>
          </a:bodyPr>
          <a:lstStyle/>
          <a:p>
            <a:pPr marL="0" indent="0">
              <a:buNone/>
            </a:pPr>
            <a:r>
              <a:rPr lang="en-US" sz="3200" dirty="0"/>
              <a:t>If you don’t want to play the game you can remove the animations</a:t>
            </a:r>
          </a:p>
          <a:p>
            <a:pPr marL="0" indent="0">
              <a:buNone/>
            </a:pPr>
            <a:br>
              <a:rPr lang="en-US" sz="3200" dirty="0"/>
            </a:br>
            <a:r>
              <a:rPr lang="en-US" sz="3200" dirty="0"/>
              <a:t>Click on Animations at the top of the Slide, a box will open on the right side called Animations (if it doesn’t open CLICK on Animation Plane from the banner choices along the top) </a:t>
            </a:r>
            <a:br>
              <a:rPr lang="en-US" sz="3200" dirty="0"/>
            </a:br>
            <a:endParaRPr lang="en-US" sz="3200" dirty="0"/>
          </a:p>
          <a:p>
            <a:pPr marL="0" indent="0">
              <a:buNone/>
            </a:pPr>
            <a:r>
              <a:rPr lang="en-US" sz="3200" dirty="0"/>
              <a:t>Under Play All select all 4 choices (they will turn blue) and hit delete</a:t>
            </a:r>
          </a:p>
          <a:p>
            <a:pPr marL="0" indent="0">
              <a:buNone/>
            </a:pPr>
            <a:endParaRPr lang="en-US" sz="3200" dirty="0"/>
          </a:p>
          <a:p>
            <a:pPr marL="0" indent="0">
              <a:buNone/>
            </a:pPr>
            <a:r>
              <a:rPr lang="en-US" sz="3200" dirty="0"/>
              <a:t>You are only removing the animations </a:t>
            </a:r>
          </a:p>
        </p:txBody>
      </p:sp>
    </p:spTree>
    <p:extLst>
      <p:ext uri="{BB962C8B-B14F-4D97-AF65-F5344CB8AC3E}">
        <p14:creationId xmlns:p14="http://schemas.microsoft.com/office/powerpoint/2010/main" val="3028724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3191-9159-574A-B55F-2708CAD0D008}"/>
              </a:ext>
            </a:extLst>
          </p:cNvPr>
          <p:cNvSpPr>
            <a:spLocks noGrp="1"/>
          </p:cNvSpPr>
          <p:nvPr>
            <p:ph type="title"/>
          </p:nvPr>
        </p:nvSpPr>
        <p:spPr>
          <a:xfrm>
            <a:off x="533400" y="419100"/>
            <a:ext cx="7058025" cy="1041360"/>
          </a:xfrm>
        </p:spPr>
        <p:txBody>
          <a:bodyPr>
            <a:normAutofit/>
          </a:bodyPr>
          <a:lstStyle/>
          <a:p>
            <a:pPr algn="l"/>
            <a:r>
              <a:rPr lang="en-US" dirty="0"/>
              <a:t>Good Comments </a:t>
            </a:r>
          </a:p>
        </p:txBody>
      </p:sp>
      <p:graphicFrame>
        <p:nvGraphicFramePr>
          <p:cNvPr id="5" name="Content Placeholder 4">
            <a:extLst>
              <a:ext uri="{FF2B5EF4-FFF2-40B4-BE49-F238E27FC236}">
                <a16:creationId xmlns:a16="http://schemas.microsoft.com/office/drawing/2014/main" id="{1391C6C8-B668-1742-BCD1-0690BC1314FF}"/>
              </a:ext>
            </a:extLst>
          </p:cNvPr>
          <p:cNvGraphicFramePr>
            <a:graphicFrameLocks noGrp="1"/>
          </p:cNvGraphicFramePr>
          <p:nvPr>
            <p:ph idx="1"/>
            <p:extLst>
              <p:ext uri="{D42A27DB-BD31-4B8C-83A1-F6EECF244321}">
                <p14:modId xmlns:p14="http://schemas.microsoft.com/office/powerpoint/2010/main" val="3571311936"/>
              </p:ext>
            </p:extLst>
          </p:nvPr>
        </p:nvGraphicFramePr>
        <p:xfrm>
          <a:off x="533400" y="1896660"/>
          <a:ext cx="13063655" cy="7727794"/>
        </p:xfrm>
        <a:graphic>
          <a:graphicData uri="http://schemas.openxmlformats.org/drawingml/2006/table">
            <a:tbl>
              <a:tblPr firstRow="1" bandRow="1">
                <a:tableStyleId>{5C22544A-7EE6-4342-B048-85BDC9FD1C3A}</a:tableStyleId>
              </a:tblPr>
              <a:tblGrid>
                <a:gridCol w="1511918">
                  <a:extLst>
                    <a:ext uri="{9D8B030D-6E8A-4147-A177-3AD203B41FA5}">
                      <a16:colId xmlns:a16="http://schemas.microsoft.com/office/drawing/2014/main" val="3767158231"/>
                    </a:ext>
                  </a:extLst>
                </a:gridCol>
                <a:gridCol w="1676648">
                  <a:extLst>
                    <a:ext uri="{9D8B030D-6E8A-4147-A177-3AD203B41FA5}">
                      <a16:colId xmlns:a16="http://schemas.microsoft.com/office/drawing/2014/main" val="3972647338"/>
                    </a:ext>
                  </a:extLst>
                </a:gridCol>
                <a:gridCol w="3937064">
                  <a:extLst>
                    <a:ext uri="{9D8B030D-6E8A-4147-A177-3AD203B41FA5}">
                      <a16:colId xmlns:a16="http://schemas.microsoft.com/office/drawing/2014/main" val="1183124587"/>
                    </a:ext>
                  </a:extLst>
                </a:gridCol>
                <a:gridCol w="4683513">
                  <a:extLst>
                    <a:ext uri="{9D8B030D-6E8A-4147-A177-3AD203B41FA5}">
                      <a16:colId xmlns:a16="http://schemas.microsoft.com/office/drawing/2014/main" val="1292089869"/>
                    </a:ext>
                  </a:extLst>
                </a:gridCol>
                <a:gridCol w="1254512">
                  <a:extLst>
                    <a:ext uri="{9D8B030D-6E8A-4147-A177-3AD203B41FA5}">
                      <a16:colId xmlns:a16="http://schemas.microsoft.com/office/drawing/2014/main" val="3415462925"/>
                    </a:ext>
                  </a:extLst>
                </a:gridCol>
              </a:tblGrid>
              <a:tr h="1403006">
                <a:tc>
                  <a:txBody>
                    <a:bodyPr/>
                    <a:lstStyle/>
                    <a:p>
                      <a:r>
                        <a:rPr lang="en-US" sz="2400" dirty="0"/>
                        <a:t>EPA</a:t>
                      </a:r>
                    </a:p>
                    <a:p>
                      <a:r>
                        <a:rPr lang="en-US" sz="2400" dirty="0" err="1"/>
                        <a:t>CanMeds</a:t>
                      </a:r>
                      <a:endParaRPr lang="en-US" sz="2400" dirty="0"/>
                    </a:p>
                  </a:txBody>
                  <a:tcPr marL="137160" marR="137160" marT="68580" marB="68580"/>
                </a:tc>
                <a:tc>
                  <a:txBody>
                    <a:bodyPr/>
                    <a:lstStyle/>
                    <a:p>
                      <a:r>
                        <a:rPr lang="en-US" sz="2400" dirty="0"/>
                        <a:t>Area of </a:t>
                      </a:r>
                      <a:r>
                        <a:rPr lang="en-US" sz="2400" dirty="0" err="1"/>
                        <a:t>Observxn</a:t>
                      </a:r>
                      <a:endParaRPr lang="en-US" sz="2400" dirty="0"/>
                    </a:p>
                  </a:txBody>
                  <a:tcPr marL="137160" marR="137160" marT="68580" marB="68580"/>
                </a:tc>
                <a:tc>
                  <a:txBody>
                    <a:bodyPr/>
                    <a:lstStyle/>
                    <a:p>
                      <a:r>
                        <a:rPr lang="en-US" sz="2400" dirty="0"/>
                        <a:t>Strengths</a:t>
                      </a:r>
                    </a:p>
                  </a:txBody>
                  <a:tcPr marL="137160" marR="137160" marT="68580" marB="68580"/>
                </a:tc>
                <a:tc>
                  <a:txBody>
                    <a:bodyPr/>
                    <a:lstStyle/>
                    <a:p>
                      <a:r>
                        <a:rPr lang="en-US" sz="2400" dirty="0"/>
                        <a:t>Areas for Improvement </a:t>
                      </a:r>
                    </a:p>
                  </a:txBody>
                  <a:tcPr marL="137160" marR="137160" marT="68580" marB="68580"/>
                </a:tc>
                <a:tc>
                  <a:txBody>
                    <a:bodyPr/>
                    <a:lstStyle/>
                    <a:p>
                      <a:r>
                        <a:rPr lang="en-US" sz="2400" dirty="0"/>
                        <a:t>Overall</a:t>
                      </a:r>
                    </a:p>
                    <a:p>
                      <a:r>
                        <a:rPr lang="en-US" sz="2400" dirty="0"/>
                        <a:t>Entrust-ability</a:t>
                      </a:r>
                    </a:p>
                  </a:txBody>
                  <a:tcPr marL="137160" marR="137160" marT="68580" marB="68580"/>
                </a:tc>
                <a:extLst>
                  <a:ext uri="{0D108BD9-81ED-4DB2-BD59-A6C34878D82A}">
                    <a16:rowId xmlns:a16="http://schemas.microsoft.com/office/drawing/2014/main" val="1630325984"/>
                  </a:ext>
                </a:extLst>
              </a:tr>
              <a:tr h="1665686">
                <a:tc>
                  <a:txBody>
                    <a:bodyPr/>
                    <a:lstStyle/>
                    <a:p>
                      <a:pPr algn="l" fontAlgn="ctr"/>
                      <a:r>
                        <a:rPr lang="en-CA" sz="1700" b="0" i="0" u="none" strike="noStrike" dirty="0">
                          <a:solidFill>
                            <a:srgbClr val="000000"/>
                          </a:solidFill>
                          <a:effectLst/>
                          <a:latin typeface="Calibri" panose="020F0502020204030204" pitchFamily="34" charset="0"/>
                        </a:rPr>
                        <a:t>Collaborator</a:t>
                      </a:r>
                    </a:p>
                  </a:txBody>
                  <a:tcPr marL="14288" marR="14288" marT="14288" marB="0" anchor="ctr"/>
                </a:tc>
                <a:tc>
                  <a:txBody>
                    <a:bodyPr/>
                    <a:lstStyle/>
                    <a:p>
                      <a:pPr algn="l" fontAlgn="ctr"/>
                      <a:r>
                        <a:rPr lang="en-CA" sz="1700" b="0" i="0" u="none" strike="noStrike" dirty="0">
                          <a:solidFill>
                            <a:srgbClr val="000000"/>
                          </a:solidFill>
                          <a:effectLst/>
                          <a:latin typeface="Calibri" panose="020F0502020204030204" pitchFamily="34" charset="0"/>
                        </a:rPr>
                        <a:t>Chronic disease</a:t>
                      </a:r>
                    </a:p>
                  </a:txBody>
                  <a:tcPr marL="14288" marR="14288" marT="14288" marB="0" anchor="ctr"/>
                </a:tc>
                <a:tc>
                  <a:txBody>
                    <a:bodyPr/>
                    <a:lstStyle/>
                    <a:p>
                      <a:pPr algn="l" fontAlgn="ctr"/>
                      <a:r>
                        <a:rPr lang="en-CA" sz="1700" b="0" i="0" u="none" strike="noStrike" dirty="0">
                          <a:solidFill>
                            <a:srgbClr val="000000"/>
                          </a:solidFill>
                          <a:effectLst/>
                          <a:latin typeface="Calibri" panose="020F0502020204030204" pitchFamily="34" charset="0"/>
                        </a:rPr>
                        <a:t>Good skills of collaboration in coordinating care for patient with recent stroke. Ordered test that was missed at the hospital, and arranged F/U with patient</a:t>
                      </a:r>
                    </a:p>
                  </a:txBody>
                  <a:tcPr marL="14288" marR="14288" marT="14288" marB="0" anchor="ctr"/>
                </a:tc>
                <a:tc>
                  <a:txBody>
                    <a:bodyPr/>
                    <a:lstStyle/>
                    <a:p>
                      <a:pPr algn="l" fontAlgn="ctr"/>
                      <a:r>
                        <a:rPr lang="en-CA" sz="1700" b="0" i="0" u="none" strike="noStrike" dirty="0">
                          <a:solidFill>
                            <a:srgbClr val="000000"/>
                          </a:solidFill>
                          <a:effectLst/>
                          <a:latin typeface="Calibri" panose="020F0502020204030204" pitchFamily="34" charset="0"/>
                        </a:rPr>
                        <a:t>Try to pick up on </a:t>
                      </a:r>
                      <a:r>
                        <a:rPr lang="en-CA" sz="1700" b="0" i="0" u="none" strike="noStrike" dirty="0" err="1">
                          <a:solidFill>
                            <a:srgbClr val="000000"/>
                          </a:solidFill>
                          <a:effectLst/>
                          <a:latin typeface="Calibri" panose="020F0502020204030204" pitchFamily="34" charset="0"/>
                        </a:rPr>
                        <a:t>pt's</a:t>
                      </a:r>
                      <a:r>
                        <a:rPr lang="en-CA" sz="1700" b="0" i="0" u="none" strike="noStrike" dirty="0">
                          <a:solidFill>
                            <a:srgbClr val="000000"/>
                          </a:solidFill>
                          <a:effectLst/>
                          <a:latin typeface="Calibri" panose="020F0502020204030204" pitchFamily="34" charset="0"/>
                        </a:rPr>
                        <a:t> mood or affect during the visit- affect was noted to be flat, can always ask about mood, supports, feelings about recent stroke and possible cardiac conditions.</a:t>
                      </a:r>
                    </a:p>
                  </a:txBody>
                  <a:tcPr marL="14288" marR="14288" marT="14288" marB="0" anchor="ctr"/>
                </a:tc>
                <a:tc>
                  <a:txBody>
                    <a:bodyPr/>
                    <a:lstStyle/>
                    <a:p>
                      <a:pPr algn="l" fontAlgn="ctr"/>
                      <a:endParaRPr lang="en-CA" sz="1700" b="1"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979939833"/>
                  </a:ext>
                </a:extLst>
              </a:tr>
              <a:tr h="1482852">
                <a:tc>
                  <a:txBody>
                    <a:bodyPr/>
                    <a:lstStyle/>
                    <a:p>
                      <a:pPr algn="l" fontAlgn="ctr"/>
                      <a:r>
                        <a:rPr lang="en-CA" sz="1700" b="0" i="0" u="none" strike="noStrike">
                          <a:solidFill>
                            <a:srgbClr val="000000"/>
                          </a:solidFill>
                          <a:effectLst/>
                          <a:latin typeface="Calibri" panose="020F0502020204030204" pitchFamily="34" charset="0"/>
                        </a:rPr>
                        <a:t>Professional</a:t>
                      </a:r>
                    </a:p>
                  </a:txBody>
                  <a:tcPr marL="14288" marR="14288" marT="14288" marB="0" anchor="ctr"/>
                </a:tc>
                <a:tc>
                  <a:txBody>
                    <a:bodyPr/>
                    <a:lstStyle/>
                    <a:p>
                      <a:pPr algn="l" fontAlgn="ctr"/>
                      <a:r>
                        <a:rPr lang="en-CA" sz="1700" b="0" i="0" u="none" strike="noStrike">
                          <a:solidFill>
                            <a:srgbClr val="000000"/>
                          </a:solidFill>
                          <a:effectLst/>
                          <a:latin typeface="Calibri" panose="020F0502020204030204" pitchFamily="34" charset="0"/>
                        </a:rPr>
                        <a:t>Not a patient encounter</a:t>
                      </a:r>
                    </a:p>
                  </a:txBody>
                  <a:tcPr marL="14288" marR="14288" marT="14288" marB="0" anchor="ctr"/>
                </a:tc>
                <a:tc>
                  <a:txBody>
                    <a:bodyPr/>
                    <a:lstStyle/>
                    <a:p>
                      <a:pPr algn="l" fontAlgn="ctr"/>
                      <a:r>
                        <a:rPr lang="en-CA" sz="1700" b="0" i="0" u="none" strike="noStrike" dirty="0">
                          <a:solidFill>
                            <a:srgbClr val="000000"/>
                          </a:solidFill>
                          <a:effectLst/>
                          <a:latin typeface="Calibri" panose="020F0502020204030204" pitchFamily="34" charset="0"/>
                        </a:rPr>
                        <a:t>Punctual, friendly, eager to learn during evening clinic at 80 Bond. Thank you for your diligence in checking in with locating to ensure there were no missed calls during a quiet night.</a:t>
                      </a:r>
                    </a:p>
                  </a:txBody>
                  <a:tcPr marL="14288" marR="14288" marT="14288" marB="0" anchor="ctr"/>
                </a:tc>
                <a:tc>
                  <a:txBody>
                    <a:bodyPr/>
                    <a:lstStyle/>
                    <a:p>
                      <a:pPr algn="l" fontAlgn="ctr"/>
                      <a:r>
                        <a:rPr lang="en-CA" sz="1700" b="0" i="0" u="none" strike="noStrike" dirty="0">
                          <a:solidFill>
                            <a:srgbClr val="000000"/>
                          </a:solidFill>
                          <a:effectLst/>
                          <a:latin typeface="Calibri" panose="020F0502020204030204" pitchFamily="34" charset="0"/>
                        </a:rPr>
                        <a:t>Keep up the great work!</a:t>
                      </a:r>
                    </a:p>
                  </a:txBody>
                  <a:tcPr marL="14288" marR="14288" marT="14288"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CA" sz="1700" b="1" dirty="0">
                        <a:solidFill>
                          <a:srgbClr val="000000"/>
                        </a:solidFill>
                        <a:latin typeface="Calibri" panose="020F0502020204030204" pitchFamily="34" charset="0"/>
                      </a:endParaRPr>
                    </a:p>
                  </a:txBody>
                  <a:tcPr marL="14288" marR="14288" marT="14288" marB="0" anchor="ctr"/>
                </a:tc>
                <a:extLst>
                  <a:ext uri="{0D108BD9-81ED-4DB2-BD59-A6C34878D82A}">
                    <a16:rowId xmlns:a16="http://schemas.microsoft.com/office/drawing/2014/main" val="1042094982"/>
                  </a:ext>
                </a:extLst>
              </a:tr>
              <a:tr h="1445226">
                <a:tc>
                  <a:txBody>
                    <a:bodyPr/>
                    <a:lstStyle/>
                    <a:p>
                      <a:pPr algn="l" fontAlgn="ctr"/>
                      <a:r>
                        <a:rPr lang="en-CA" sz="1700" b="0" i="0" u="none" strike="noStrike" dirty="0">
                          <a:solidFill>
                            <a:srgbClr val="000000"/>
                          </a:solidFill>
                          <a:effectLst/>
                          <a:latin typeface="Calibri" panose="020F0502020204030204" pitchFamily="34" charset="0"/>
                        </a:rPr>
                        <a:t>Communicator</a:t>
                      </a:r>
                    </a:p>
                  </a:txBody>
                  <a:tcPr marL="14288" marR="14288" marT="14288" marB="0" anchor="ctr"/>
                </a:tc>
                <a:tc>
                  <a:txBody>
                    <a:bodyPr/>
                    <a:lstStyle/>
                    <a:p>
                      <a:pPr algn="l" fontAlgn="ctr"/>
                      <a:r>
                        <a:rPr lang="en-CA" sz="1700" b="0" i="0" u="none" strike="noStrike">
                          <a:solidFill>
                            <a:srgbClr val="000000"/>
                          </a:solidFill>
                          <a:effectLst/>
                          <a:latin typeface="Calibri" panose="020F0502020204030204" pitchFamily="34" charset="0"/>
                        </a:rPr>
                        <a:t>Disease with strong psychological component</a:t>
                      </a:r>
                    </a:p>
                  </a:txBody>
                  <a:tcPr marL="14288" marR="14288" marT="14288" marB="0" anchor="ctr"/>
                </a:tc>
                <a:tc>
                  <a:txBody>
                    <a:bodyPr/>
                    <a:lstStyle/>
                    <a:p>
                      <a:pPr algn="l" fontAlgn="ctr"/>
                      <a:r>
                        <a:rPr lang="en-CA" sz="1700" b="0" i="0" u="none" strike="noStrike" dirty="0">
                          <a:solidFill>
                            <a:srgbClr val="000000"/>
                          </a:solidFill>
                          <a:effectLst/>
                          <a:latin typeface="Calibri" panose="020F0502020204030204" pitchFamily="34" charset="0"/>
                        </a:rPr>
                        <a:t>Established excellent rapport as confirmed by patients wife Ascertained all concerns were addressed Patient centered, non judgmental, sensitive to $ issues</a:t>
                      </a:r>
                    </a:p>
                  </a:txBody>
                  <a:tcPr marL="14288" marR="14288" marT="14288" marB="0" anchor="ctr"/>
                </a:tc>
                <a:tc>
                  <a:txBody>
                    <a:bodyPr/>
                    <a:lstStyle/>
                    <a:p>
                      <a:pPr algn="l" fontAlgn="ctr"/>
                      <a:r>
                        <a:rPr lang="en-CA" sz="1700" b="0" i="0" u="none" strike="noStrike" dirty="0">
                          <a:solidFill>
                            <a:srgbClr val="000000"/>
                          </a:solidFill>
                          <a:effectLst/>
                          <a:latin typeface="Calibri" panose="020F0502020204030204" pitchFamily="34" charset="0"/>
                        </a:rPr>
                        <a:t>You spent a fair amount of time discussing the vaccines and the psychotherapy options. His request to then take meds for alcohol avoidance takes time for assessment and counselling, you may have wanted to defer that to a next appointment </a:t>
                      </a:r>
                    </a:p>
                  </a:txBody>
                  <a:tcPr marL="14288" marR="14288" marT="14288"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CA" sz="1700" b="1"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2911892502"/>
                  </a:ext>
                </a:extLst>
              </a:tr>
              <a:tr h="1731024">
                <a:tc>
                  <a:txBody>
                    <a:bodyPr/>
                    <a:lstStyle/>
                    <a:p>
                      <a:pPr algn="l" fontAlgn="ctr"/>
                      <a:r>
                        <a:rPr lang="en-CA" sz="1700" b="0" i="0" u="none" strike="noStrike" dirty="0">
                          <a:solidFill>
                            <a:srgbClr val="000000"/>
                          </a:solidFill>
                          <a:effectLst/>
                          <a:latin typeface="Calibri" panose="020F0502020204030204" pitchFamily="34" charset="0"/>
                        </a:rPr>
                        <a:t>FM Expert: Clinical Reasoning Skills</a:t>
                      </a:r>
                    </a:p>
                  </a:txBody>
                  <a:tcPr marL="14288" marR="14288" marT="14288" marB="0" anchor="ctr"/>
                </a:tc>
                <a:tc>
                  <a:txBody>
                    <a:bodyPr/>
                    <a:lstStyle/>
                    <a:p>
                      <a:pPr algn="l" fontAlgn="ctr"/>
                      <a:r>
                        <a:rPr lang="en-CA" sz="1700" b="0" i="0" u="none" strike="noStrike">
                          <a:solidFill>
                            <a:srgbClr val="000000"/>
                          </a:solidFill>
                          <a:effectLst/>
                          <a:latin typeface="Calibri" panose="020F0502020204030204" pitchFamily="34" charset="0"/>
                        </a:rPr>
                        <a:t>Acute self-limiting</a:t>
                      </a:r>
                    </a:p>
                  </a:txBody>
                  <a:tcPr marL="14288" marR="14288" marT="14288" marB="0" anchor="ctr"/>
                </a:tc>
                <a:tc>
                  <a:txBody>
                    <a:bodyPr/>
                    <a:lstStyle/>
                    <a:p>
                      <a:pPr algn="l" fontAlgn="ctr"/>
                      <a:r>
                        <a:rPr lang="en-CA" sz="1700" b="0" i="0" u="none" strike="noStrike">
                          <a:solidFill>
                            <a:srgbClr val="000000"/>
                          </a:solidFill>
                          <a:effectLst/>
                          <a:latin typeface="Calibri" panose="020F0502020204030204" pitchFamily="34" charset="0"/>
                        </a:rPr>
                        <a:t>Nice interview skills. Organized history. Nice rapport with patient. Good explanation of her plan with the patient. He had trust in her.</a:t>
                      </a:r>
                    </a:p>
                  </a:txBody>
                  <a:tcPr marL="14288" marR="14288" marT="14288" marB="0" anchor="ctr"/>
                </a:tc>
                <a:tc>
                  <a:txBody>
                    <a:bodyPr/>
                    <a:lstStyle/>
                    <a:p>
                      <a:pPr algn="l" fontAlgn="ctr"/>
                      <a:r>
                        <a:rPr lang="en-CA" sz="1700" b="0" i="0" u="none" strike="noStrike" dirty="0">
                          <a:solidFill>
                            <a:srgbClr val="000000"/>
                          </a:solidFill>
                          <a:effectLst/>
                          <a:latin typeface="Calibri" panose="020F0502020204030204" pitchFamily="34" charset="0"/>
                        </a:rPr>
                        <a:t>Continue to fine tune back exam- assessing for power and sensation is important at specific levels to assess disc issues due to leg dominant pain, fine tune straight leg raise exam. Know when to pursue special tests like Schober's if red flags present indicating possible inflammatory disease.</a:t>
                      </a:r>
                    </a:p>
                  </a:txBody>
                  <a:tcPr marL="14288" marR="14288" marT="14288"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CA" sz="1700" b="1"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2982518001"/>
                  </a:ext>
                </a:extLst>
              </a:tr>
            </a:tbl>
          </a:graphicData>
        </a:graphic>
      </p:graphicFrame>
      <p:pic>
        <p:nvPicPr>
          <p:cNvPr id="6" name="Picture 5">
            <a:extLst>
              <a:ext uri="{FF2B5EF4-FFF2-40B4-BE49-F238E27FC236}">
                <a16:creationId xmlns:a16="http://schemas.microsoft.com/office/drawing/2014/main" id="{FE5694DB-9E53-1143-890F-A40785E495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64" t="25914" r="11275" b="5000"/>
          <a:stretch/>
        </p:blipFill>
        <p:spPr>
          <a:xfrm>
            <a:off x="13732432" y="3803698"/>
            <a:ext cx="3945968" cy="3913718"/>
          </a:xfrm>
          <a:prstGeom prst="rect">
            <a:avLst/>
          </a:prstGeom>
          <a:solidFill>
            <a:schemeClr val="accent6">
              <a:lumMod val="20000"/>
              <a:lumOff val="80000"/>
            </a:schemeClr>
          </a:solidFill>
          <a:ln w="25400" cmpd="sng">
            <a:solidFill>
              <a:schemeClr val="accent1">
                <a:shade val="50000"/>
                <a:alpha val="0"/>
              </a:schemeClr>
            </a:solidFill>
          </a:ln>
        </p:spPr>
      </p:pic>
      <p:sp>
        <p:nvSpPr>
          <p:cNvPr id="9" name="TextBox 8">
            <a:extLst>
              <a:ext uri="{FF2B5EF4-FFF2-40B4-BE49-F238E27FC236}">
                <a16:creationId xmlns:a16="http://schemas.microsoft.com/office/drawing/2014/main" id="{BC19CAD1-A603-C842-BD48-51B7028DF65C}"/>
              </a:ext>
            </a:extLst>
          </p:cNvPr>
          <p:cNvSpPr txBox="1"/>
          <p:nvPr/>
        </p:nvSpPr>
        <p:spPr>
          <a:xfrm>
            <a:off x="12495871" y="3911180"/>
            <a:ext cx="888385" cy="346249"/>
          </a:xfrm>
          <a:prstGeom prst="rect">
            <a:avLst/>
          </a:prstGeom>
          <a:noFill/>
        </p:spPr>
        <p:txBody>
          <a:bodyPr wrap="none" rtlCol="0">
            <a:spAutoFit/>
          </a:bodyPr>
          <a:lstStyle/>
          <a:p>
            <a:pPr fontAlgn="ctr"/>
            <a:r>
              <a:rPr lang="en-CA" sz="1650" b="1" dirty="0">
                <a:solidFill>
                  <a:srgbClr val="000000"/>
                </a:solidFill>
                <a:latin typeface="Calibri" panose="020F0502020204030204" pitchFamily="34" charset="0"/>
              </a:rPr>
              <a:t>Support</a:t>
            </a:r>
          </a:p>
        </p:txBody>
      </p:sp>
      <p:sp>
        <p:nvSpPr>
          <p:cNvPr id="11" name="TextBox 10">
            <a:extLst>
              <a:ext uri="{FF2B5EF4-FFF2-40B4-BE49-F238E27FC236}">
                <a16:creationId xmlns:a16="http://schemas.microsoft.com/office/drawing/2014/main" id="{086CA5AE-3C36-B845-8412-C6F32CE6231C}"/>
              </a:ext>
            </a:extLst>
          </p:cNvPr>
          <p:cNvSpPr txBox="1"/>
          <p:nvPr/>
        </p:nvSpPr>
        <p:spPr>
          <a:xfrm>
            <a:off x="12394914" y="5479190"/>
            <a:ext cx="1090298" cy="346249"/>
          </a:xfrm>
          <a:prstGeom prst="rect">
            <a:avLst/>
          </a:prstGeom>
          <a:noFill/>
        </p:spPr>
        <p:txBody>
          <a:bodyPr wrap="none" rtlCol="0">
            <a:spAutoFit/>
          </a:bodyPr>
          <a:lstStyle/>
          <a:p>
            <a:r>
              <a:rPr lang="en-CA" sz="1650" b="1" dirty="0">
                <a:solidFill>
                  <a:srgbClr val="000000"/>
                </a:solidFill>
                <a:latin typeface="Calibri" panose="020F0502020204030204" pitchFamily="34" charset="0"/>
              </a:rPr>
              <a:t>Excellence</a:t>
            </a:r>
          </a:p>
        </p:txBody>
      </p:sp>
      <p:sp>
        <p:nvSpPr>
          <p:cNvPr id="12" name="TextBox 11">
            <a:extLst>
              <a:ext uri="{FF2B5EF4-FFF2-40B4-BE49-F238E27FC236}">
                <a16:creationId xmlns:a16="http://schemas.microsoft.com/office/drawing/2014/main" id="{CCE0706C-55F2-F248-B4E4-E06A68D5B651}"/>
              </a:ext>
            </a:extLst>
          </p:cNvPr>
          <p:cNvSpPr txBox="1"/>
          <p:nvPr/>
        </p:nvSpPr>
        <p:spPr>
          <a:xfrm>
            <a:off x="12403174" y="7047200"/>
            <a:ext cx="1329258" cy="346249"/>
          </a:xfrm>
          <a:prstGeom prst="rect">
            <a:avLst/>
          </a:prstGeom>
          <a:noFill/>
        </p:spPr>
        <p:txBody>
          <a:bodyPr wrap="square" rtlCol="0">
            <a:spAutoFit/>
          </a:bodyPr>
          <a:lstStyle/>
          <a:p>
            <a:r>
              <a:rPr lang="en-US" sz="1650" b="1" dirty="0"/>
              <a:t>Autonomy</a:t>
            </a:r>
          </a:p>
        </p:txBody>
      </p:sp>
      <p:sp>
        <p:nvSpPr>
          <p:cNvPr id="13" name="TextBox 12">
            <a:extLst>
              <a:ext uri="{FF2B5EF4-FFF2-40B4-BE49-F238E27FC236}">
                <a16:creationId xmlns:a16="http://schemas.microsoft.com/office/drawing/2014/main" id="{4E948061-628D-1147-BC7A-138236F48648}"/>
              </a:ext>
            </a:extLst>
          </p:cNvPr>
          <p:cNvSpPr txBox="1"/>
          <p:nvPr/>
        </p:nvSpPr>
        <p:spPr>
          <a:xfrm>
            <a:off x="12445761" y="8615210"/>
            <a:ext cx="988604" cy="346249"/>
          </a:xfrm>
          <a:prstGeom prst="rect">
            <a:avLst/>
          </a:prstGeom>
          <a:noFill/>
        </p:spPr>
        <p:txBody>
          <a:bodyPr wrap="none" rtlCol="0">
            <a:spAutoFit/>
          </a:bodyPr>
          <a:lstStyle/>
          <a:p>
            <a:r>
              <a:rPr lang="en-US" sz="1650" b="1" dirty="0"/>
              <a:t>Direction</a:t>
            </a:r>
          </a:p>
        </p:txBody>
      </p:sp>
    </p:spTree>
    <p:extLst>
      <p:ext uri="{BB962C8B-B14F-4D97-AF65-F5344CB8AC3E}">
        <p14:creationId xmlns:p14="http://schemas.microsoft.com/office/powerpoint/2010/main" val="35643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4A3466-ED5F-2549-8DE7-2EF184094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8100"/>
            <a:ext cx="12935244" cy="10248900"/>
          </a:xfrm>
          <a:prstGeom prst="rect">
            <a:avLst/>
          </a:prstGeom>
        </p:spPr>
      </p:pic>
      <p:sp>
        <p:nvSpPr>
          <p:cNvPr id="3" name="AutoShape 2">
            <a:extLst>
              <a:ext uri="{FF2B5EF4-FFF2-40B4-BE49-F238E27FC236}">
                <a16:creationId xmlns:a16="http://schemas.microsoft.com/office/drawing/2014/main" id="{B7830B53-4953-4088-9647-6BE89CDA5C12}"/>
              </a:ext>
            </a:extLst>
          </p:cNvPr>
          <p:cNvSpPr/>
          <p:nvPr/>
        </p:nvSpPr>
        <p:spPr>
          <a:xfrm>
            <a:off x="-3908" y="38100"/>
            <a:ext cx="5314462" cy="10248900"/>
          </a:xfrm>
          <a:prstGeom prst="rect">
            <a:avLst/>
          </a:prstGeom>
          <a:solidFill>
            <a:srgbClr val="000000"/>
          </a:solidFill>
        </p:spPr>
      </p:sp>
      <p:sp>
        <p:nvSpPr>
          <p:cNvPr id="4" name="TextBox 5">
            <a:extLst>
              <a:ext uri="{FF2B5EF4-FFF2-40B4-BE49-F238E27FC236}">
                <a16:creationId xmlns:a16="http://schemas.microsoft.com/office/drawing/2014/main" id="{3C547B9F-0334-4E53-BCD7-0C2197DD082B}"/>
              </a:ext>
            </a:extLst>
          </p:cNvPr>
          <p:cNvSpPr txBox="1"/>
          <p:nvPr/>
        </p:nvSpPr>
        <p:spPr>
          <a:xfrm>
            <a:off x="1066800" y="6438900"/>
            <a:ext cx="3486723" cy="3183051"/>
          </a:xfrm>
          <a:prstGeom prst="rect">
            <a:avLst/>
          </a:prstGeom>
        </p:spPr>
        <p:txBody>
          <a:bodyPr wrap="square" lIns="0" tIns="0" rIns="0" bIns="0" rtlCol="0" anchor="t">
            <a:spAutoFit/>
          </a:bodyPr>
          <a:lstStyle/>
          <a:p>
            <a:pPr>
              <a:lnSpc>
                <a:spcPts val="8550"/>
              </a:lnSpc>
            </a:pPr>
            <a:r>
              <a:rPr lang="en-US" sz="4800" b="0" i="0" spc="171" dirty="0">
                <a:solidFill>
                  <a:srgbClr val="FFFFFF"/>
                </a:solidFill>
                <a:latin typeface="Clear Sans Thin"/>
              </a:rPr>
              <a:t>How to give effective feedback</a:t>
            </a:r>
          </a:p>
        </p:txBody>
      </p:sp>
    </p:spTree>
    <p:extLst>
      <p:ext uri="{BB962C8B-B14F-4D97-AF65-F5344CB8AC3E}">
        <p14:creationId xmlns:p14="http://schemas.microsoft.com/office/powerpoint/2010/main" val="3910981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45AB7-85FC-F34C-AAC7-4988C4FFC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334000" y="-20517"/>
            <a:ext cx="12954000" cy="10307515"/>
          </a:xfrm>
          <a:prstGeom prst="rect">
            <a:avLst/>
          </a:prstGeom>
        </p:spPr>
      </p:pic>
      <p:sp>
        <p:nvSpPr>
          <p:cNvPr id="4" name="AutoShape 2">
            <a:extLst>
              <a:ext uri="{FF2B5EF4-FFF2-40B4-BE49-F238E27FC236}">
                <a16:creationId xmlns:a16="http://schemas.microsoft.com/office/drawing/2014/main" id="{AE9552B4-D55C-414E-A713-B74763B24177}"/>
              </a:ext>
            </a:extLst>
          </p:cNvPr>
          <p:cNvSpPr/>
          <p:nvPr/>
        </p:nvSpPr>
        <p:spPr>
          <a:xfrm>
            <a:off x="-3908" y="23446"/>
            <a:ext cx="5314462" cy="10263554"/>
          </a:xfrm>
          <a:prstGeom prst="rect">
            <a:avLst/>
          </a:prstGeom>
          <a:solidFill>
            <a:srgbClr val="000000"/>
          </a:solidFill>
        </p:spPr>
      </p:sp>
      <p:sp>
        <p:nvSpPr>
          <p:cNvPr id="5" name="TextBox 5">
            <a:extLst>
              <a:ext uri="{FF2B5EF4-FFF2-40B4-BE49-F238E27FC236}">
                <a16:creationId xmlns:a16="http://schemas.microsoft.com/office/drawing/2014/main" id="{1236C292-363F-4A36-B5E1-4A7E8663C1AE}"/>
              </a:ext>
            </a:extLst>
          </p:cNvPr>
          <p:cNvSpPr txBox="1"/>
          <p:nvPr/>
        </p:nvSpPr>
        <p:spPr>
          <a:xfrm>
            <a:off x="1066800" y="6438900"/>
            <a:ext cx="3486723" cy="3183051"/>
          </a:xfrm>
          <a:prstGeom prst="rect">
            <a:avLst/>
          </a:prstGeom>
        </p:spPr>
        <p:txBody>
          <a:bodyPr wrap="square" lIns="0" tIns="0" rIns="0" bIns="0" rtlCol="0" anchor="t">
            <a:spAutoFit/>
          </a:bodyPr>
          <a:lstStyle/>
          <a:p>
            <a:pPr>
              <a:lnSpc>
                <a:spcPts val="8550"/>
              </a:lnSpc>
            </a:pPr>
            <a:r>
              <a:rPr lang="en-US" sz="4800" b="0" i="0" spc="171" dirty="0">
                <a:solidFill>
                  <a:srgbClr val="FFFFFF"/>
                </a:solidFill>
                <a:latin typeface="Clear Sans Thin"/>
              </a:rPr>
              <a:t>How to give effective feedback</a:t>
            </a:r>
          </a:p>
        </p:txBody>
      </p:sp>
    </p:spTree>
    <p:extLst>
      <p:ext uri="{BB962C8B-B14F-4D97-AF65-F5344CB8AC3E}">
        <p14:creationId xmlns:p14="http://schemas.microsoft.com/office/powerpoint/2010/main" val="2399178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0A030-ABA5-B14B-A4B9-D155F4714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114300"/>
            <a:ext cx="7949046" cy="10287000"/>
          </a:xfrm>
          <a:prstGeom prst="rect">
            <a:avLst/>
          </a:prstGeom>
        </p:spPr>
      </p:pic>
      <p:sp>
        <p:nvSpPr>
          <p:cNvPr id="4" name="AutoShape 2">
            <a:extLst>
              <a:ext uri="{FF2B5EF4-FFF2-40B4-BE49-F238E27FC236}">
                <a16:creationId xmlns:a16="http://schemas.microsoft.com/office/drawing/2014/main" id="{9EF231A9-9906-49BE-B047-4E252FB8391D}"/>
              </a:ext>
            </a:extLst>
          </p:cNvPr>
          <p:cNvSpPr/>
          <p:nvPr/>
        </p:nvSpPr>
        <p:spPr>
          <a:xfrm>
            <a:off x="0" y="-99060"/>
            <a:ext cx="7426642" cy="10401300"/>
          </a:xfrm>
          <a:prstGeom prst="rect">
            <a:avLst/>
          </a:prstGeom>
          <a:solidFill>
            <a:srgbClr val="000000"/>
          </a:solidFill>
        </p:spPr>
      </p:sp>
      <p:sp>
        <p:nvSpPr>
          <p:cNvPr id="5" name="TextBox 5">
            <a:extLst>
              <a:ext uri="{FF2B5EF4-FFF2-40B4-BE49-F238E27FC236}">
                <a16:creationId xmlns:a16="http://schemas.microsoft.com/office/drawing/2014/main" id="{16DAC8D9-F74A-4C7C-B9FD-CA0DB091AEBD}"/>
              </a:ext>
            </a:extLst>
          </p:cNvPr>
          <p:cNvSpPr txBox="1"/>
          <p:nvPr/>
        </p:nvSpPr>
        <p:spPr>
          <a:xfrm>
            <a:off x="1600200" y="6438900"/>
            <a:ext cx="4872487" cy="3211264"/>
          </a:xfrm>
          <a:prstGeom prst="rect">
            <a:avLst/>
          </a:prstGeom>
        </p:spPr>
        <p:txBody>
          <a:bodyPr lIns="0" tIns="0" rIns="0" bIns="0" rtlCol="0" anchor="t">
            <a:spAutoFit/>
          </a:bodyPr>
          <a:lstStyle/>
          <a:p>
            <a:pPr>
              <a:lnSpc>
                <a:spcPts val="8550"/>
              </a:lnSpc>
            </a:pPr>
            <a:r>
              <a:rPr lang="en-US" sz="5700" b="0" i="0" spc="171" dirty="0">
                <a:solidFill>
                  <a:srgbClr val="FFFFFF"/>
                </a:solidFill>
                <a:latin typeface="Clear Sans Thin"/>
              </a:rPr>
              <a:t>How to give effective feedback</a:t>
            </a:r>
          </a:p>
        </p:txBody>
      </p:sp>
    </p:spTree>
    <p:extLst>
      <p:ext uri="{BB962C8B-B14F-4D97-AF65-F5344CB8AC3E}">
        <p14:creationId xmlns:p14="http://schemas.microsoft.com/office/powerpoint/2010/main" val="3925182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1AB56A-BD95-4F8B-A034-6B8D332E4E39}"/>
              </a:ext>
            </a:extLst>
          </p:cNvPr>
          <p:cNvPicPr>
            <a:picLocks noChangeAspect="1"/>
          </p:cNvPicPr>
          <p:nvPr/>
        </p:nvPicPr>
        <p:blipFill>
          <a:blip r:embed="rId3"/>
          <a:stretch>
            <a:fillRect/>
          </a:stretch>
        </p:blipFill>
        <p:spPr>
          <a:xfrm>
            <a:off x="5287109" y="23446"/>
            <a:ext cx="12391292" cy="10263554"/>
          </a:xfrm>
          <a:prstGeom prst="rect">
            <a:avLst/>
          </a:prstGeom>
        </p:spPr>
      </p:pic>
      <p:sp>
        <p:nvSpPr>
          <p:cNvPr id="2" name="Title 1">
            <a:extLst>
              <a:ext uri="{FF2B5EF4-FFF2-40B4-BE49-F238E27FC236}">
                <a16:creationId xmlns:a16="http://schemas.microsoft.com/office/drawing/2014/main" id="{A480AC47-9B7F-4513-A5A4-EB7C10FD3FBA}"/>
              </a:ext>
            </a:extLst>
          </p:cNvPr>
          <p:cNvSpPr>
            <a:spLocks noGrp="1"/>
          </p:cNvSpPr>
          <p:nvPr>
            <p:ph type="title"/>
          </p:nvPr>
        </p:nvSpPr>
        <p:spPr>
          <a:xfrm>
            <a:off x="5257800" y="9154746"/>
            <a:ext cx="3505200" cy="1143000"/>
          </a:xfrm>
        </p:spPr>
        <p:txBody>
          <a:bodyPr/>
          <a:lstStyle/>
          <a:p>
            <a:r>
              <a:rPr lang="en-CA" dirty="0"/>
              <a:t>From CFPC </a:t>
            </a:r>
          </a:p>
        </p:txBody>
      </p:sp>
      <p:sp>
        <p:nvSpPr>
          <p:cNvPr id="4" name="AutoShape 2">
            <a:extLst>
              <a:ext uri="{FF2B5EF4-FFF2-40B4-BE49-F238E27FC236}">
                <a16:creationId xmlns:a16="http://schemas.microsoft.com/office/drawing/2014/main" id="{4208DD8C-95A5-4870-B42E-56524C900BA9}"/>
              </a:ext>
            </a:extLst>
          </p:cNvPr>
          <p:cNvSpPr/>
          <p:nvPr/>
        </p:nvSpPr>
        <p:spPr>
          <a:xfrm>
            <a:off x="-3908" y="38100"/>
            <a:ext cx="5314462" cy="10248900"/>
          </a:xfrm>
          <a:prstGeom prst="rect">
            <a:avLst/>
          </a:prstGeom>
          <a:solidFill>
            <a:srgbClr val="000000"/>
          </a:solidFill>
        </p:spPr>
      </p:sp>
      <p:sp>
        <p:nvSpPr>
          <p:cNvPr id="6" name="TextBox 5">
            <a:extLst>
              <a:ext uri="{FF2B5EF4-FFF2-40B4-BE49-F238E27FC236}">
                <a16:creationId xmlns:a16="http://schemas.microsoft.com/office/drawing/2014/main" id="{CCE495DE-453D-4D61-AE71-2C865BF15778}"/>
              </a:ext>
            </a:extLst>
          </p:cNvPr>
          <p:cNvSpPr txBox="1"/>
          <p:nvPr/>
        </p:nvSpPr>
        <p:spPr>
          <a:xfrm>
            <a:off x="1066800" y="6438900"/>
            <a:ext cx="3486723" cy="3183051"/>
          </a:xfrm>
          <a:prstGeom prst="rect">
            <a:avLst/>
          </a:prstGeom>
        </p:spPr>
        <p:txBody>
          <a:bodyPr wrap="square" lIns="0" tIns="0" rIns="0" bIns="0" rtlCol="0" anchor="t">
            <a:spAutoFit/>
          </a:bodyPr>
          <a:lstStyle/>
          <a:p>
            <a:pPr>
              <a:lnSpc>
                <a:spcPts val="8550"/>
              </a:lnSpc>
            </a:pPr>
            <a:r>
              <a:rPr lang="en-US" sz="4800" b="0" i="0" spc="171" dirty="0">
                <a:solidFill>
                  <a:srgbClr val="FFFFFF"/>
                </a:solidFill>
                <a:latin typeface="Clear Sans Thin"/>
              </a:rPr>
              <a:t>How to give effective feedback</a:t>
            </a:r>
          </a:p>
        </p:txBody>
      </p:sp>
    </p:spTree>
    <p:extLst>
      <p:ext uri="{BB962C8B-B14F-4D97-AF65-F5344CB8AC3E}">
        <p14:creationId xmlns:p14="http://schemas.microsoft.com/office/powerpoint/2010/main" val="2659920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0AE860-149A-4ED4-BD34-DF73D2F21F58}"/>
              </a:ext>
            </a:extLst>
          </p:cNvPr>
          <p:cNvPicPr>
            <a:picLocks noChangeAspect="1"/>
          </p:cNvPicPr>
          <p:nvPr/>
        </p:nvPicPr>
        <p:blipFill>
          <a:blip r:embed="rId3"/>
          <a:stretch>
            <a:fillRect/>
          </a:stretch>
        </p:blipFill>
        <p:spPr>
          <a:xfrm>
            <a:off x="5334000" y="0"/>
            <a:ext cx="11487434" cy="8915400"/>
          </a:xfrm>
          <a:prstGeom prst="rect">
            <a:avLst/>
          </a:prstGeom>
        </p:spPr>
      </p:pic>
      <p:sp>
        <p:nvSpPr>
          <p:cNvPr id="6" name="AutoShape 2">
            <a:extLst>
              <a:ext uri="{FF2B5EF4-FFF2-40B4-BE49-F238E27FC236}">
                <a16:creationId xmlns:a16="http://schemas.microsoft.com/office/drawing/2014/main" id="{E0C5EB39-7B91-471E-A7E6-51228EC09A68}"/>
              </a:ext>
            </a:extLst>
          </p:cNvPr>
          <p:cNvSpPr/>
          <p:nvPr/>
        </p:nvSpPr>
        <p:spPr>
          <a:xfrm>
            <a:off x="-3908" y="38100"/>
            <a:ext cx="5314462" cy="10248900"/>
          </a:xfrm>
          <a:prstGeom prst="rect">
            <a:avLst/>
          </a:prstGeom>
          <a:solidFill>
            <a:srgbClr val="000000"/>
          </a:solidFill>
        </p:spPr>
      </p:sp>
      <p:sp>
        <p:nvSpPr>
          <p:cNvPr id="5" name="Rectangle 4">
            <a:extLst>
              <a:ext uri="{FF2B5EF4-FFF2-40B4-BE49-F238E27FC236}">
                <a16:creationId xmlns:a16="http://schemas.microsoft.com/office/drawing/2014/main" id="{D0905657-B7DF-463C-93A1-D5EDA1F59CA3}"/>
              </a:ext>
            </a:extLst>
          </p:cNvPr>
          <p:cNvSpPr/>
          <p:nvPr/>
        </p:nvSpPr>
        <p:spPr>
          <a:xfrm>
            <a:off x="7848600" y="9182100"/>
            <a:ext cx="6087794" cy="923330"/>
          </a:xfrm>
          <a:prstGeom prst="rect">
            <a:avLst/>
          </a:prstGeom>
        </p:spPr>
        <p:txBody>
          <a:bodyPr wrap="square">
            <a:spAutoFit/>
          </a:bodyPr>
          <a:lstStyle/>
          <a:p>
            <a:pPr algn="r"/>
            <a:r>
              <a:rPr lang="en-US" sz="2700" dirty="0"/>
              <a:t>Guide to Effective Feedback in Family Medicine Residency, May 2016</a:t>
            </a:r>
            <a:endParaRPr lang="en-CA" sz="2700" dirty="0"/>
          </a:p>
        </p:txBody>
      </p:sp>
      <p:sp>
        <p:nvSpPr>
          <p:cNvPr id="7" name="TextBox 5">
            <a:extLst>
              <a:ext uri="{FF2B5EF4-FFF2-40B4-BE49-F238E27FC236}">
                <a16:creationId xmlns:a16="http://schemas.microsoft.com/office/drawing/2014/main" id="{5F31EBC7-FFF7-4593-8DBE-ED46739487E2}"/>
              </a:ext>
            </a:extLst>
          </p:cNvPr>
          <p:cNvSpPr txBox="1"/>
          <p:nvPr/>
        </p:nvSpPr>
        <p:spPr>
          <a:xfrm>
            <a:off x="1066800" y="6438900"/>
            <a:ext cx="3486723" cy="3183051"/>
          </a:xfrm>
          <a:prstGeom prst="rect">
            <a:avLst/>
          </a:prstGeom>
        </p:spPr>
        <p:txBody>
          <a:bodyPr wrap="square" lIns="0" tIns="0" rIns="0" bIns="0" rtlCol="0" anchor="t">
            <a:spAutoFit/>
          </a:bodyPr>
          <a:lstStyle/>
          <a:p>
            <a:pPr>
              <a:lnSpc>
                <a:spcPts val="8550"/>
              </a:lnSpc>
            </a:pPr>
            <a:r>
              <a:rPr lang="en-US" sz="4800" b="0" i="0" spc="171" dirty="0">
                <a:solidFill>
                  <a:srgbClr val="FFFFFF"/>
                </a:solidFill>
                <a:latin typeface="Clear Sans Thin"/>
              </a:rPr>
              <a:t>How to give effective feedback</a:t>
            </a:r>
          </a:p>
        </p:txBody>
      </p:sp>
    </p:spTree>
    <p:extLst>
      <p:ext uri="{BB962C8B-B14F-4D97-AF65-F5344CB8AC3E}">
        <p14:creationId xmlns:p14="http://schemas.microsoft.com/office/powerpoint/2010/main" val="3385517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94F9778-2BD8-4F8B-B2AF-BE18A4D51571}"/>
              </a:ext>
            </a:extLst>
          </p:cNvPr>
          <p:cNvSpPr/>
          <p:nvPr/>
        </p:nvSpPr>
        <p:spPr>
          <a:xfrm>
            <a:off x="19538" y="-16608"/>
            <a:ext cx="7426642" cy="10303608"/>
          </a:xfrm>
          <a:prstGeom prst="rect">
            <a:avLst/>
          </a:prstGeom>
          <a:solidFill>
            <a:srgbClr val="000000"/>
          </a:solidFill>
        </p:spPr>
      </p:sp>
      <p:sp>
        <p:nvSpPr>
          <p:cNvPr id="3" name="TextBox 5">
            <a:extLst>
              <a:ext uri="{FF2B5EF4-FFF2-40B4-BE49-F238E27FC236}">
                <a16:creationId xmlns:a16="http://schemas.microsoft.com/office/drawing/2014/main" id="{24DBA196-DF51-42A6-BD3B-29499757E7C8}"/>
              </a:ext>
            </a:extLst>
          </p:cNvPr>
          <p:cNvSpPr txBox="1"/>
          <p:nvPr/>
        </p:nvSpPr>
        <p:spPr>
          <a:xfrm>
            <a:off x="1371600" y="4610100"/>
            <a:ext cx="4872487" cy="3211264"/>
          </a:xfrm>
          <a:prstGeom prst="rect">
            <a:avLst/>
          </a:prstGeom>
        </p:spPr>
        <p:txBody>
          <a:bodyPr lIns="0" tIns="0" rIns="0" bIns="0" rtlCol="0" anchor="t">
            <a:spAutoFit/>
          </a:bodyPr>
          <a:lstStyle/>
          <a:p>
            <a:pPr>
              <a:lnSpc>
                <a:spcPts val="8550"/>
              </a:lnSpc>
            </a:pPr>
            <a:r>
              <a:rPr lang="en-US" sz="5700" b="0" i="0" spc="171" dirty="0">
                <a:solidFill>
                  <a:srgbClr val="FFFFFF"/>
                </a:solidFill>
                <a:latin typeface="Clear Sans Thin"/>
              </a:rPr>
              <a:t>How to give negative feedback</a:t>
            </a:r>
          </a:p>
        </p:txBody>
      </p:sp>
    </p:spTree>
    <p:extLst>
      <p:ext uri="{BB962C8B-B14F-4D97-AF65-F5344CB8AC3E}">
        <p14:creationId xmlns:p14="http://schemas.microsoft.com/office/powerpoint/2010/main" val="2601422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C0A0-35DD-A447-B5B8-335CBC04BAF5}"/>
              </a:ext>
            </a:extLst>
          </p:cNvPr>
          <p:cNvSpPr>
            <a:spLocks noGrp="1"/>
          </p:cNvSpPr>
          <p:nvPr>
            <p:ph type="ctrTitle"/>
          </p:nvPr>
        </p:nvSpPr>
        <p:spPr>
          <a:xfrm>
            <a:off x="685800" y="419101"/>
            <a:ext cx="14630400" cy="3181350"/>
          </a:xfrm>
        </p:spPr>
        <p:txBody>
          <a:bodyPr>
            <a:normAutofit fontScale="90000"/>
          </a:bodyPr>
          <a:lstStyle/>
          <a:p>
            <a:pPr algn="l"/>
            <a:br>
              <a:rPr lang="en-US" dirty="0"/>
            </a:br>
            <a:r>
              <a:rPr lang="en-US" u="sng" dirty="0"/>
              <a:t>Giving negative feedback</a:t>
            </a:r>
            <a:br>
              <a:rPr lang="en-US" dirty="0"/>
            </a:br>
            <a:r>
              <a:rPr lang="en-US"/>
              <a:t>The next 2 </a:t>
            </a:r>
            <a:r>
              <a:rPr lang="en-US" dirty="0"/>
              <a:t>slides can be used to practice how to give negative feedback using FN</a:t>
            </a:r>
            <a:br>
              <a:rPr lang="en-US" dirty="0"/>
            </a:br>
            <a:r>
              <a:rPr lang="en-US" dirty="0"/>
              <a:t>-You can just do the video case/exercise or you can also add in the Giving Feedback slides as well if needed. </a:t>
            </a:r>
            <a:br>
              <a:rPr lang="en-US" dirty="0"/>
            </a:br>
            <a:endParaRPr lang="en-US" dirty="0"/>
          </a:p>
        </p:txBody>
      </p:sp>
      <p:sp>
        <p:nvSpPr>
          <p:cNvPr id="3" name="Subtitle 2">
            <a:extLst>
              <a:ext uri="{FF2B5EF4-FFF2-40B4-BE49-F238E27FC236}">
                <a16:creationId xmlns:a16="http://schemas.microsoft.com/office/drawing/2014/main" id="{D03DD351-E50B-B14B-866C-F083640A784E}"/>
              </a:ext>
            </a:extLst>
          </p:cNvPr>
          <p:cNvSpPr>
            <a:spLocks noGrp="1"/>
          </p:cNvSpPr>
          <p:nvPr>
            <p:ph type="subTitle" idx="1"/>
          </p:nvPr>
        </p:nvSpPr>
        <p:spPr>
          <a:xfrm>
            <a:off x="1371600" y="3886200"/>
            <a:ext cx="14706600" cy="5219700"/>
          </a:xfrm>
        </p:spPr>
        <p:txBody>
          <a:bodyPr>
            <a:normAutofit/>
          </a:bodyPr>
          <a:lstStyle/>
          <a:p>
            <a:pPr marL="514350" indent="-514350" algn="l">
              <a:buAutoNum type="arabicPeriod"/>
            </a:pPr>
            <a:r>
              <a:rPr lang="en-US" dirty="0">
                <a:solidFill>
                  <a:schemeClr val="tx1"/>
                </a:solidFill>
              </a:rPr>
              <a:t>Play the video which is 2.5 minutes long</a:t>
            </a:r>
          </a:p>
          <a:p>
            <a:pPr lvl="1" algn="l"/>
            <a:r>
              <a:rPr lang="en-US" dirty="0">
                <a:solidFill>
                  <a:schemeClr val="tx1"/>
                </a:solidFill>
              </a:rPr>
              <a:t>-You will need speakers but NO internet is needed as the video is imbedded here </a:t>
            </a:r>
          </a:p>
          <a:p>
            <a:pPr marL="514350" indent="-514350" algn="l">
              <a:buAutoNum type="arabicPeriod"/>
            </a:pPr>
            <a:r>
              <a:rPr lang="en-US" dirty="0">
                <a:solidFill>
                  <a:schemeClr val="tx1"/>
                </a:solidFill>
              </a:rPr>
              <a:t>Have faculty work individually to fill out a FN on this encounter and then discuss in pairs or groups if time permits i.e. Think Pair Share if you have the time</a:t>
            </a:r>
          </a:p>
          <a:p>
            <a:pPr marL="514350" indent="-514350" algn="l">
              <a:buAutoNum type="arabicPeriod"/>
            </a:pPr>
            <a:r>
              <a:rPr lang="en-US" dirty="0">
                <a:solidFill>
                  <a:schemeClr val="tx1"/>
                </a:solidFill>
              </a:rPr>
              <a:t>You can use printed out on paper blank FN’s AND/OR complete one on your phone/computer on a real resident then delete </a:t>
            </a:r>
          </a:p>
          <a:p>
            <a:pPr marL="514350" indent="-514350" algn="l">
              <a:buAutoNum type="arabicPeriod"/>
            </a:pPr>
            <a:r>
              <a:rPr lang="en-US" dirty="0">
                <a:solidFill>
                  <a:schemeClr val="tx1"/>
                </a:solidFill>
              </a:rPr>
              <a:t>Consider reviewing slide 49 on what happens with negative FN’s </a:t>
            </a:r>
          </a:p>
          <a:p>
            <a:pPr marL="514350" indent="-514350" algn="l">
              <a:buAutoNum type="arabicPeriod"/>
            </a:pPr>
            <a:r>
              <a:rPr lang="en-US" dirty="0">
                <a:solidFill>
                  <a:schemeClr val="tx1"/>
                </a:solidFill>
              </a:rPr>
              <a:t>You can use the extra slides to discuss giving feedback in general </a:t>
            </a:r>
          </a:p>
          <a:p>
            <a:pPr marL="514350" indent="-514350" algn="l">
              <a:buAutoNum type="arabicPeriod"/>
            </a:pPr>
            <a:endParaRPr lang="en-US" dirty="0">
              <a:solidFill>
                <a:schemeClr val="tx1"/>
              </a:solidFill>
            </a:endParaRPr>
          </a:p>
          <a:p>
            <a:pPr algn="l"/>
            <a:endParaRPr lang="en-US" dirty="0"/>
          </a:p>
          <a:p>
            <a:pPr marL="514350" indent="-514350" algn="l">
              <a:buAutoNum type="arabicPeriod"/>
            </a:pPr>
            <a:endParaRPr lang="en-US" dirty="0"/>
          </a:p>
        </p:txBody>
      </p:sp>
    </p:spTree>
    <p:extLst>
      <p:ext uri="{BB962C8B-B14F-4D97-AF65-F5344CB8AC3E}">
        <p14:creationId xmlns:p14="http://schemas.microsoft.com/office/powerpoint/2010/main" val="900434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FieldNoteVideo1.mov">
            <a:hlinkClick r:id="" action="ppaction://media"/>
            <a:extLst>
              <a:ext uri="{FF2B5EF4-FFF2-40B4-BE49-F238E27FC236}">
                <a16:creationId xmlns:a16="http://schemas.microsoft.com/office/drawing/2014/main" id="{FB876F1A-F9E1-2843-B8C2-51EFC014D8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3199" y="876300"/>
            <a:ext cx="11787188" cy="7858125"/>
          </a:xfrm>
          <a:prstGeom prst="rect">
            <a:avLst/>
          </a:prstGeom>
        </p:spPr>
      </p:pic>
    </p:spTree>
    <p:extLst>
      <p:ext uri="{BB962C8B-B14F-4D97-AF65-F5344CB8AC3E}">
        <p14:creationId xmlns:p14="http://schemas.microsoft.com/office/powerpoint/2010/main" val="59598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64406"/>
            <a:ext cx="4225976" cy="2623460"/>
            <a:chOff x="0" y="-85725"/>
            <a:chExt cx="5634634" cy="3497947"/>
          </a:xfrm>
        </p:grpSpPr>
        <p:sp>
          <p:nvSpPr>
            <p:cNvPr id="3" name="TextBox 3"/>
            <p:cNvSpPr txBox="1"/>
            <p:nvPr/>
          </p:nvSpPr>
          <p:spPr>
            <a:xfrm>
              <a:off x="0" y="-85725"/>
              <a:ext cx="5634634" cy="695325"/>
            </a:xfrm>
            <a:prstGeom prst="rect">
              <a:avLst/>
            </a:prstGeom>
          </p:spPr>
          <p:txBody>
            <a:bodyPr lIns="0" tIns="0" rIns="0" bIns="0" rtlCol="0" anchor="t">
              <a:spAutoFit/>
            </a:bodyPr>
            <a:lstStyle/>
            <a:p>
              <a:pPr>
                <a:lnSpc>
                  <a:spcPts val="4500"/>
                </a:lnSpc>
              </a:pPr>
              <a:r>
                <a:rPr lang="en-US" sz="3000" b="1" i="0" spc="300">
                  <a:solidFill>
                    <a:srgbClr val="000000"/>
                  </a:solidFill>
                  <a:latin typeface="Clear Sans Regular"/>
                </a:rPr>
                <a:t>WHY</a:t>
              </a:r>
            </a:p>
          </p:txBody>
        </p:sp>
        <p:sp>
          <p:nvSpPr>
            <p:cNvPr id="4" name="TextBox 4"/>
            <p:cNvSpPr txBox="1"/>
            <p:nvPr/>
          </p:nvSpPr>
          <p:spPr>
            <a:xfrm>
              <a:off x="0" y="1171095"/>
              <a:ext cx="5634634" cy="2241127"/>
            </a:xfrm>
            <a:prstGeom prst="rect">
              <a:avLst/>
            </a:prstGeom>
          </p:spPr>
          <p:txBody>
            <a:bodyPr lIns="0" tIns="0" rIns="0" bIns="0" rtlCol="0" anchor="t">
              <a:spAutoFit/>
            </a:bodyPr>
            <a:lstStyle/>
            <a:p>
              <a:pPr>
                <a:lnSpc>
                  <a:spcPts val="4500"/>
                </a:lnSpc>
              </a:pPr>
              <a:r>
                <a:rPr lang="en-US" sz="3000" spc="150" dirty="0">
                  <a:solidFill>
                    <a:srgbClr val="000000"/>
                  </a:solidFill>
                  <a:latin typeface="Clear Sans Thin"/>
                </a:rPr>
                <a:t>WHY</a:t>
              </a:r>
              <a:r>
                <a:rPr lang="en-US" sz="3000" b="0" i="0" spc="150" dirty="0">
                  <a:solidFill>
                    <a:srgbClr val="000000"/>
                  </a:solidFill>
                  <a:latin typeface="Clear Sans Thin"/>
                </a:rPr>
                <a:t> COMPETENCY BASED MEDICAL EDUCATION (CBME) </a:t>
              </a:r>
            </a:p>
          </p:txBody>
        </p:sp>
      </p:grpSp>
      <p:sp>
        <p:nvSpPr>
          <p:cNvPr id="5" name="AutoShape 5"/>
          <p:cNvSpPr/>
          <p:nvPr/>
        </p:nvSpPr>
        <p:spPr>
          <a:xfrm rot="-5400000" flipV="1">
            <a:off x="2751946" y="4372345"/>
            <a:ext cx="6781799" cy="94510"/>
          </a:xfrm>
          <a:prstGeom prst="rect">
            <a:avLst/>
          </a:prstGeom>
          <a:solidFill>
            <a:srgbClr val="000000"/>
          </a:solidFill>
        </p:spPr>
      </p:sp>
      <p:sp>
        <p:nvSpPr>
          <p:cNvPr id="6" name="AutoShape 6"/>
          <p:cNvSpPr/>
          <p:nvPr/>
        </p:nvSpPr>
        <p:spPr>
          <a:xfrm rot="-5400000" flipV="1">
            <a:off x="8848152" y="4372959"/>
            <a:ext cx="6781799" cy="93282"/>
          </a:xfrm>
          <a:prstGeom prst="rect">
            <a:avLst/>
          </a:prstGeom>
          <a:solidFill>
            <a:srgbClr val="000000"/>
          </a:solidFill>
        </p:spPr>
      </p:sp>
      <p:sp>
        <p:nvSpPr>
          <p:cNvPr id="7" name="AutoShape 7"/>
          <p:cNvSpPr/>
          <p:nvPr/>
        </p:nvSpPr>
        <p:spPr>
          <a:xfrm>
            <a:off x="0" y="7557569"/>
            <a:ext cx="18683539" cy="3057512"/>
          </a:xfrm>
          <a:prstGeom prst="rect">
            <a:avLst/>
          </a:prstGeom>
          <a:solidFill>
            <a:srgbClr val="000000"/>
          </a:solidFill>
        </p:spPr>
      </p:sp>
      <p:grpSp>
        <p:nvGrpSpPr>
          <p:cNvPr id="8" name="Group 8"/>
          <p:cNvGrpSpPr/>
          <p:nvPr/>
        </p:nvGrpSpPr>
        <p:grpSpPr>
          <a:xfrm>
            <a:off x="7031012" y="964406"/>
            <a:ext cx="4225976" cy="3777622"/>
            <a:chOff x="0" y="-85725"/>
            <a:chExt cx="5634634" cy="5036829"/>
          </a:xfrm>
        </p:grpSpPr>
        <p:sp>
          <p:nvSpPr>
            <p:cNvPr id="9" name="TextBox 9"/>
            <p:cNvSpPr txBox="1"/>
            <p:nvPr/>
          </p:nvSpPr>
          <p:spPr>
            <a:xfrm>
              <a:off x="0" y="-85725"/>
              <a:ext cx="5634634" cy="702244"/>
            </a:xfrm>
            <a:prstGeom prst="rect">
              <a:avLst/>
            </a:prstGeom>
          </p:spPr>
          <p:txBody>
            <a:bodyPr wrap="square" lIns="0" tIns="0" rIns="0" bIns="0" rtlCol="0" anchor="t">
              <a:spAutoFit/>
            </a:bodyPr>
            <a:lstStyle/>
            <a:p>
              <a:pPr>
                <a:lnSpc>
                  <a:spcPts val="4500"/>
                </a:lnSpc>
              </a:pPr>
              <a:r>
                <a:rPr lang="en-US" sz="3000" b="1" i="0" spc="300" dirty="0">
                  <a:solidFill>
                    <a:schemeClr val="bg1">
                      <a:lumMod val="95000"/>
                    </a:schemeClr>
                  </a:solidFill>
                  <a:latin typeface="Clear Sans Regular"/>
                </a:rPr>
                <a:t>WHAT</a:t>
              </a:r>
            </a:p>
          </p:txBody>
        </p:sp>
        <p:sp>
          <p:nvSpPr>
            <p:cNvPr id="10" name="TextBox 10"/>
            <p:cNvSpPr txBox="1"/>
            <p:nvPr/>
          </p:nvSpPr>
          <p:spPr>
            <a:xfrm>
              <a:off x="0" y="1171095"/>
              <a:ext cx="5634634" cy="3780009"/>
            </a:xfrm>
            <a:prstGeom prst="rect">
              <a:avLst/>
            </a:prstGeom>
          </p:spPr>
          <p:txBody>
            <a:bodyPr lIns="0" tIns="0" rIns="0" bIns="0" rtlCol="0" anchor="t">
              <a:spAutoFit/>
            </a:bodyPr>
            <a:lstStyle/>
            <a:p>
              <a:pPr>
                <a:lnSpc>
                  <a:spcPts val="4500"/>
                </a:lnSpc>
              </a:pPr>
              <a:r>
                <a:rPr lang="en-US" sz="3000" b="0" i="0" spc="150" dirty="0">
                  <a:solidFill>
                    <a:schemeClr val="bg1">
                      <a:lumMod val="95000"/>
                    </a:schemeClr>
                  </a:solidFill>
                  <a:latin typeface="Clear Sans Thin"/>
                </a:rPr>
                <a:t>WHAT TOOLS ARE AVAILABLE FOR RESIDENT ASSESSMENT &amp; EVALUATION</a:t>
              </a:r>
            </a:p>
          </p:txBody>
        </p:sp>
      </p:grpSp>
      <p:grpSp>
        <p:nvGrpSpPr>
          <p:cNvPr id="11" name="Group 11"/>
          <p:cNvGrpSpPr/>
          <p:nvPr/>
        </p:nvGrpSpPr>
        <p:grpSpPr>
          <a:xfrm>
            <a:off x="13033324" y="964406"/>
            <a:ext cx="4225976" cy="2623460"/>
            <a:chOff x="0" y="-85725"/>
            <a:chExt cx="5634634" cy="3497946"/>
          </a:xfrm>
        </p:grpSpPr>
        <p:sp>
          <p:nvSpPr>
            <p:cNvPr id="12" name="TextBox 12"/>
            <p:cNvSpPr txBox="1"/>
            <p:nvPr/>
          </p:nvSpPr>
          <p:spPr>
            <a:xfrm>
              <a:off x="0" y="-85725"/>
              <a:ext cx="5634634" cy="702244"/>
            </a:xfrm>
            <a:prstGeom prst="rect">
              <a:avLst/>
            </a:prstGeom>
          </p:spPr>
          <p:txBody>
            <a:bodyPr lIns="0" tIns="0" rIns="0" bIns="0" rtlCol="0" anchor="t">
              <a:spAutoFit/>
            </a:bodyPr>
            <a:lstStyle/>
            <a:p>
              <a:pPr>
                <a:lnSpc>
                  <a:spcPts val="4500"/>
                </a:lnSpc>
              </a:pPr>
              <a:r>
                <a:rPr lang="en-US" sz="3000" b="1" i="0" spc="300" dirty="0">
                  <a:solidFill>
                    <a:schemeClr val="bg1">
                      <a:lumMod val="95000"/>
                    </a:schemeClr>
                  </a:solidFill>
                  <a:latin typeface="Clear Sans Regular"/>
                </a:rPr>
                <a:t>HOW</a:t>
              </a:r>
            </a:p>
          </p:txBody>
        </p:sp>
        <p:sp>
          <p:nvSpPr>
            <p:cNvPr id="13" name="TextBox 13"/>
            <p:cNvSpPr txBox="1"/>
            <p:nvPr/>
          </p:nvSpPr>
          <p:spPr>
            <a:xfrm>
              <a:off x="0" y="1171095"/>
              <a:ext cx="5634634" cy="2241126"/>
            </a:xfrm>
            <a:prstGeom prst="rect">
              <a:avLst/>
            </a:prstGeom>
          </p:spPr>
          <p:txBody>
            <a:bodyPr lIns="0" tIns="0" rIns="0" bIns="0" rtlCol="0" anchor="t">
              <a:spAutoFit/>
            </a:bodyPr>
            <a:lstStyle/>
            <a:p>
              <a:pPr>
                <a:lnSpc>
                  <a:spcPts val="4500"/>
                </a:lnSpc>
              </a:pPr>
              <a:r>
                <a:rPr lang="en-US" sz="3000" b="0" i="0" spc="150" dirty="0">
                  <a:solidFill>
                    <a:schemeClr val="bg1">
                      <a:lumMod val="95000"/>
                    </a:schemeClr>
                  </a:solidFill>
                  <a:latin typeface="Clear Sans Thin"/>
                </a:rPr>
                <a:t>HOW TO COMPLETE A FIELD NOTE AND GIVE FEEDBACK</a:t>
              </a:r>
            </a:p>
          </p:txBody>
        </p:sp>
      </p:grpSp>
      <p:sp>
        <p:nvSpPr>
          <p:cNvPr id="14" name="TextBox 14"/>
          <p:cNvSpPr txBox="1"/>
          <p:nvPr/>
        </p:nvSpPr>
        <p:spPr>
          <a:xfrm>
            <a:off x="1028700" y="8357235"/>
            <a:ext cx="13940981" cy="763905"/>
          </a:xfrm>
          <a:prstGeom prst="rect">
            <a:avLst/>
          </a:prstGeom>
        </p:spPr>
        <p:txBody>
          <a:bodyPr lIns="0" tIns="0" rIns="0" bIns="0" rtlCol="0" anchor="t">
            <a:spAutoFit/>
          </a:bodyPr>
          <a:lstStyle/>
          <a:p>
            <a:pPr algn="just">
              <a:lnSpc>
                <a:spcPts val="6300"/>
              </a:lnSpc>
            </a:pPr>
            <a:r>
              <a:rPr lang="en-US" sz="4200" b="1" i="0" spc="84">
                <a:solidFill>
                  <a:srgbClr val="FFFFFF"/>
                </a:solidFill>
                <a:latin typeface="Clear Sans Bold"/>
              </a:rPr>
              <a:t>THE ROAD TO COMPETENCY ASSESSMENT</a:t>
            </a:r>
          </a:p>
        </p:txBody>
      </p:sp>
      <p:pic>
        <p:nvPicPr>
          <p:cNvPr id="15" name="Picture 15">
            <a:extLst>
              <a:ext uri="{FF2B5EF4-FFF2-40B4-BE49-F238E27FC236}">
                <a16:creationId xmlns:a16="http://schemas.microsoft.com/office/drawing/2014/main" id="{DD7133C3-16B1-4EEC-AE4D-B41858978107}"/>
              </a:ext>
            </a:extLst>
          </p:cNvPr>
          <p:cNvPicPr>
            <a:picLocks noChangeAspect="1"/>
          </p:cNvPicPr>
          <p:nvPr/>
        </p:nvPicPr>
        <p:blipFill>
          <a:blip r:embed="rId3"/>
          <a:stretch>
            <a:fillRect/>
          </a:stretch>
        </p:blipFill>
        <p:spPr>
          <a:xfrm>
            <a:off x="15712678" y="9430941"/>
            <a:ext cx="2400300" cy="533400"/>
          </a:xfrm>
          <a:prstGeom prst="rect">
            <a:avLst/>
          </a:prstGeom>
        </p:spPr>
      </p:pic>
    </p:spTree>
    <p:extLst>
      <p:ext uri="{BB962C8B-B14F-4D97-AF65-F5344CB8AC3E}">
        <p14:creationId xmlns:p14="http://schemas.microsoft.com/office/powerpoint/2010/main" val="1873752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31957" y="322865"/>
            <a:ext cx="18056043" cy="3913189"/>
          </a:xfrm>
          <a:prstGeom prst="rect">
            <a:avLst/>
          </a:prstGeom>
          <a:solidFill>
            <a:srgbClr val="000000"/>
          </a:solidFill>
        </p:spPr>
      </p:sp>
      <p:sp>
        <p:nvSpPr>
          <p:cNvPr id="3" name="TextBox 3"/>
          <p:cNvSpPr txBox="1"/>
          <p:nvPr/>
        </p:nvSpPr>
        <p:spPr>
          <a:xfrm>
            <a:off x="3813696" y="1038225"/>
            <a:ext cx="13445604" cy="1053365"/>
          </a:xfrm>
          <a:prstGeom prst="rect">
            <a:avLst/>
          </a:prstGeom>
        </p:spPr>
        <p:txBody>
          <a:bodyPr lIns="0" tIns="0" rIns="0" bIns="0" rtlCol="0" anchor="t">
            <a:spAutoFit/>
          </a:bodyPr>
          <a:lstStyle/>
          <a:p>
            <a:pPr algn="r">
              <a:lnSpc>
                <a:spcPts val="9000"/>
              </a:lnSpc>
            </a:pPr>
            <a:r>
              <a:rPr lang="en-US" sz="6000" b="1" i="0" spc="120" dirty="0">
                <a:solidFill>
                  <a:srgbClr val="FFFFFF"/>
                </a:solidFill>
                <a:latin typeface="Clear Sans Bold"/>
              </a:rPr>
              <a:t>Field Notes: Which approach is best?</a:t>
            </a:r>
          </a:p>
        </p:txBody>
      </p:sp>
      <p:grpSp>
        <p:nvGrpSpPr>
          <p:cNvPr id="4" name="Group 4"/>
          <p:cNvGrpSpPr/>
          <p:nvPr/>
        </p:nvGrpSpPr>
        <p:grpSpPr>
          <a:xfrm>
            <a:off x="1028700" y="5331570"/>
            <a:ext cx="4073856" cy="3084613"/>
            <a:chOff x="0" y="-85725"/>
            <a:chExt cx="5431808" cy="4112815"/>
          </a:xfrm>
        </p:grpSpPr>
        <p:sp>
          <p:nvSpPr>
            <p:cNvPr id="5" name="TextBox 5"/>
            <p:cNvSpPr txBox="1"/>
            <p:nvPr/>
          </p:nvSpPr>
          <p:spPr>
            <a:xfrm>
              <a:off x="0" y="-85725"/>
              <a:ext cx="5431808" cy="702244"/>
            </a:xfrm>
            <a:prstGeom prst="rect">
              <a:avLst/>
            </a:prstGeom>
          </p:spPr>
          <p:txBody>
            <a:bodyPr lIns="0" tIns="0" rIns="0" bIns="0" rtlCol="0" anchor="t">
              <a:spAutoFit/>
            </a:bodyPr>
            <a:lstStyle/>
            <a:p>
              <a:pPr>
                <a:lnSpc>
                  <a:spcPts val="4500"/>
                </a:lnSpc>
              </a:pPr>
              <a:r>
                <a:rPr lang="en-US" sz="3000" b="1" i="0" spc="300" dirty="0">
                  <a:solidFill>
                    <a:srgbClr val="000000"/>
                  </a:solidFill>
                  <a:latin typeface="Clear Sans Regular"/>
                </a:rPr>
                <a:t>DISCUSS</a:t>
              </a:r>
            </a:p>
          </p:txBody>
        </p:sp>
        <p:sp>
          <p:nvSpPr>
            <p:cNvPr id="6" name="TextBox 6"/>
            <p:cNvSpPr txBox="1"/>
            <p:nvPr/>
          </p:nvSpPr>
          <p:spPr>
            <a:xfrm>
              <a:off x="0" y="1072437"/>
              <a:ext cx="5431808" cy="2954653"/>
            </a:xfrm>
            <a:prstGeom prst="rect">
              <a:avLst/>
            </a:prstGeom>
          </p:spPr>
          <p:txBody>
            <a:bodyPr lIns="0" tIns="0" rIns="0" bIns="0" rtlCol="0" anchor="t">
              <a:spAutoFit/>
            </a:bodyPr>
            <a:lstStyle/>
            <a:p>
              <a:r>
                <a:rPr lang="en-US" sz="2400" dirty="0">
                  <a:latin typeface="Clear Sans Regular" panose="020B0604020202020204" charset="0"/>
                  <a:cs typeface="Clear Sans Regular" panose="020B0604020202020204" charset="0"/>
                </a:rPr>
                <a:t>1. </a:t>
              </a:r>
              <a:r>
                <a:rPr lang="en-US" sz="2400" dirty="0">
                  <a:latin typeface="Clear Sans Thin" panose="020B0604020202020204" charset="0"/>
                  <a:cs typeface="Clear Sans Thin" panose="020B0604020202020204" charset="0"/>
                </a:rPr>
                <a:t>What did the Resident do well?</a:t>
              </a:r>
            </a:p>
            <a:p>
              <a:r>
                <a:rPr lang="en-US" sz="2400" dirty="0">
                  <a:latin typeface="Clear Sans Thin" panose="020B0604020202020204" charset="0"/>
                  <a:cs typeface="Clear Sans Thin" panose="020B0604020202020204" charset="0"/>
                </a:rPr>
                <a:t>2. What was not done well?</a:t>
              </a:r>
            </a:p>
            <a:p>
              <a:r>
                <a:rPr lang="en-US" sz="2400" dirty="0">
                  <a:latin typeface="Clear Sans Thin" panose="020B0604020202020204" charset="0"/>
                  <a:cs typeface="Clear Sans Thin" panose="020B0604020202020204" charset="0"/>
                </a:rPr>
                <a:t>3. Which  EPA (</a:t>
              </a:r>
              <a:r>
                <a:rPr lang="en-US" sz="2400" dirty="0" err="1">
                  <a:latin typeface="Clear Sans Thin" panose="020B0604020202020204" charset="0"/>
                  <a:cs typeface="Clear Sans Thin" panose="020B0604020202020204" charset="0"/>
                </a:rPr>
                <a:t>CanMeds</a:t>
              </a:r>
              <a:r>
                <a:rPr lang="en-US" sz="2400" dirty="0">
                  <a:latin typeface="Clear Sans Thin" panose="020B0604020202020204" charset="0"/>
                  <a:cs typeface="Clear Sans Thin" panose="020B0604020202020204" charset="0"/>
                </a:rPr>
                <a:t>)Why?</a:t>
              </a:r>
            </a:p>
            <a:p>
              <a:r>
                <a:rPr lang="en-US" sz="2400" dirty="0">
                  <a:latin typeface="Clear Sans Thin" panose="020B0604020202020204" charset="0"/>
                  <a:cs typeface="Clear Sans Thin" panose="020B0604020202020204" charset="0"/>
                </a:rPr>
                <a:t>4. How to give negative feedback?</a:t>
              </a:r>
            </a:p>
          </p:txBody>
        </p:sp>
      </p:grpSp>
      <p:sp>
        <p:nvSpPr>
          <p:cNvPr id="7" name="AutoShape 7"/>
          <p:cNvSpPr/>
          <p:nvPr/>
        </p:nvSpPr>
        <p:spPr>
          <a:xfrm flipV="1">
            <a:off x="1224631" y="4633364"/>
            <a:ext cx="16682370" cy="45719"/>
          </a:xfrm>
          <a:prstGeom prst="rect">
            <a:avLst/>
          </a:prstGeom>
          <a:solidFill>
            <a:srgbClr val="000000"/>
          </a:solidFill>
        </p:spPr>
      </p:sp>
      <p:sp>
        <p:nvSpPr>
          <p:cNvPr id="8" name="AutoShape 8"/>
          <p:cNvSpPr/>
          <p:nvPr/>
        </p:nvSpPr>
        <p:spPr>
          <a:xfrm rot="-5400000">
            <a:off x="1363626" y="4110586"/>
            <a:ext cx="467142" cy="1136995"/>
          </a:xfrm>
          <a:prstGeom prst="rect">
            <a:avLst/>
          </a:prstGeom>
          <a:solidFill>
            <a:srgbClr val="000000"/>
          </a:solidFill>
        </p:spPr>
      </p:sp>
      <p:sp>
        <p:nvSpPr>
          <p:cNvPr id="9" name="AutoShape 9"/>
          <p:cNvSpPr/>
          <p:nvPr/>
        </p:nvSpPr>
        <p:spPr>
          <a:xfrm rot="-5400000">
            <a:off x="6394828" y="4110586"/>
            <a:ext cx="467142" cy="1136995"/>
          </a:xfrm>
          <a:prstGeom prst="rect">
            <a:avLst/>
          </a:prstGeom>
          <a:solidFill>
            <a:srgbClr val="000000"/>
          </a:solidFill>
        </p:spPr>
      </p:sp>
      <p:sp>
        <p:nvSpPr>
          <p:cNvPr id="10" name="AutoShape 10"/>
          <p:cNvSpPr/>
          <p:nvPr/>
        </p:nvSpPr>
        <p:spPr>
          <a:xfrm rot="-5400000">
            <a:off x="11426030" y="4110586"/>
            <a:ext cx="467142" cy="1136995"/>
          </a:xfrm>
          <a:prstGeom prst="rect">
            <a:avLst/>
          </a:prstGeom>
          <a:solidFill>
            <a:srgbClr val="000000"/>
          </a:solidFill>
        </p:spPr>
      </p:sp>
      <p:grpSp>
        <p:nvGrpSpPr>
          <p:cNvPr id="11" name="Group 11"/>
          <p:cNvGrpSpPr/>
          <p:nvPr/>
        </p:nvGrpSpPr>
        <p:grpSpPr>
          <a:xfrm>
            <a:off x="6059902" y="5331570"/>
            <a:ext cx="4073856" cy="4931273"/>
            <a:chOff x="0" y="-85725"/>
            <a:chExt cx="5431808" cy="6575027"/>
          </a:xfrm>
        </p:grpSpPr>
        <p:sp>
          <p:nvSpPr>
            <p:cNvPr id="12" name="TextBox 12"/>
            <p:cNvSpPr txBox="1"/>
            <p:nvPr/>
          </p:nvSpPr>
          <p:spPr>
            <a:xfrm>
              <a:off x="0" y="-85725"/>
              <a:ext cx="5431808" cy="702244"/>
            </a:xfrm>
            <a:prstGeom prst="rect">
              <a:avLst/>
            </a:prstGeom>
          </p:spPr>
          <p:txBody>
            <a:bodyPr lIns="0" tIns="0" rIns="0" bIns="0" rtlCol="0" anchor="t">
              <a:spAutoFit/>
            </a:bodyPr>
            <a:lstStyle/>
            <a:p>
              <a:pPr>
                <a:lnSpc>
                  <a:spcPts val="4500"/>
                </a:lnSpc>
              </a:pPr>
              <a:r>
                <a:rPr lang="en-US" sz="3000" b="1" i="0" spc="300" dirty="0">
                  <a:solidFill>
                    <a:srgbClr val="000000"/>
                  </a:solidFill>
                  <a:latin typeface="Clear Sans Regular"/>
                </a:rPr>
                <a:t>EPAs/</a:t>
              </a:r>
              <a:r>
                <a:rPr lang="en-US" sz="3000" b="1" i="0" spc="300" dirty="0" err="1">
                  <a:solidFill>
                    <a:srgbClr val="000000"/>
                  </a:solidFill>
                  <a:latin typeface="Clear Sans Regular"/>
                </a:rPr>
                <a:t>CanMEDs</a:t>
              </a:r>
              <a:endParaRPr lang="en-US" sz="3000" b="1" i="0" spc="300" dirty="0">
                <a:solidFill>
                  <a:srgbClr val="000000"/>
                </a:solidFill>
                <a:latin typeface="Clear Sans Regular"/>
              </a:endParaRPr>
            </a:p>
          </p:txBody>
        </p:sp>
        <p:sp>
          <p:nvSpPr>
            <p:cNvPr id="13" name="TextBox 13"/>
            <p:cNvSpPr txBox="1"/>
            <p:nvPr/>
          </p:nvSpPr>
          <p:spPr>
            <a:xfrm>
              <a:off x="0" y="1072437"/>
              <a:ext cx="5431808" cy="5416865"/>
            </a:xfrm>
            <a:prstGeom prst="rect">
              <a:avLst/>
            </a:prstGeom>
          </p:spPr>
          <p:txBody>
            <a:bodyPr lIns="0" tIns="0" rIns="0" bIns="0" rtlCol="0" anchor="t">
              <a:spAutoFit/>
            </a:bodyPr>
            <a:lstStyle/>
            <a:p>
              <a:r>
                <a:rPr lang="en-US" sz="2400" dirty="0">
                  <a:latin typeface="Clear Sans Thin" panose="020B0604020202020204" charset="0"/>
                  <a:cs typeface="Clear Sans Thin" panose="020B0604020202020204" charset="0"/>
                </a:rPr>
                <a:t>FM Expert</a:t>
              </a:r>
            </a:p>
            <a:p>
              <a:pPr lvl="1"/>
              <a:r>
                <a:rPr lang="en-US" sz="2400" dirty="0">
                  <a:latin typeface="Clear Sans Thin" panose="020B0604020202020204" charset="0"/>
                  <a:cs typeface="Clear Sans Thin" panose="020B0604020202020204" charset="0"/>
                </a:rPr>
                <a:t>Clinical Reasoning skills</a:t>
              </a:r>
            </a:p>
            <a:p>
              <a:pPr lvl="1"/>
              <a:r>
                <a:rPr lang="en-US" sz="2400" dirty="0">
                  <a:latin typeface="Clear Sans Thin" panose="020B0604020202020204" charset="0"/>
                  <a:cs typeface="Clear Sans Thin" panose="020B0604020202020204" charset="0"/>
                </a:rPr>
                <a:t>Patient Centered</a:t>
              </a:r>
            </a:p>
            <a:p>
              <a:pPr lvl="1"/>
              <a:r>
                <a:rPr lang="en-US" sz="2400" dirty="0">
                  <a:latin typeface="Clear Sans Thin" panose="020B0604020202020204" charset="0"/>
                  <a:cs typeface="Clear Sans Thin" panose="020B0604020202020204" charset="0"/>
                </a:rPr>
                <a:t>Procedures</a:t>
              </a:r>
            </a:p>
            <a:p>
              <a:pPr lvl="1"/>
              <a:r>
                <a:rPr lang="en-US" sz="2400" dirty="0">
                  <a:latin typeface="Clear Sans Thin" panose="020B0604020202020204" charset="0"/>
                  <a:cs typeface="Clear Sans Thin" panose="020B0604020202020204" charset="0"/>
                </a:rPr>
                <a:t>Selectivity</a:t>
              </a:r>
            </a:p>
            <a:p>
              <a:r>
                <a:rPr lang="en-US" sz="2400" dirty="0">
                  <a:latin typeface="Clear Sans Thin" panose="020B0604020202020204" charset="0"/>
                  <a:cs typeface="Clear Sans Thin" panose="020B0604020202020204" charset="0"/>
                </a:rPr>
                <a:t>Health Advocate</a:t>
              </a:r>
            </a:p>
            <a:p>
              <a:r>
                <a:rPr lang="en-US" sz="2400" dirty="0">
                  <a:latin typeface="Clear Sans Thin" panose="020B0604020202020204" charset="0"/>
                  <a:cs typeface="Clear Sans Thin" panose="020B0604020202020204" charset="0"/>
                </a:rPr>
                <a:t>Professional</a:t>
              </a:r>
            </a:p>
            <a:p>
              <a:r>
                <a:rPr lang="en-US" sz="2400" dirty="0">
                  <a:latin typeface="Clear Sans Thin" panose="020B0604020202020204" charset="0"/>
                  <a:cs typeface="Clear Sans Thin" panose="020B0604020202020204" charset="0"/>
                </a:rPr>
                <a:t>Collaborator</a:t>
              </a:r>
            </a:p>
            <a:p>
              <a:r>
                <a:rPr lang="en-US" sz="2400" dirty="0">
                  <a:latin typeface="Clear Sans Thin" panose="020B0604020202020204" charset="0"/>
                  <a:cs typeface="Clear Sans Thin" panose="020B0604020202020204" charset="0"/>
                </a:rPr>
                <a:t>Scholar</a:t>
              </a:r>
            </a:p>
            <a:p>
              <a:r>
                <a:rPr lang="en-US" sz="2400" dirty="0">
                  <a:latin typeface="Clear Sans Thin" panose="020B0604020202020204" charset="0"/>
                  <a:cs typeface="Clear Sans Thin" panose="020B0604020202020204" charset="0"/>
                </a:rPr>
                <a:t>Communicator</a:t>
              </a:r>
            </a:p>
            <a:p>
              <a:r>
                <a:rPr lang="en-US" sz="2400" dirty="0">
                  <a:latin typeface="Clear Sans Thin" panose="020B0604020202020204" charset="0"/>
                  <a:cs typeface="Clear Sans Thin" panose="020B0604020202020204" charset="0"/>
                </a:rPr>
                <a:t>Manager </a:t>
              </a:r>
            </a:p>
          </p:txBody>
        </p:sp>
      </p:grpSp>
      <p:grpSp>
        <p:nvGrpSpPr>
          <p:cNvPr id="14" name="Group 14"/>
          <p:cNvGrpSpPr/>
          <p:nvPr/>
        </p:nvGrpSpPr>
        <p:grpSpPr>
          <a:xfrm>
            <a:off x="11091104" y="5331570"/>
            <a:ext cx="4073856" cy="1347407"/>
            <a:chOff x="0" y="-85725"/>
            <a:chExt cx="5431808" cy="1796543"/>
          </a:xfrm>
        </p:grpSpPr>
        <p:sp>
          <p:nvSpPr>
            <p:cNvPr id="15" name="TextBox 15"/>
            <p:cNvSpPr txBox="1"/>
            <p:nvPr/>
          </p:nvSpPr>
          <p:spPr>
            <a:xfrm>
              <a:off x="0" y="-85725"/>
              <a:ext cx="5431808" cy="1471685"/>
            </a:xfrm>
            <a:prstGeom prst="rect">
              <a:avLst/>
            </a:prstGeom>
          </p:spPr>
          <p:txBody>
            <a:bodyPr lIns="0" tIns="0" rIns="0" bIns="0" rtlCol="0" anchor="t">
              <a:spAutoFit/>
            </a:bodyPr>
            <a:lstStyle/>
            <a:p>
              <a:pPr>
                <a:lnSpc>
                  <a:spcPts val="4500"/>
                </a:lnSpc>
              </a:pPr>
              <a:r>
                <a:rPr lang="en-US" sz="3000" b="1" i="0" spc="300" dirty="0">
                  <a:solidFill>
                    <a:srgbClr val="000000"/>
                  </a:solidFill>
                  <a:latin typeface="Clear Sans Regular"/>
                </a:rPr>
                <a:t>OVERALL LEVEL OF TRUST</a:t>
              </a:r>
            </a:p>
          </p:txBody>
        </p:sp>
        <p:sp>
          <p:nvSpPr>
            <p:cNvPr id="16" name="TextBox 16"/>
            <p:cNvSpPr txBox="1"/>
            <p:nvPr/>
          </p:nvSpPr>
          <p:spPr>
            <a:xfrm>
              <a:off x="0" y="1072438"/>
              <a:ext cx="5431808" cy="638380"/>
            </a:xfrm>
            <a:prstGeom prst="rect">
              <a:avLst/>
            </a:prstGeom>
          </p:spPr>
          <p:txBody>
            <a:bodyPr lIns="0" tIns="0" rIns="0" bIns="0" rtlCol="0" anchor="t">
              <a:spAutoFit/>
            </a:bodyPr>
            <a:lstStyle/>
            <a:p>
              <a:pPr>
                <a:lnSpc>
                  <a:spcPts val="4050"/>
                </a:lnSpc>
              </a:pPr>
              <a:endParaRPr lang="en-US" sz="2700" b="0" i="0" spc="135" dirty="0">
                <a:solidFill>
                  <a:srgbClr val="000000"/>
                </a:solidFill>
                <a:latin typeface="Clear Sans Thin"/>
              </a:endParaRPr>
            </a:p>
          </p:txBody>
        </p:sp>
      </p:grpSp>
      <p:pic>
        <p:nvPicPr>
          <p:cNvPr id="17" name="Picture 16">
            <a:extLst>
              <a:ext uri="{FF2B5EF4-FFF2-40B4-BE49-F238E27FC236}">
                <a16:creationId xmlns:a16="http://schemas.microsoft.com/office/drawing/2014/main" id="{494AAFDB-9ECB-466C-805B-49B76EF522EA}"/>
              </a:ext>
            </a:extLst>
          </p:cNvPr>
          <p:cNvPicPr>
            <a:picLocks noChangeAspect="1"/>
          </p:cNvPicPr>
          <p:nvPr/>
        </p:nvPicPr>
        <p:blipFill rotWithShape="1">
          <a:blip r:embed="rId3">
            <a:extLst>
              <a:ext uri="{28A0092B-C50C-407E-A947-70E740481C1C}">
                <a14:useLocalDpi xmlns:a14="http://schemas.microsoft.com/office/drawing/2010/main" val="0"/>
              </a:ext>
            </a:extLst>
          </a:blip>
          <a:srcRect l="11692" t="22981" r="7157"/>
          <a:stretch/>
        </p:blipFill>
        <p:spPr>
          <a:xfrm>
            <a:off x="10668000" y="6438900"/>
            <a:ext cx="5381623" cy="3657600"/>
          </a:xfrm>
          <a:prstGeom prst="rect">
            <a:avLst/>
          </a:prstGeom>
        </p:spPr>
      </p:pic>
    </p:spTree>
    <p:extLst>
      <p:ext uri="{BB962C8B-B14F-4D97-AF65-F5344CB8AC3E}">
        <p14:creationId xmlns:p14="http://schemas.microsoft.com/office/powerpoint/2010/main" val="2117040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6892" y="-38100"/>
            <a:ext cx="7426642" cy="10269415"/>
          </a:xfrm>
          <a:prstGeom prst="rect">
            <a:avLst/>
          </a:prstGeom>
          <a:solidFill>
            <a:srgbClr val="000000"/>
          </a:solidFill>
        </p:spPr>
      </p:sp>
      <p:sp>
        <p:nvSpPr>
          <p:cNvPr id="3" name="TextBox 3"/>
          <p:cNvSpPr txBox="1"/>
          <p:nvPr/>
        </p:nvSpPr>
        <p:spPr>
          <a:xfrm>
            <a:off x="1028700" y="6743700"/>
            <a:ext cx="5295900" cy="3211264"/>
          </a:xfrm>
          <a:prstGeom prst="rect">
            <a:avLst/>
          </a:prstGeom>
        </p:spPr>
        <p:txBody>
          <a:bodyPr wrap="square" lIns="0" tIns="0" rIns="0" bIns="0" rtlCol="0" anchor="t">
            <a:spAutoFit/>
          </a:bodyPr>
          <a:lstStyle/>
          <a:p>
            <a:pPr>
              <a:lnSpc>
                <a:spcPts val="8550"/>
              </a:lnSpc>
            </a:pPr>
            <a:r>
              <a:rPr lang="en-US" sz="5700" spc="171" dirty="0">
                <a:solidFill>
                  <a:srgbClr val="FFFFFF"/>
                </a:solidFill>
                <a:latin typeface="Clear Sans Thin"/>
              </a:rPr>
              <a:t>What if there is a negative field note?</a:t>
            </a:r>
            <a:endParaRPr lang="en-US" sz="5700" b="0" i="0" spc="171" dirty="0">
              <a:solidFill>
                <a:srgbClr val="FFFFFF"/>
              </a:solidFill>
              <a:latin typeface="Clear Sans Thin"/>
            </a:endParaRPr>
          </a:p>
        </p:txBody>
      </p:sp>
      <p:sp>
        <p:nvSpPr>
          <p:cNvPr id="4" name="AutoShape 4"/>
          <p:cNvSpPr/>
          <p:nvPr/>
        </p:nvSpPr>
        <p:spPr>
          <a:xfrm rot="-5400000">
            <a:off x="2918517" y="5096090"/>
            <a:ext cx="10287000" cy="94820"/>
          </a:xfrm>
          <a:prstGeom prst="rect">
            <a:avLst/>
          </a:prstGeom>
          <a:solidFill>
            <a:srgbClr val="000000"/>
          </a:solidFill>
        </p:spPr>
      </p:sp>
      <p:grpSp>
        <p:nvGrpSpPr>
          <p:cNvPr id="5" name="Group 5"/>
          <p:cNvGrpSpPr/>
          <p:nvPr/>
        </p:nvGrpSpPr>
        <p:grpSpPr>
          <a:xfrm>
            <a:off x="8915400" y="1109408"/>
            <a:ext cx="8229598" cy="8600536"/>
            <a:chOff x="-611149" y="107610"/>
            <a:chExt cx="7922296" cy="11467382"/>
          </a:xfrm>
        </p:grpSpPr>
        <p:sp>
          <p:nvSpPr>
            <p:cNvPr id="6" name="TextBox 6"/>
            <p:cNvSpPr txBox="1"/>
            <p:nvPr/>
          </p:nvSpPr>
          <p:spPr>
            <a:xfrm>
              <a:off x="-566479" y="107610"/>
              <a:ext cx="7877626" cy="1094317"/>
            </a:xfrm>
            <a:prstGeom prst="rect">
              <a:avLst/>
            </a:prstGeom>
          </p:spPr>
          <p:txBody>
            <a:bodyPr wrap="square" lIns="0" tIns="0" rIns="0" bIns="0" rtlCol="0" anchor="t">
              <a:spAutoFit/>
            </a:bodyPr>
            <a:lstStyle/>
            <a:p>
              <a:pPr>
                <a:lnSpc>
                  <a:spcPts val="3163"/>
                </a:lnSpc>
              </a:pPr>
              <a:r>
                <a:rPr lang="en-US" sz="2800" i="0" spc="210" dirty="0">
                  <a:solidFill>
                    <a:srgbClr val="000000"/>
                  </a:solidFill>
                  <a:latin typeface="Clear Sans Regular"/>
                </a:rPr>
                <a:t>NOT A PROBLEM!  It is a good way to document the following: </a:t>
              </a:r>
            </a:p>
          </p:txBody>
        </p:sp>
        <p:sp>
          <p:nvSpPr>
            <p:cNvPr id="7" name="TextBox 7"/>
            <p:cNvSpPr txBox="1"/>
            <p:nvPr/>
          </p:nvSpPr>
          <p:spPr>
            <a:xfrm>
              <a:off x="0" y="1179645"/>
              <a:ext cx="7311147" cy="433277"/>
            </a:xfrm>
            <a:prstGeom prst="rect">
              <a:avLst/>
            </a:prstGeom>
          </p:spPr>
          <p:txBody>
            <a:bodyPr lIns="0" tIns="0" rIns="0" bIns="0" rtlCol="0" anchor="t">
              <a:spAutoFit/>
            </a:bodyPr>
            <a:lstStyle/>
            <a:p>
              <a:pPr>
                <a:lnSpc>
                  <a:spcPts val="2846"/>
                </a:lnSpc>
              </a:pPr>
              <a:endParaRPr/>
            </a:p>
          </p:txBody>
        </p:sp>
        <p:sp>
          <p:nvSpPr>
            <p:cNvPr id="8" name="TextBox 8"/>
            <p:cNvSpPr txBox="1"/>
            <p:nvPr/>
          </p:nvSpPr>
          <p:spPr>
            <a:xfrm>
              <a:off x="-611149" y="1930399"/>
              <a:ext cx="7628879" cy="547159"/>
            </a:xfrm>
            <a:prstGeom prst="rect">
              <a:avLst/>
            </a:prstGeom>
          </p:spPr>
          <p:txBody>
            <a:bodyPr wrap="square" lIns="0" tIns="0" rIns="0" bIns="0" rtlCol="0" anchor="t">
              <a:spAutoFit/>
            </a:bodyPr>
            <a:lstStyle/>
            <a:p>
              <a:pPr>
                <a:lnSpc>
                  <a:spcPts val="3163"/>
                </a:lnSpc>
              </a:pPr>
              <a:r>
                <a:rPr lang="en-US" sz="2800" spc="210" dirty="0">
                  <a:solidFill>
                    <a:srgbClr val="000000"/>
                  </a:solidFill>
                  <a:latin typeface="Clear Sans Regular"/>
                </a:rPr>
                <a:t>AN AREA FOR THE RESIDENT TO WORK ON</a:t>
              </a:r>
              <a:endParaRPr lang="en-US" sz="2800" i="0" spc="210" dirty="0">
                <a:solidFill>
                  <a:srgbClr val="000000"/>
                </a:solidFill>
                <a:latin typeface="Clear Sans Regular"/>
              </a:endParaRPr>
            </a:p>
          </p:txBody>
        </p:sp>
        <p:sp>
          <p:nvSpPr>
            <p:cNvPr id="9" name="TextBox 9"/>
            <p:cNvSpPr txBox="1"/>
            <p:nvPr/>
          </p:nvSpPr>
          <p:spPr>
            <a:xfrm>
              <a:off x="0" y="3924626"/>
              <a:ext cx="7311147" cy="433277"/>
            </a:xfrm>
            <a:prstGeom prst="rect">
              <a:avLst/>
            </a:prstGeom>
          </p:spPr>
          <p:txBody>
            <a:bodyPr lIns="0" tIns="0" rIns="0" bIns="0" rtlCol="0" anchor="t">
              <a:spAutoFit/>
            </a:bodyPr>
            <a:lstStyle/>
            <a:p>
              <a:pPr>
                <a:lnSpc>
                  <a:spcPts val="2846"/>
                </a:lnSpc>
              </a:pPr>
              <a:endParaRPr/>
            </a:p>
          </p:txBody>
        </p:sp>
        <p:sp>
          <p:nvSpPr>
            <p:cNvPr id="10" name="TextBox 10"/>
            <p:cNvSpPr txBox="1"/>
            <p:nvPr/>
          </p:nvSpPr>
          <p:spPr>
            <a:xfrm>
              <a:off x="-611149" y="2946400"/>
              <a:ext cx="7628878" cy="3282951"/>
            </a:xfrm>
            <a:prstGeom prst="rect">
              <a:avLst/>
            </a:prstGeom>
          </p:spPr>
          <p:txBody>
            <a:bodyPr wrap="square" lIns="0" tIns="0" rIns="0" bIns="0" rtlCol="0" anchor="t">
              <a:spAutoFit/>
            </a:bodyPr>
            <a:lstStyle/>
            <a:p>
              <a:pPr>
                <a:lnSpc>
                  <a:spcPts val="3163"/>
                </a:lnSpc>
              </a:pPr>
              <a:r>
                <a:rPr lang="en-US" sz="2800" spc="210" dirty="0">
                  <a:solidFill>
                    <a:srgbClr val="000000"/>
                  </a:solidFill>
                  <a:latin typeface="Clear Sans Regular"/>
                </a:rPr>
                <a:t>AN EVENT WHERE THE RESIDENT ACTED LESS THAN PROFESSIONAL</a:t>
              </a:r>
            </a:p>
            <a:p>
              <a:pPr marL="457200" indent="-457200">
                <a:lnSpc>
                  <a:spcPts val="3163"/>
                </a:lnSpc>
                <a:buFont typeface="Arial" panose="020B0604020202020204" pitchFamily="34" charset="0"/>
                <a:buChar char="•"/>
              </a:pPr>
              <a:r>
                <a:rPr lang="en-US" sz="2800" i="0" spc="210" dirty="0">
                  <a:solidFill>
                    <a:srgbClr val="000000"/>
                  </a:solidFill>
                  <a:latin typeface="Clear Sans Regular"/>
                </a:rPr>
                <a:t>Not following up, not responding to emails, phones or tasks</a:t>
              </a:r>
            </a:p>
            <a:p>
              <a:pPr marL="457200" indent="-457200">
                <a:lnSpc>
                  <a:spcPts val="3163"/>
                </a:lnSpc>
                <a:buFont typeface="Arial" panose="020B0604020202020204" pitchFamily="34" charset="0"/>
                <a:buChar char="•"/>
              </a:pPr>
              <a:r>
                <a:rPr lang="en-US" sz="2800" spc="210" dirty="0">
                  <a:solidFill>
                    <a:srgbClr val="000000"/>
                  </a:solidFill>
                  <a:latin typeface="Clear Sans Regular"/>
                </a:rPr>
                <a:t>Make sure you review with the resident in person</a:t>
              </a:r>
              <a:endParaRPr lang="en-US" sz="2800" i="0" spc="210" dirty="0">
                <a:solidFill>
                  <a:srgbClr val="000000"/>
                </a:solidFill>
                <a:latin typeface="Clear Sans Regular"/>
              </a:endParaRPr>
            </a:p>
          </p:txBody>
        </p:sp>
        <p:sp>
          <p:nvSpPr>
            <p:cNvPr id="11" name="TextBox 11"/>
            <p:cNvSpPr txBox="1"/>
            <p:nvPr/>
          </p:nvSpPr>
          <p:spPr>
            <a:xfrm>
              <a:off x="0" y="6116161"/>
              <a:ext cx="7311147" cy="433277"/>
            </a:xfrm>
            <a:prstGeom prst="rect">
              <a:avLst/>
            </a:prstGeom>
          </p:spPr>
          <p:txBody>
            <a:bodyPr lIns="0" tIns="0" rIns="0" bIns="0" rtlCol="0" anchor="t">
              <a:spAutoFit/>
            </a:bodyPr>
            <a:lstStyle/>
            <a:p>
              <a:pPr>
                <a:lnSpc>
                  <a:spcPts val="2846"/>
                </a:lnSpc>
              </a:pPr>
              <a:endParaRPr/>
            </a:p>
          </p:txBody>
        </p:sp>
        <p:sp>
          <p:nvSpPr>
            <p:cNvPr id="12" name="TextBox 12"/>
            <p:cNvSpPr txBox="1"/>
            <p:nvPr/>
          </p:nvSpPr>
          <p:spPr>
            <a:xfrm>
              <a:off x="-611149" y="8839200"/>
              <a:ext cx="7628878" cy="2735792"/>
            </a:xfrm>
            <a:prstGeom prst="rect">
              <a:avLst/>
            </a:prstGeom>
          </p:spPr>
          <p:txBody>
            <a:bodyPr wrap="square" lIns="0" tIns="0" rIns="0" bIns="0" rtlCol="0" anchor="t">
              <a:spAutoFit/>
            </a:bodyPr>
            <a:lstStyle/>
            <a:p>
              <a:pPr>
                <a:lnSpc>
                  <a:spcPts val="3163"/>
                </a:lnSpc>
              </a:pPr>
              <a:r>
                <a:rPr lang="en-US" sz="2800" i="0" spc="210" dirty="0">
                  <a:solidFill>
                    <a:srgbClr val="000000"/>
                  </a:solidFill>
                  <a:latin typeface="Clear Sans Regular"/>
                </a:rPr>
                <a:t>TRY TO STAY BALANCED</a:t>
              </a:r>
            </a:p>
            <a:p>
              <a:pPr marL="457200" indent="-457200">
                <a:lnSpc>
                  <a:spcPts val="3163"/>
                </a:lnSpc>
                <a:buFont typeface="Arial" panose="020B0604020202020204" pitchFamily="34" charset="0"/>
                <a:buChar char="•"/>
              </a:pPr>
              <a:r>
                <a:rPr lang="en-US" sz="2800" spc="210" dirty="0">
                  <a:solidFill>
                    <a:srgbClr val="000000"/>
                  </a:solidFill>
                  <a:latin typeface="Clear Sans Regular"/>
                </a:rPr>
                <a:t>Did the resident do something well the same day?</a:t>
              </a:r>
            </a:p>
            <a:p>
              <a:pPr marL="457200" indent="-457200">
                <a:lnSpc>
                  <a:spcPts val="3163"/>
                </a:lnSpc>
                <a:buFont typeface="Arial" panose="020B0604020202020204" pitchFamily="34" charset="0"/>
                <a:buChar char="•"/>
              </a:pPr>
              <a:r>
                <a:rPr lang="en-US" sz="2800" spc="210" dirty="0">
                  <a:solidFill>
                    <a:srgbClr val="000000"/>
                  </a:solidFill>
                  <a:latin typeface="Clear Sans Regular"/>
                </a:rPr>
                <a:t>Do a field note on that encounter too</a:t>
              </a:r>
            </a:p>
            <a:p>
              <a:pPr marL="457200" indent="-457200">
                <a:lnSpc>
                  <a:spcPts val="3163"/>
                </a:lnSpc>
                <a:buFont typeface="Arial" panose="020B0604020202020204" pitchFamily="34" charset="0"/>
                <a:buChar char="•"/>
              </a:pPr>
              <a:endParaRPr lang="en-US" sz="2800" i="0" spc="210" dirty="0">
                <a:solidFill>
                  <a:srgbClr val="000000"/>
                </a:solidFill>
                <a:latin typeface="Clear Sans Regular"/>
              </a:endParaRPr>
            </a:p>
          </p:txBody>
        </p:sp>
        <p:sp>
          <p:nvSpPr>
            <p:cNvPr id="13" name="TextBox 13"/>
            <p:cNvSpPr txBox="1"/>
            <p:nvPr/>
          </p:nvSpPr>
          <p:spPr>
            <a:xfrm>
              <a:off x="0" y="10433743"/>
              <a:ext cx="7311147" cy="433277"/>
            </a:xfrm>
            <a:prstGeom prst="rect">
              <a:avLst/>
            </a:prstGeom>
          </p:spPr>
          <p:txBody>
            <a:bodyPr lIns="0" tIns="0" rIns="0" bIns="0" rtlCol="0" anchor="t">
              <a:spAutoFit/>
            </a:bodyPr>
            <a:lstStyle/>
            <a:p>
              <a:pPr>
                <a:lnSpc>
                  <a:spcPts val="2846"/>
                </a:lnSpc>
              </a:pPr>
              <a:endParaRPr/>
            </a:p>
          </p:txBody>
        </p:sp>
      </p:grpSp>
      <p:sp>
        <p:nvSpPr>
          <p:cNvPr id="14" name="Rectangle 13">
            <a:extLst>
              <a:ext uri="{FF2B5EF4-FFF2-40B4-BE49-F238E27FC236}">
                <a16:creationId xmlns:a16="http://schemas.microsoft.com/office/drawing/2014/main" id="{A07C5A45-24DA-614B-BBDB-6144651E32FF}"/>
              </a:ext>
            </a:extLst>
          </p:cNvPr>
          <p:cNvSpPr/>
          <p:nvPr/>
        </p:nvSpPr>
        <p:spPr>
          <a:xfrm>
            <a:off x="8877074" y="5962448"/>
            <a:ext cx="8725125" cy="913070"/>
          </a:xfrm>
          <a:prstGeom prst="rect">
            <a:avLst/>
          </a:prstGeom>
        </p:spPr>
        <p:txBody>
          <a:bodyPr wrap="square">
            <a:spAutoFit/>
          </a:bodyPr>
          <a:lstStyle/>
          <a:p>
            <a:pPr>
              <a:lnSpc>
                <a:spcPts val="3163"/>
              </a:lnSpc>
            </a:pPr>
            <a:r>
              <a:rPr lang="en-US" sz="2800" spc="210" dirty="0">
                <a:solidFill>
                  <a:srgbClr val="000000"/>
                </a:solidFill>
                <a:latin typeface="Clear Sans Regular"/>
              </a:rPr>
              <a:t>A REPEATED PATTERN</a:t>
            </a:r>
          </a:p>
          <a:p>
            <a:pPr marL="457200" indent="-457200">
              <a:lnSpc>
                <a:spcPts val="3163"/>
              </a:lnSpc>
              <a:buFont typeface="Arial" panose="020B0604020202020204" pitchFamily="34" charset="0"/>
              <a:buChar char="•"/>
            </a:pPr>
            <a:r>
              <a:rPr lang="en-US" sz="2800" spc="210" dirty="0">
                <a:solidFill>
                  <a:srgbClr val="000000"/>
                </a:solidFill>
                <a:latin typeface="Clear Sans Regular"/>
              </a:rPr>
              <a:t>Same clinical mistake </a:t>
            </a:r>
            <a:r>
              <a:rPr lang="en-US" sz="2800" spc="210" dirty="0">
                <a:solidFill>
                  <a:srgbClr val="000000"/>
                </a:solidFill>
                <a:latin typeface="Clear Sans Regular"/>
                <a:sym typeface="Wingdings" panose="05000000000000000000" pitchFamily="2" charset="2"/>
              </a:rPr>
              <a:t>time to document</a:t>
            </a:r>
            <a:endParaRPr lang="en-US" sz="2800" spc="210" dirty="0">
              <a:solidFill>
                <a:srgbClr val="000000"/>
              </a:solidFill>
              <a:latin typeface="Clear Sans Regular"/>
            </a:endParaRPr>
          </a:p>
        </p:txBody>
      </p:sp>
    </p:spTree>
    <p:extLst>
      <p:ext uri="{BB962C8B-B14F-4D97-AF65-F5344CB8AC3E}">
        <p14:creationId xmlns:p14="http://schemas.microsoft.com/office/powerpoint/2010/main" val="140176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426CD-8445-C243-9C61-7FDB96E24DFB}"/>
              </a:ext>
            </a:extLst>
          </p:cNvPr>
          <p:cNvSpPr>
            <a:spLocks noGrp="1"/>
          </p:cNvSpPr>
          <p:nvPr>
            <p:ph type="ctrTitle"/>
          </p:nvPr>
        </p:nvSpPr>
        <p:spPr>
          <a:xfrm>
            <a:off x="533400" y="647700"/>
            <a:ext cx="7772400" cy="1470025"/>
          </a:xfrm>
        </p:spPr>
        <p:txBody>
          <a:bodyPr/>
          <a:lstStyle/>
          <a:p>
            <a:r>
              <a:rPr lang="en-US" dirty="0"/>
              <a:t>Group Benchmarking </a:t>
            </a:r>
          </a:p>
        </p:txBody>
      </p:sp>
      <p:sp>
        <p:nvSpPr>
          <p:cNvPr id="3" name="Subtitle 2">
            <a:extLst>
              <a:ext uri="{FF2B5EF4-FFF2-40B4-BE49-F238E27FC236}">
                <a16:creationId xmlns:a16="http://schemas.microsoft.com/office/drawing/2014/main" id="{A47E4B47-0AB3-3E42-83D5-C93EFF1A4C57}"/>
              </a:ext>
            </a:extLst>
          </p:cNvPr>
          <p:cNvSpPr>
            <a:spLocks noGrp="1"/>
          </p:cNvSpPr>
          <p:nvPr>
            <p:ph type="subTitle" idx="1"/>
          </p:nvPr>
        </p:nvSpPr>
        <p:spPr>
          <a:xfrm>
            <a:off x="1371600" y="2117725"/>
            <a:ext cx="16611600" cy="7140575"/>
          </a:xfrm>
        </p:spPr>
        <p:txBody>
          <a:bodyPr>
            <a:normAutofit fontScale="92500"/>
          </a:bodyPr>
          <a:lstStyle/>
          <a:p>
            <a:pPr algn="l"/>
            <a:r>
              <a:rPr lang="en-US" sz="3800" dirty="0">
                <a:solidFill>
                  <a:schemeClr val="tx1"/>
                </a:solidFill>
              </a:rPr>
              <a:t>The next video scenario can be used as a group benchmarking exercise.  It very helpful when you have several new faculty</a:t>
            </a:r>
          </a:p>
          <a:p>
            <a:pPr marL="514350" indent="-514350" algn="l">
              <a:buAutoNum type="arabicPeriod"/>
            </a:pPr>
            <a:r>
              <a:rPr lang="en-US" sz="3800" dirty="0">
                <a:solidFill>
                  <a:schemeClr val="tx1"/>
                </a:solidFill>
              </a:rPr>
              <a:t>Play the video which is 2.75 minutes long</a:t>
            </a:r>
          </a:p>
          <a:p>
            <a:pPr algn="l"/>
            <a:r>
              <a:rPr lang="en-US" sz="3800" dirty="0">
                <a:solidFill>
                  <a:schemeClr val="tx1"/>
                </a:solidFill>
              </a:rPr>
              <a:t>	-You will need speakers but NO internet is needed as the video is imbedded here </a:t>
            </a:r>
          </a:p>
          <a:p>
            <a:pPr algn="l"/>
            <a:r>
              <a:rPr lang="en-US" sz="3800" dirty="0">
                <a:solidFill>
                  <a:schemeClr val="tx1"/>
                </a:solidFill>
              </a:rPr>
              <a:t>2. To save time and help with consensus focus on the FM Medical Expert Role EPA’s </a:t>
            </a:r>
          </a:p>
          <a:p>
            <a:pPr algn="l"/>
            <a:r>
              <a:rPr lang="en-US" sz="3800" dirty="0">
                <a:solidFill>
                  <a:schemeClr val="tx1"/>
                </a:solidFill>
              </a:rPr>
              <a:t>(procedure is removed, you can do more EPA’s if you have time)</a:t>
            </a:r>
          </a:p>
          <a:p>
            <a:pPr marL="914400" lvl="1" indent="-457200" algn="l">
              <a:buFont typeface="Wingdings" pitchFamily="2" charset="2"/>
              <a:buChar char="q"/>
            </a:pPr>
            <a:r>
              <a:rPr lang="en-US" sz="3800" dirty="0">
                <a:solidFill>
                  <a:schemeClr val="tx1"/>
                </a:solidFill>
              </a:rPr>
              <a:t>Clinical Reasoning skills</a:t>
            </a:r>
          </a:p>
          <a:p>
            <a:pPr marL="971550" lvl="1" indent="-514350" algn="l">
              <a:buFont typeface="Wingdings" pitchFamily="2" charset="2"/>
              <a:buChar char="q"/>
            </a:pPr>
            <a:r>
              <a:rPr lang="en-US" sz="3800" dirty="0">
                <a:solidFill>
                  <a:schemeClr val="tx1"/>
                </a:solidFill>
              </a:rPr>
              <a:t>Patient Centered</a:t>
            </a:r>
          </a:p>
          <a:p>
            <a:pPr marL="971550" lvl="1" indent="-514350" algn="l">
              <a:buFont typeface="Wingdings" pitchFamily="2" charset="2"/>
              <a:buChar char="q"/>
            </a:pPr>
            <a:r>
              <a:rPr lang="en-US" sz="3800" dirty="0">
                <a:solidFill>
                  <a:schemeClr val="tx1"/>
                </a:solidFill>
              </a:rPr>
              <a:t>Selectivity</a:t>
            </a:r>
          </a:p>
          <a:p>
            <a:pPr algn="l"/>
            <a:r>
              <a:rPr lang="en-US" sz="3800" dirty="0">
                <a:solidFill>
                  <a:schemeClr val="tx1"/>
                </a:solidFill>
              </a:rPr>
              <a:t>3. Have everyone decide on their overall field of competency for each of the 3 EPAs and compare  </a:t>
            </a:r>
          </a:p>
          <a:p>
            <a:pPr algn="l"/>
            <a:endParaRPr lang="en-US" sz="3800" dirty="0">
              <a:solidFill>
                <a:schemeClr val="tx1"/>
              </a:solidFill>
            </a:endParaRPr>
          </a:p>
          <a:p>
            <a:pPr lvl="1" algn="l"/>
            <a:endParaRPr lang="en-US" sz="3800" dirty="0">
              <a:solidFill>
                <a:schemeClr val="tx1"/>
              </a:solidFill>
            </a:endParaRPr>
          </a:p>
          <a:p>
            <a:pPr algn="l"/>
            <a:endParaRPr lang="en-US" dirty="0">
              <a:solidFill>
                <a:schemeClr val="tx1"/>
              </a:solidFill>
            </a:endParaRPr>
          </a:p>
          <a:p>
            <a:endParaRPr lang="en-US" dirty="0"/>
          </a:p>
        </p:txBody>
      </p:sp>
    </p:spTree>
    <p:extLst>
      <p:ext uri="{BB962C8B-B14F-4D97-AF65-F5344CB8AC3E}">
        <p14:creationId xmlns:p14="http://schemas.microsoft.com/office/powerpoint/2010/main" val="2978369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686301"/>
            <a:ext cx="6553200" cy="5291138"/>
          </a:xfrm>
        </p:spPr>
        <p:txBody>
          <a:bodyPr>
            <a:normAutofit fontScale="92500" lnSpcReduction="10000"/>
          </a:bodyPr>
          <a:lstStyle/>
          <a:p>
            <a:pPr marL="0" indent="0">
              <a:buNone/>
            </a:pPr>
            <a:r>
              <a:rPr lang="en-CA" dirty="0"/>
              <a:t>Element 3.4: There is an effective, organized system of resident assessment</a:t>
            </a:r>
            <a:r>
              <a:rPr lang="en-US" dirty="0"/>
              <a:t>	</a:t>
            </a:r>
          </a:p>
          <a:p>
            <a:pPr marL="0" indent="0">
              <a:buNone/>
            </a:pPr>
            <a:r>
              <a:rPr lang="en-CA" dirty="0"/>
              <a:t>3.4.1: The residency program has a planned, defined and implemented system of assessment. </a:t>
            </a:r>
          </a:p>
          <a:p>
            <a:pPr marL="0" indent="0">
              <a:buNone/>
            </a:pPr>
            <a:endParaRPr lang="en-CA" dirty="0"/>
          </a:p>
          <a:p>
            <a:pPr marL="0" indent="0">
              <a:buNone/>
            </a:pPr>
            <a:r>
              <a:rPr lang="en-CA" dirty="0"/>
              <a:t>3.4.2: There is a mechanism in place to engage residents in regular discussions for review of their performance and progression</a:t>
            </a:r>
            <a:endParaRPr lang="en-US" dirty="0"/>
          </a:p>
        </p:txBody>
      </p:sp>
      <p:sp>
        <p:nvSpPr>
          <p:cNvPr id="4" name="AutoShape 2">
            <a:extLst>
              <a:ext uri="{FF2B5EF4-FFF2-40B4-BE49-F238E27FC236}">
                <a16:creationId xmlns:a16="http://schemas.microsoft.com/office/drawing/2014/main" id="{A84B2F40-0BAF-4E9F-9ACF-0FFFECF529B5}"/>
              </a:ext>
            </a:extLst>
          </p:cNvPr>
          <p:cNvSpPr/>
          <p:nvPr/>
        </p:nvSpPr>
        <p:spPr>
          <a:xfrm>
            <a:off x="263219" y="322865"/>
            <a:ext cx="17796181" cy="3913189"/>
          </a:xfrm>
          <a:prstGeom prst="rect">
            <a:avLst/>
          </a:prstGeom>
          <a:solidFill>
            <a:srgbClr val="000000"/>
          </a:solidFill>
        </p:spPr>
      </p:sp>
      <p:sp>
        <p:nvSpPr>
          <p:cNvPr id="5" name="TextBox 4"/>
          <p:cNvSpPr txBox="1"/>
          <p:nvPr/>
        </p:nvSpPr>
        <p:spPr>
          <a:xfrm>
            <a:off x="5181600" y="1553467"/>
            <a:ext cx="12496800" cy="1938992"/>
          </a:xfrm>
          <a:prstGeom prst="rect">
            <a:avLst/>
          </a:prstGeom>
          <a:noFill/>
        </p:spPr>
        <p:txBody>
          <a:bodyPr wrap="square" rtlCol="0">
            <a:spAutoFit/>
          </a:bodyPr>
          <a:lstStyle/>
          <a:p>
            <a:pPr algn="r"/>
            <a:r>
              <a:rPr lang="en-US" sz="6000" dirty="0">
                <a:solidFill>
                  <a:schemeClr val="bg1"/>
                </a:solidFill>
                <a:latin typeface="Clear Sans Bold" panose="020B0604020202020204" charset="0"/>
                <a:cs typeface="Clear Sans Bold" panose="020B0604020202020204" charset="0"/>
              </a:rPr>
              <a:t>Assessment and the </a:t>
            </a:r>
          </a:p>
          <a:p>
            <a:pPr algn="r"/>
            <a:r>
              <a:rPr lang="en-US" sz="6000" dirty="0">
                <a:solidFill>
                  <a:schemeClr val="bg1"/>
                </a:solidFill>
                <a:latin typeface="Clear Sans Bold" panose="020B0604020202020204" charset="0"/>
                <a:cs typeface="Clear Sans Bold" panose="020B0604020202020204" charset="0"/>
              </a:rPr>
              <a:t>CFPC Standards of Accreditation</a:t>
            </a:r>
          </a:p>
        </p:txBody>
      </p:sp>
      <p:pic>
        <p:nvPicPr>
          <p:cNvPr id="1026" name="Picture 2" descr="20180701_RB_V1.2_COVER PAGE E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58800" y="5245028"/>
            <a:ext cx="2936840" cy="348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934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rot="5400000" flipV="1">
            <a:off x="9892707" y="2276642"/>
            <a:ext cx="4599005" cy="45719"/>
          </a:xfrm>
          <a:prstGeom prst="rect">
            <a:avLst/>
          </a:prstGeom>
          <a:solidFill>
            <a:srgbClr val="000000"/>
          </a:solidFill>
        </p:spPr>
      </p:sp>
      <p:sp>
        <p:nvSpPr>
          <p:cNvPr id="3" name="AutoShape 3"/>
          <p:cNvSpPr/>
          <p:nvPr/>
        </p:nvSpPr>
        <p:spPr>
          <a:xfrm rot="5400000">
            <a:off x="3712714" y="2292757"/>
            <a:ext cx="4631230" cy="45719"/>
          </a:xfrm>
          <a:prstGeom prst="rect">
            <a:avLst/>
          </a:prstGeom>
          <a:solidFill>
            <a:srgbClr val="000000"/>
          </a:solidFill>
        </p:spPr>
      </p:sp>
      <p:sp>
        <p:nvSpPr>
          <p:cNvPr id="4" name="AutoShape 4"/>
          <p:cNvSpPr/>
          <p:nvPr/>
        </p:nvSpPr>
        <p:spPr>
          <a:xfrm>
            <a:off x="-254814" y="9150005"/>
            <a:ext cx="18797629" cy="1536310"/>
          </a:xfrm>
          <a:prstGeom prst="rect">
            <a:avLst/>
          </a:prstGeom>
          <a:solidFill>
            <a:srgbClr val="000000"/>
          </a:solidFill>
        </p:spPr>
      </p:sp>
      <p:sp>
        <p:nvSpPr>
          <p:cNvPr id="5" name="AutoShape 5"/>
          <p:cNvSpPr/>
          <p:nvPr/>
        </p:nvSpPr>
        <p:spPr>
          <a:xfrm>
            <a:off x="-1" y="4599005"/>
            <a:ext cx="18288001" cy="45719"/>
          </a:xfrm>
          <a:prstGeom prst="rect">
            <a:avLst/>
          </a:prstGeom>
          <a:solidFill>
            <a:srgbClr val="000000"/>
          </a:solidFill>
        </p:spPr>
      </p:sp>
      <p:grpSp>
        <p:nvGrpSpPr>
          <p:cNvPr id="6" name="Group 6"/>
          <p:cNvGrpSpPr/>
          <p:nvPr/>
        </p:nvGrpSpPr>
        <p:grpSpPr>
          <a:xfrm>
            <a:off x="13128399" y="487980"/>
            <a:ext cx="4378096" cy="2907140"/>
            <a:chOff x="0" y="-85725"/>
            <a:chExt cx="5837461" cy="3876186"/>
          </a:xfrm>
        </p:grpSpPr>
        <p:sp>
          <p:nvSpPr>
            <p:cNvPr id="7" name="TextBox 7"/>
            <p:cNvSpPr txBox="1"/>
            <p:nvPr/>
          </p:nvSpPr>
          <p:spPr>
            <a:xfrm>
              <a:off x="0" y="-85725"/>
              <a:ext cx="5837461" cy="1457325"/>
            </a:xfrm>
            <a:prstGeom prst="rect">
              <a:avLst/>
            </a:prstGeom>
          </p:spPr>
          <p:txBody>
            <a:bodyPr lIns="0" tIns="0" rIns="0" bIns="0" rtlCol="0" anchor="t">
              <a:spAutoFit/>
            </a:bodyPr>
            <a:lstStyle/>
            <a:p>
              <a:pPr algn="ctr">
                <a:lnSpc>
                  <a:spcPts val="4500"/>
                </a:lnSpc>
              </a:pPr>
              <a:r>
                <a:rPr lang="en-US" sz="3000" b="1" i="0" spc="300">
                  <a:solidFill>
                    <a:srgbClr val="000000"/>
                  </a:solidFill>
                  <a:latin typeface="Clear Sans Regular"/>
                </a:rPr>
                <a:t>OUTCOMES BASED APPROACH</a:t>
              </a:r>
            </a:p>
          </p:txBody>
        </p:sp>
        <p:sp>
          <p:nvSpPr>
            <p:cNvPr id="8" name="TextBox 8"/>
            <p:cNvSpPr txBox="1"/>
            <p:nvPr/>
          </p:nvSpPr>
          <p:spPr>
            <a:xfrm>
              <a:off x="0" y="1749988"/>
              <a:ext cx="5837461" cy="2040473"/>
            </a:xfrm>
            <a:prstGeom prst="rect">
              <a:avLst/>
            </a:prstGeom>
          </p:spPr>
          <p:txBody>
            <a:bodyPr lIns="0" tIns="0" rIns="0" bIns="0" rtlCol="0" anchor="t">
              <a:spAutoFit/>
            </a:bodyPr>
            <a:lstStyle/>
            <a:p>
              <a:pPr marL="445770" lvl="1" indent="-222885">
                <a:lnSpc>
                  <a:spcPts val="4050"/>
                </a:lnSpc>
                <a:buFont typeface="Arial"/>
                <a:buChar char="•"/>
              </a:pPr>
              <a:r>
                <a:rPr lang="en-US" sz="2700" spc="135" dirty="0">
                  <a:solidFill>
                    <a:srgbClr val="000000"/>
                  </a:solidFill>
                  <a:latin typeface="Clear Sans Thin"/>
                </a:rPr>
                <a:t>B</a:t>
              </a:r>
              <a:r>
                <a:rPr lang="en-US" sz="2700" b="0" i="0" spc="135" dirty="0">
                  <a:solidFill>
                    <a:srgbClr val="000000"/>
                  </a:solidFill>
                  <a:latin typeface="Clear Sans Thin"/>
                </a:rPr>
                <a:t>ased on observation</a:t>
              </a:r>
            </a:p>
            <a:p>
              <a:pPr marL="445770" lvl="1" indent="-222885">
                <a:lnSpc>
                  <a:spcPts val="4050"/>
                </a:lnSpc>
                <a:buFont typeface="Arial"/>
                <a:buChar char="•"/>
              </a:pPr>
              <a:r>
                <a:rPr lang="en-US" sz="2700" b="0" i="0" spc="135" dirty="0">
                  <a:solidFill>
                    <a:srgbClr val="000000"/>
                  </a:solidFill>
                  <a:latin typeface="Clear Sans Thin"/>
                </a:rPr>
                <a:t>Demonstrate skill is achieved</a:t>
              </a:r>
            </a:p>
          </p:txBody>
        </p:sp>
      </p:grpSp>
      <p:grpSp>
        <p:nvGrpSpPr>
          <p:cNvPr id="9" name="Group 9"/>
          <p:cNvGrpSpPr/>
          <p:nvPr/>
        </p:nvGrpSpPr>
        <p:grpSpPr>
          <a:xfrm>
            <a:off x="6954952" y="552274"/>
            <a:ext cx="4378096" cy="2295471"/>
            <a:chOff x="0" y="0"/>
            <a:chExt cx="5837461" cy="3060628"/>
          </a:xfrm>
        </p:grpSpPr>
        <p:sp>
          <p:nvSpPr>
            <p:cNvPr id="10" name="TextBox 10"/>
            <p:cNvSpPr txBox="1"/>
            <p:nvPr/>
          </p:nvSpPr>
          <p:spPr>
            <a:xfrm>
              <a:off x="0" y="-85725"/>
              <a:ext cx="5837461" cy="1457325"/>
            </a:xfrm>
            <a:prstGeom prst="rect">
              <a:avLst/>
            </a:prstGeom>
          </p:spPr>
          <p:txBody>
            <a:bodyPr lIns="0" tIns="0" rIns="0" bIns="0" rtlCol="0" anchor="t">
              <a:spAutoFit/>
            </a:bodyPr>
            <a:lstStyle/>
            <a:p>
              <a:pPr algn="ctr">
                <a:lnSpc>
                  <a:spcPts val="4500"/>
                </a:lnSpc>
              </a:pPr>
              <a:r>
                <a:rPr lang="en-US" sz="3000" b="1" i="0" spc="300">
                  <a:solidFill>
                    <a:srgbClr val="000000"/>
                  </a:solidFill>
                  <a:latin typeface="Clear Sans Regular"/>
                </a:rPr>
                <a:t>ENTRUSTMENT SCALES</a:t>
              </a:r>
            </a:p>
          </p:txBody>
        </p:sp>
        <p:sp>
          <p:nvSpPr>
            <p:cNvPr id="11" name="TextBox 11"/>
            <p:cNvSpPr txBox="1"/>
            <p:nvPr/>
          </p:nvSpPr>
          <p:spPr>
            <a:xfrm>
              <a:off x="0" y="1749988"/>
              <a:ext cx="5837461" cy="1310640"/>
            </a:xfrm>
            <a:prstGeom prst="rect">
              <a:avLst/>
            </a:prstGeom>
          </p:spPr>
          <p:txBody>
            <a:bodyPr lIns="0" tIns="0" rIns="0" bIns="0" rtlCol="0" anchor="t">
              <a:spAutoFit/>
            </a:bodyPr>
            <a:lstStyle/>
            <a:p>
              <a:pPr>
                <a:lnSpc>
                  <a:spcPts val="4050"/>
                </a:lnSpc>
              </a:pPr>
              <a:r>
                <a:rPr lang="en-US" sz="2700" b="0" i="0" spc="135">
                  <a:solidFill>
                    <a:srgbClr val="000000"/>
                  </a:solidFill>
                  <a:latin typeface="Clear Sans Thin"/>
                </a:rPr>
                <a:t>Based on level of supervision</a:t>
              </a:r>
            </a:p>
          </p:txBody>
        </p:sp>
      </p:grpSp>
      <p:grpSp>
        <p:nvGrpSpPr>
          <p:cNvPr id="12" name="Group 12"/>
          <p:cNvGrpSpPr/>
          <p:nvPr/>
        </p:nvGrpSpPr>
        <p:grpSpPr>
          <a:xfrm>
            <a:off x="1028700" y="552274"/>
            <a:ext cx="4378096" cy="1723971"/>
            <a:chOff x="0" y="0"/>
            <a:chExt cx="5837461" cy="2298628"/>
          </a:xfrm>
        </p:grpSpPr>
        <p:sp>
          <p:nvSpPr>
            <p:cNvPr id="13" name="TextBox 13"/>
            <p:cNvSpPr txBox="1"/>
            <p:nvPr/>
          </p:nvSpPr>
          <p:spPr>
            <a:xfrm>
              <a:off x="0" y="-85725"/>
              <a:ext cx="5837461" cy="695325"/>
            </a:xfrm>
            <a:prstGeom prst="rect">
              <a:avLst/>
            </a:prstGeom>
          </p:spPr>
          <p:txBody>
            <a:bodyPr lIns="0" tIns="0" rIns="0" bIns="0" rtlCol="0" anchor="t">
              <a:spAutoFit/>
            </a:bodyPr>
            <a:lstStyle/>
            <a:p>
              <a:pPr algn="ctr">
                <a:lnSpc>
                  <a:spcPts val="4500"/>
                </a:lnSpc>
              </a:pPr>
              <a:r>
                <a:rPr lang="en-US" sz="3000" b="1" i="0" spc="300">
                  <a:solidFill>
                    <a:srgbClr val="000000"/>
                  </a:solidFill>
                  <a:latin typeface="Clear Sans Regular"/>
                </a:rPr>
                <a:t>COMPETENCY</a:t>
              </a:r>
            </a:p>
          </p:txBody>
        </p:sp>
        <p:sp>
          <p:nvSpPr>
            <p:cNvPr id="14" name="TextBox 14"/>
            <p:cNvSpPr txBox="1"/>
            <p:nvPr/>
          </p:nvSpPr>
          <p:spPr>
            <a:xfrm>
              <a:off x="0" y="987988"/>
              <a:ext cx="5837461" cy="1310640"/>
            </a:xfrm>
            <a:prstGeom prst="rect">
              <a:avLst/>
            </a:prstGeom>
          </p:spPr>
          <p:txBody>
            <a:bodyPr lIns="0" tIns="0" rIns="0" bIns="0" rtlCol="0" anchor="t">
              <a:spAutoFit/>
            </a:bodyPr>
            <a:lstStyle/>
            <a:p>
              <a:pPr algn="ctr">
                <a:lnSpc>
                  <a:spcPts val="4050"/>
                </a:lnSpc>
              </a:pPr>
              <a:r>
                <a:rPr lang="en-US" sz="2700" b="0" i="0" spc="135">
                  <a:solidFill>
                    <a:srgbClr val="000000"/>
                  </a:solidFill>
                  <a:latin typeface="Clear Sans Thin"/>
                </a:rPr>
                <a:t>Level</a:t>
              </a:r>
            </a:p>
            <a:p>
              <a:pPr algn="ctr">
                <a:lnSpc>
                  <a:spcPts val="4050"/>
                </a:lnSpc>
              </a:pPr>
              <a:r>
                <a:rPr lang="en-US" sz="2700" b="0" i="0" spc="135">
                  <a:solidFill>
                    <a:srgbClr val="000000"/>
                  </a:solidFill>
                  <a:latin typeface="Clear Sans Thin"/>
                </a:rPr>
                <a:t>of trust</a:t>
              </a:r>
            </a:p>
          </p:txBody>
        </p:sp>
      </p:grpSp>
      <p:sp>
        <p:nvSpPr>
          <p:cNvPr id="15" name="TextBox 15"/>
          <p:cNvSpPr txBox="1"/>
          <p:nvPr/>
        </p:nvSpPr>
        <p:spPr>
          <a:xfrm>
            <a:off x="1028700" y="5626280"/>
            <a:ext cx="16230600" cy="1109345"/>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Trocchi"/>
              </a:rPr>
              <a:t>A shift from determination of level of training to determining level of competence</a:t>
            </a:r>
          </a:p>
        </p:txBody>
      </p:sp>
      <p:pic>
        <p:nvPicPr>
          <p:cNvPr id="16" name="Picture 16">
            <a:extLst>
              <a:ext uri="{FF2B5EF4-FFF2-40B4-BE49-F238E27FC236}">
                <a16:creationId xmlns:a16="http://schemas.microsoft.com/office/drawing/2014/main" id="{D6A9FCDC-1389-4679-B65A-DF332A70EE16}"/>
              </a:ext>
            </a:extLst>
          </p:cNvPr>
          <p:cNvPicPr>
            <a:picLocks noChangeAspect="1"/>
          </p:cNvPicPr>
          <p:nvPr/>
        </p:nvPicPr>
        <p:blipFill>
          <a:blip r:embed="rId3"/>
          <a:stretch>
            <a:fillRect/>
          </a:stretch>
        </p:blipFill>
        <p:spPr>
          <a:xfrm>
            <a:off x="15373350" y="9448800"/>
            <a:ext cx="2400300" cy="533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l="2580" r="2580"/>
          <a:stretch>
            <a:fillRect/>
          </a:stretch>
        </p:blipFill>
        <p:spPr>
          <a:xfrm>
            <a:off x="13177755" y="3428999"/>
            <a:ext cx="5110245" cy="3429000"/>
          </a:xfrm>
          <a:prstGeom prst="rect">
            <a:avLst/>
          </a:prstGeom>
        </p:spPr>
      </p:pic>
      <p:sp>
        <p:nvSpPr>
          <p:cNvPr id="6" name="AutoShape 6"/>
          <p:cNvSpPr/>
          <p:nvPr/>
        </p:nvSpPr>
        <p:spPr>
          <a:xfrm>
            <a:off x="-1" y="10743"/>
            <a:ext cx="6825245" cy="8630797"/>
          </a:xfrm>
          <a:prstGeom prst="rect">
            <a:avLst/>
          </a:prstGeom>
          <a:solidFill>
            <a:srgbClr val="000000"/>
          </a:solidFill>
        </p:spPr>
      </p:sp>
      <p:sp>
        <p:nvSpPr>
          <p:cNvPr id="7" name="TextBox 7"/>
          <p:cNvSpPr txBox="1"/>
          <p:nvPr/>
        </p:nvSpPr>
        <p:spPr>
          <a:xfrm>
            <a:off x="1028700" y="866775"/>
            <a:ext cx="4187946" cy="3211264"/>
          </a:xfrm>
          <a:prstGeom prst="rect">
            <a:avLst/>
          </a:prstGeom>
        </p:spPr>
        <p:txBody>
          <a:bodyPr lIns="0" tIns="0" rIns="0" bIns="0" rtlCol="0" anchor="t">
            <a:spAutoFit/>
          </a:bodyPr>
          <a:lstStyle/>
          <a:p>
            <a:pPr>
              <a:lnSpc>
                <a:spcPts val="8550"/>
              </a:lnSpc>
            </a:pPr>
            <a:r>
              <a:rPr lang="en-US" sz="5700" b="0" i="0" spc="171" dirty="0">
                <a:solidFill>
                  <a:srgbClr val="FFFFFF"/>
                </a:solidFill>
                <a:latin typeface="Clear Sans Thin"/>
              </a:rPr>
              <a:t>WHY SWITCH TO CBME? </a:t>
            </a:r>
          </a:p>
        </p:txBody>
      </p:sp>
      <p:sp>
        <p:nvSpPr>
          <p:cNvPr id="8" name="TextBox 8"/>
          <p:cNvSpPr txBox="1"/>
          <p:nvPr/>
        </p:nvSpPr>
        <p:spPr>
          <a:xfrm>
            <a:off x="7086600" y="1028700"/>
            <a:ext cx="6096000" cy="1859483"/>
          </a:xfrm>
          <a:prstGeom prst="rect">
            <a:avLst/>
          </a:prstGeom>
        </p:spPr>
        <p:txBody>
          <a:bodyPr wrap="square" lIns="0" tIns="0" rIns="0" bIns="0" rtlCol="0" anchor="t">
            <a:spAutoFit/>
          </a:bodyPr>
          <a:lstStyle/>
          <a:p>
            <a:pPr algn="ctr">
              <a:lnSpc>
                <a:spcPts val="2924"/>
              </a:lnSpc>
            </a:pPr>
            <a:r>
              <a:rPr lang="en-US" sz="3200" b="1" i="0" spc="194" dirty="0">
                <a:solidFill>
                  <a:srgbClr val="000000"/>
                </a:solidFill>
                <a:latin typeface="Clear Sans Regular"/>
              </a:rPr>
              <a:t>BETTER VALIDITY AND RELIABILITY</a:t>
            </a:r>
          </a:p>
          <a:p>
            <a:pPr algn="ctr">
              <a:lnSpc>
                <a:spcPts val="2924"/>
              </a:lnSpc>
            </a:pPr>
            <a:r>
              <a:rPr lang="en-US" sz="3200" b="1" i="0" spc="194" dirty="0">
                <a:solidFill>
                  <a:srgbClr val="000000"/>
                </a:solidFill>
                <a:latin typeface="Clear Sans Regular"/>
              </a:rPr>
              <a:t> </a:t>
            </a:r>
            <a:r>
              <a:rPr lang="en-US" sz="3200" spc="194" dirty="0">
                <a:solidFill>
                  <a:srgbClr val="000000"/>
                </a:solidFill>
                <a:latin typeface="Clear Sans Regular"/>
              </a:rPr>
              <a:t>W</a:t>
            </a:r>
            <a:r>
              <a:rPr lang="en-US" sz="3200" i="0" spc="194" dirty="0">
                <a:solidFill>
                  <a:srgbClr val="000000"/>
                </a:solidFill>
                <a:latin typeface="Clear Sans Regular"/>
              </a:rPr>
              <a:t>hen decisions rooted in “trust” about safe/independent practice</a:t>
            </a:r>
          </a:p>
        </p:txBody>
      </p:sp>
      <p:sp>
        <p:nvSpPr>
          <p:cNvPr id="9" name="TextBox 9"/>
          <p:cNvSpPr txBox="1"/>
          <p:nvPr/>
        </p:nvSpPr>
        <p:spPr>
          <a:xfrm>
            <a:off x="7060580" y="4067224"/>
            <a:ext cx="6096000" cy="820738"/>
          </a:xfrm>
          <a:prstGeom prst="rect">
            <a:avLst/>
          </a:prstGeom>
        </p:spPr>
        <p:txBody>
          <a:bodyPr wrap="square" lIns="0" tIns="0" rIns="0" bIns="0" rtlCol="0" anchor="t">
            <a:spAutoFit/>
          </a:bodyPr>
          <a:lstStyle/>
          <a:p>
            <a:pPr algn="ctr">
              <a:lnSpc>
                <a:spcPts val="3150"/>
              </a:lnSpc>
            </a:pPr>
            <a:r>
              <a:rPr lang="en-US" sz="3200" b="1" i="0" spc="210" dirty="0">
                <a:solidFill>
                  <a:srgbClr val="000000"/>
                </a:solidFill>
                <a:latin typeface="Clear Sans Regular"/>
              </a:rPr>
              <a:t>MORE HONEST RATINGS</a:t>
            </a:r>
          </a:p>
          <a:p>
            <a:pPr algn="ctr">
              <a:lnSpc>
                <a:spcPts val="3150"/>
              </a:lnSpc>
            </a:pPr>
            <a:r>
              <a:rPr lang="en-US" sz="3200" i="0" spc="210" dirty="0">
                <a:solidFill>
                  <a:srgbClr val="000000"/>
                </a:solidFill>
                <a:latin typeface="Clear Sans Regular"/>
              </a:rPr>
              <a:t>  A</a:t>
            </a:r>
            <a:r>
              <a:rPr lang="en-US" sz="3200" spc="210" dirty="0">
                <a:solidFill>
                  <a:srgbClr val="000000"/>
                </a:solidFill>
                <a:latin typeface="Clear Sans Regular"/>
              </a:rPr>
              <a:t>ides </a:t>
            </a:r>
            <a:r>
              <a:rPr lang="en-US" sz="3200" i="0" spc="210" dirty="0">
                <a:solidFill>
                  <a:srgbClr val="000000"/>
                </a:solidFill>
                <a:latin typeface="Clear Sans Regular"/>
              </a:rPr>
              <a:t>“failure to fail”</a:t>
            </a:r>
          </a:p>
        </p:txBody>
      </p:sp>
      <p:sp>
        <p:nvSpPr>
          <p:cNvPr id="10" name="TextBox 10"/>
          <p:cNvSpPr txBox="1"/>
          <p:nvPr/>
        </p:nvSpPr>
        <p:spPr>
          <a:xfrm>
            <a:off x="7060580" y="6438900"/>
            <a:ext cx="6096000" cy="1641475"/>
          </a:xfrm>
          <a:prstGeom prst="rect">
            <a:avLst/>
          </a:prstGeom>
        </p:spPr>
        <p:txBody>
          <a:bodyPr wrap="square" lIns="0" tIns="0" rIns="0" bIns="0" rtlCol="0" anchor="t">
            <a:spAutoFit/>
          </a:bodyPr>
          <a:lstStyle/>
          <a:p>
            <a:pPr algn="ctr">
              <a:lnSpc>
                <a:spcPts val="3150"/>
              </a:lnSpc>
            </a:pPr>
            <a:r>
              <a:rPr lang="en-US" sz="3200" b="1" i="0" spc="210" dirty="0">
                <a:solidFill>
                  <a:srgbClr val="000000"/>
                </a:solidFill>
                <a:latin typeface="Clear Sans Regular"/>
              </a:rPr>
              <a:t>LEARNERS ACCEPT LOWER</a:t>
            </a:r>
          </a:p>
          <a:p>
            <a:pPr algn="ctr">
              <a:lnSpc>
                <a:spcPts val="3150"/>
              </a:lnSpc>
            </a:pPr>
            <a:r>
              <a:rPr lang="en-US" sz="3200" b="1" i="0" spc="210" dirty="0">
                <a:solidFill>
                  <a:srgbClr val="000000"/>
                </a:solidFill>
                <a:latin typeface="Clear Sans Regular"/>
              </a:rPr>
              <a:t>RATINGS BETTER</a:t>
            </a:r>
            <a:endParaRPr lang="en-US" sz="3200" b="1" spc="210" dirty="0">
              <a:solidFill>
                <a:srgbClr val="000000"/>
              </a:solidFill>
              <a:latin typeface="Clear Sans Regular"/>
            </a:endParaRPr>
          </a:p>
          <a:p>
            <a:pPr algn="ctr">
              <a:lnSpc>
                <a:spcPts val="3150"/>
              </a:lnSpc>
            </a:pPr>
            <a:r>
              <a:rPr lang="en-US" sz="3200" b="1" i="0" spc="210" dirty="0">
                <a:solidFill>
                  <a:srgbClr val="000000"/>
                </a:solidFill>
                <a:latin typeface="Clear Sans Regular"/>
              </a:rPr>
              <a:t> </a:t>
            </a:r>
            <a:r>
              <a:rPr lang="en-US" sz="3200" i="0" spc="210" dirty="0">
                <a:solidFill>
                  <a:srgbClr val="000000"/>
                </a:solidFill>
                <a:latin typeface="Clear Sans Regular"/>
              </a:rPr>
              <a:t>If paired with</a:t>
            </a:r>
            <a:r>
              <a:rPr lang="en-US" sz="3200" spc="210" dirty="0">
                <a:solidFill>
                  <a:srgbClr val="000000"/>
                </a:solidFill>
                <a:latin typeface="Clear Sans Regular"/>
              </a:rPr>
              <a:t> </a:t>
            </a:r>
            <a:r>
              <a:rPr lang="en-US" sz="3200" i="0" spc="210" dirty="0">
                <a:solidFill>
                  <a:srgbClr val="000000"/>
                </a:solidFill>
                <a:latin typeface="Clear Sans Regular"/>
              </a:rPr>
              <a:t>concrete verbal/written feedback</a:t>
            </a:r>
          </a:p>
        </p:txBody>
      </p:sp>
      <p:sp>
        <p:nvSpPr>
          <p:cNvPr id="11" name="AutoShape 11"/>
          <p:cNvSpPr/>
          <p:nvPr/>
        </p:nvSpPr>
        <p:spPr>
          <a:xfrm rot="-10800000" flipV="1">
            <a:off x="-1" y="9217221"/>
            <a:ext cx="6825244" cy="45719"/>
          </a:xfrm>
          <a:prstGeom prst="rect">
            <a:avLst/>
          </a:prstGeom>
          <a:solidFill>
            <a:srgbClr val="000000"/>
          </a:solidFill>
        </p:spPr>
      </p:sp>
      <p:pic>
        <p:nvPicPr>
          <p:cNvPr id="12" name="Picture 12"/>
          <p:cNvPicPr>
            <a:picLocks noChangeAspect="1"/>
          </p:cNvPicPr>
          <p:nvPr/>
        </p:nvPicPr>
        <p:blipFill>
          <a:blip r:embed="rId4"/>
          <a:srcRect/>
          <a:stretch>
            <a:fillRect/>
          </a:stretch>
        </p:blipFill>
        <p:spPr>
          <a:xfrm>
            <a:off x="0" y="9838621"/>
            <a:ext cx="6488304" cy="448379"/>
          </a:xfrm>
          <a:prstGeom prst="rect">
            <a:avLst/>
          </a:prstGeom>
        </p:spPr>
      </p:pic>
      <p:pic>
        <p:nvPicPr>
          <p:cNvPr id="14" name="Picture 13" descr="An open computer sitting on top of a wooden table&#10;&#10;Description automatically generated">
            <a:extLst>
              <a:ext uri="{FF2B5EF4-FFF2-40B4-BE49-F238E27FC236}">
                <a16:creationId xmlns:a16="http://schemas.microsoft.com/office/drawing/2014/main" id="{BFAB0901-DEE9-4CC8-B716-58BA66FBEF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77755" y="0"/>
            <a:ext cx="5143496" cy="3428998"/>
          </a:xfrm>
          <a:prstGeom prst="rect">
            <a:avLst/>
          </a:prstGeom>
        </p:spPr>
      </p:pic>
      <p:pic>
        <p:nvPicPr>
          <p:cNvPr id="16" name="Picture 15" descr="A picture containing person, indoor, table, sitting&#10;&#10;Description automatically generated">
            <a:extLst>
              <a:ext uri="{FF2B5EF4-FFF2-40B4-BE49-F238E27FC236}">
                <a16:creationId xmlns:a16="http://schemas.microsoft.com/office/drawing/2014/main" id="{3177854D-AAF0-4862-8B59-CBAD71D408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85675" y="6857999"/>
            <a:ext cx="5110245" cy="3428998"/>
          </a:xfrm>
          <a:prstGeom prst="rect">
            <a:avLst/>
          </a:prstGeom>
        </p:spPr>
      </p:pic>
    </p:spTree>
    <p:extLst>
      <p:ext uri="{BB962C8B-B14F-4D97-AF65-F5344CB8AC3E}">
        <p14:creationId xmlns:p14="http://schemas.microsoft.com/office/powerpoint/2010/main" val="534907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64406"/>
            <a:ext cx="4225976" cy="2623460"/>
            <a:chOff x="0" y="-85725"/>
            <a:chExt cx="5634634" cy="3497946"/>
          </a:xfrm>
        </p:grpSpPr>
        <p:sp>
          <p:nvSpPr>
            <p:cNvPr id="3" name="TextBox 3"/>
            <p:cNvSpPr txBox="1"/>
            <p:nvPr/>
          </p:nvSpPr>
          <p:spPr>
            <a:xfrm>
              <a:off x="0" y="-85725"/>
              <a:ext cx="5634634" cy="702244"/>
            </a:xfrm>
            <a:prstGeom prst="rect">
              <a:avLst/>
            </a:prstGeom>
          </p:spPr>
          <p:txBody>
            <a:bodyPr lIns="0" tIns="0" rIns="0" bIns="0" rtlCol="0" anchor="t">
              <a:spAutoFit/>
            </a:bodyPr>
            <a:lstStyle/>
            <a:p>
              <a:pPr>
                <a:lnSpc>
                  <a:spcPts val="4500"/>
                </a:lnSpc>
              </a:pPr>
              <a:r>
                <a:rPr lang="en-US" sz="3000" b="1" i="0" spc="300" dirty="0">
                  <a:solidFill>
                    <a:schemeClr val="bg1">
                      <a:lumMod val="95000"/>
                    </a:schemeClr>
                  </a:solidFill>
                  <a:latin typeface="Clear Sans Regular"/>
                </a:rPr>
                <a:t>WHY</a:t>
              </a:r>
            </a:p>
          </p:txBody>
        </p:sp>
        <p:sp>
          <p:nvSpPr>
            <p:cNvPr id="4" name="TextBox 4"/>
            <p:cNvSpPr txBox="1"/>
            <p:nvPr/>
          </p:nvSpPr>
          <p:spPr>
            <a:xfrm>
              <a:off x="0" y="1171095"/>
              <a:ext cx="5634634" cy="2241126"/>
            </a:xfrm>
            <a:prstGeom prst="rect">
              <a:avLst/>
            </a:prstGeom>
          </p:spPr>
          <p:txBody>
            <a:bodyPr lIns="0" tIns="0" rIns="0" bIns="0" rtlCol="0" anchor="t">
              <a:spAutoFit/>
            </a:bodyPr>
            <a:lstStyle/>
            <a:p>
              <a:pPr>
                <a:lnSpc>
                  <a:spcPts val="4500"/>
                </a:lnSpc>
              </a:pPr>
              <a:r>
                <a:rPr lang="en-US" sz="3000" b="0" i="0" spc="150" dirty="0">
                  <a:solidFill>
                    <a:schemeClr val="bg1">
                      <a:lumMod val="95000"/>
                    </a:schemeClr>
                  </a:solidFill>
                  <a:latin typeface="Clear Sans Thin"/>
                </a:rPr>
                <a:t>WHY COMPETENCY BASED MEDICAL EDUCATION (CBME)</a:t>
              </a:r>
            </a:p>
          </p:txBody>
        </p:sp>
      </p:grpSp>
      <p:sp>
        <p:nvSpPr>
          <p:cNvPr id="5" name="AutoShape 5"/>
          <p:cNvSpPr/>
          <p:nvPr/>
        </p:nvSpPr>
        <p:spPr>
          <a:xfrm rot="-5400000" flipV="1">
            <a:off x="2038349" y="3829049"/>
            <a:ext cx="7734301" cy="76200"/>
          </a:xfrm>
          <a:prstGeom prst="rect">
            <a:avLst/>
          </a:prstGeom>
          <a:solidFill>
            <a:srgbClr val="000000"/>
          </a:solidFill>
        </p:spPr>
      </p:sp>
      <p:sp>
        <p:nvSpPr>
          <p:cNvPr id="6" name="AutoShape 6"/>
          <p:cNvSpPr/>
          <p:nvPr/>
        </p:nvSpPr>
        <p:spPr>
          <a:xfrm rot="-5400000">
            <a:off x="8462748" y="3576850"/>
            <a:ext cx="7243147" cy="89444"/>
          </a:xfrm>
          <a:prstGeom prst="rect">
            <a:avLst/>
          </a:prstGeom>
          <a:solidFill>
            <a:srgbClr val="000000"/>
          </a:solidFill>
        </p:spPr>
      </p:sp>
      <p:sp>
        <p:nvSpPr>
          <p:cNvPr id="7" name="AutoShape 7"/>
          <p:cNvSpPr/>
          <p:nvPr/>
        </p:nvSpPr>
        <p:spPr>
          <a:xfrm>
            <a:off x="1" y="7243146"/>
            <a:ext cx="18288000" cy="3057512"/>
          </a:xfrm>
          <a:prstGeom prst="rect">
            <a:avLst/>
          </a:prstGeom>
          <a:solidFill>
            <a:srgbClr val="000000"/>
          </a:solidFill>
        </p:spPr>
      </p:sp>
      <p:grpSp>
        <p:nvGrpSpPr>
          <p:cNvPr id="8" name="Group 8"/>
          <p:cNvGrpSpPr/>
          <p:nvPr/>
        </p:nvGrpSpPr>
        <p:grpSpPr>
          <a:xfrm>
            <a:off x="7031012" y="1028700"/>
            <a:ext cx="4225976" cy="3685815"/>
            <a:chOff x="0" y="0"/>
            <a:chExt cx="5634634" cy="4914420"/>
          </a:xfrm>
        </p:grpSpPr>
        <p:sp>
          <p:nvSpPr>
            <p:cNvPr id="9" name="TextBox 9"/>
            <p:cNvSpPr txBox="1"/>
            <p:nvPr/>
          </p:nvSpPr>
          <p:spPr>
            <a:xfrm>
              <a:off x="0" y="-85725"/>
              <a:ext cx="5634634" cy="695325"/>
            </a:xfrm>
            <a:prstGeom prst="rect">
              <a:avLst/>
            </a:prstGeom>
          </p:spPr>
          <p:txBody>
            <a:bodyPr lIns="0" tIns="0" rIns="0" bIns="0" rtlCol="0" anchor="t">
              <a:spAutoFit/>
            </a:bodyPr>
            <a:lstStyle/>
            <a:p>
              <a:pPr>
                <a:lnSpc>
                  <a:spcPts val="4500"/>
                </a:lnSpc>
              </a:pPr>
              <a:r>
                <a:rPr lang="en-US" sz="3000" b="1" i="0" spc="300">
                  <a:solidFill>
                    <a:srgbClr val="000000"/>
                  </a:solidFill>
                  <a:latin typeface="Clear Sans Regular"/>
                </a:rPr>
                <a:t>WHAT</a:t>
              </a:r>
            </a:p>
          </p:txBody>
        </p:sp>
        <p:sp>
          <p:nvSpPr>
            <p:cNvPr id="10" name="TextBox 10"/>
            <p:cNvSpPr txBox="1"/>
            <p:nvPr/>
          </p:nvSpPr>
          <p:spPr>
            <a:xfrm>
              <a:off x="0" y="1171095"/>
              <a:ext cx="5634634" cy="3743325"/>
            </a:xfrm>
            <a:prstGeom prst="rect">
              <a:avLst/>
            </a:prstGeom>
          </p:spPr>
          <p:txBody>
            <a:bodyPr lIns="0" tIns="0" rIns="0" bIns="0" rtlCol="0" anchor="t">
              <a:spAutoFit/>
            </a:bodyPr>
            <a:lstStyle/>
            <a:p>
              <a:pPr>
                <a:lnSpc>
                  <a:spcPts val="4500"/>
                </a:lnSpc>
              </a:pPr>
              <a:r>
                <a:rPr lang="en-US" sz="3000" b="0" i="0" spc="150">
                  <a:solidFill>
                    <a:srgbClr val="000000"/>
                  </a:solidFill>
                  <a:latin typeface="Clear Sans Thin"/>
                </a:rPr>
                <a:t>WHAT TOOLS ARE AVAILABLE FOR RESIDENT ASSESSMENT &amp; EVALUATION</a:t>
              </a:r>
            </a:p>
          </p:txBody>
        </p:sp>
      </p:grpSp>
      <p:grpSp>
        <p:nvGrpSpPr>
          <p:cNvPr id="11" name="Group 11"/>
          <p:cNvGrpSpPr/>
          <p:nvPr/>
        </p:nvGrpSpPr>
        <p:grpSpPr>
          <a:xfrm>
            <a:off x="13033324" y="964406"/>
            <a:ext cx="4225976" cy="3200541"/>
            <a:chOff x="0" y="-85725"/>
            <a:chExt cx="5634634" cy="4267388"/>
          </a:xfrm>
        </p:grpSpPr>
        <p:sp>
          <p:nvSpPr>
            <p:cNvPr id="12" name="TextBox 12"/>
            <p:cNvSpPr txBox="1"/>
            <p:nvPr/>
          </p:nvSpPr>
          <p:spPr>
            <a:xfrm>
              <a:off x="0" y="-85725"/>
              <a:ext cx="5634634" cy="702244"/>
            </a:xfrm>
            <a:prstGeom prst="rect">
              <a:avLst/>
            </a:prstGeom>
          </p:spPr>
          <p:txBody>
            <a:bodyPr lIns="0" tIns="0" rIns="0" bIns="0" rtlCol="0" anchor="t">
              <a:spAutoFit/>
            </a:bodyPr>
            <a:lstStyle/>
            <a:p>
              <a:pPr>
                <a:lnSpc>
                  <a:spcPts val="4500"/>
                </a:lnSpc>
              </a:pPr>
              <a:r>
                <a:rPr lang="en-US" sz="3000" b="1" i="0" spc="300" dirty="0">
                  <a:solidFill>
                    <a:schemeClr val="bg1">
                      <a:lumMod val="95000"/>
                    </a:schemeClr>
                  </a:solidFill>
                  <a:latin typeface="Clear Sans Regular"/>
                </a:rPr>
                <a:t>HOW</a:t>
              </a:r>
            </a:p>
          </p:txBody>
        </p:sp>
        <p:sp>
          <p:nvSpPr>
            <p:cNvPr id="13" name="TextBox 13"/>
            <p:cNvSpPr txBox="1"/>
            <p:nvPr/>
          </p:nvSpPr>
          <p:spPr>
            <a:xfrm>
              <a:off x="0" y="1171095"/>
              <a:ext cx="5634634" cy="3010568"/>
            </a:xfrm>
            <a:prstGeom prst="rect">
              <a:avLst/>
            </a:prstGeom>
          </p:spPr>
          <p:txBody>
            <a:bodyPr lIns="0" tIns="0" rIns="0" bIns="0" rtlCol="0" anchor="t">
              <a:spAutoFit/>
            </a:bodyPr>
            <a:lstStyle/>
            <a:p>
              <a:pPr>
                <a:lnSpc>
                  <a:spcPts val="4500"/>
                </a:lnSpc>
              </a:pPr>
              <a:r>
                <a:rPr lang="en-US" sz="3000" spc="150" dirty="0">
                  <a:solidFill>
                    <a:schemeClr val="bg1">
                      <a:lumMod val="95000"/>
                    </a:schemeClr>
                  </a:solidFill>
                  <a:latin typeface="Clear Sans Thin"/>
                </a:rPr>
                <a:t>HOW TO COMPLETE A FILED NOTE AND GIVE FEEDBACK</a:t>
              </a:r>
            </a:p>
            <a:p>
              <a:pPr>
                <a:lnSpc>
                  <a:spcPts val="4500"/>
                </a:lnSpc>
              </a:pPr>
              <a:endParaRPr lang="en-US" sz="3000" b="0" i="0" spc="150" dirty="0">
                <a:solidFill>
                  <a:schemeClr val="bg1">
                    <a:lumMod val="95000"/>
                  </a:schemeClr>
                </a:solidFill>
                <a:latin typeface="Clear Sans Thin"/>
              </a:endParaRPr>
            </a:p>
          </p:txBody>
        </p:sp>
      </p:grpSp>
      <p:sp>
        <p:nvSpPr>
          <p:cNvPr id="14" name="TextBox 14"/>
          <p:cNvSpPr txBox="1"/>
          <p:nvPr/>
        </p:nvSpPr>
        <p:spPr>
          <a:xfrm>
            <a:off x="1028700" y="8357235"/>
            <a:ext cx="13940981" cy="763905"/>
          </a:xfrm>
          <a:prstGeom prst="rect">
            <a:avLst/>
          </a:prstGeom>
        </p:spPr>
        <p:txBody>
          <a:bodyPr lIns="0" tIns="0" rIns="0" bIns="0" rtlCol="0" anchor="t">
            <a:spAutoFit/>
          </a:bodyPr>
          <a:lstStyle/>
          <a:p>
            <a:pPr algn="just">
              <a:lnSpc>
                <a:spcPts val="6300"/>
              </a:lnSpc>
            </a:pPr>
            <a:r>
              <a:rPr lang="en-US" sz="4200" b="1" i="0" spc="84">
                <a:solidFill>
                  <a:srgbClr val="FFFFFF"/>
                </a:solidFill>
                <a:latin typeface="Clear Sans Bold"/>
              </a:rPr>
              <a:t>THE ROAD TO COMPETENCY ASSESSMENT</a:t>
            </a:r>
          </a:p>
        </p:txBody>
      </p:sp>
      <p:pic>
        <p:nvPicPr>
          <p:cNvPr id="15" name="Picture 15">
            <a:extLst>
              <a:ext uri="{FF2B5EF4-FFF2-40B4-BE49-F238E27FC236}">
                <a16:creationId xmlns:a16="http://schemas.microsoft.com/office/drawing/2014/main" id="{61CBA518-4D12-4CA5-9F7E-F92703DB5A28}"/>
              </a:ext>
            </a:extLst>
          </p:cNvPr>
          <p:cNvPicPr>
            <a:picLocks noChangeAspect="1"/>
          </p:cNvPicPr>
          <p:nvPr/>
        </p:nvPicPr>
        <p:blipFill>
          <a:blip r:embed="rId2"/>
          <a:stretch>
            <a:fillRect/>
          </a:stretch>
        </p:blipFill>
        <p:spPr>
          <a:xfrm>
            <a:off x="15248334" y="9055894"/>
            <a:ext cx="2400300" cy="533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553200" y="4838700"/>
            <a:ext cx="11375989" cy="32226"/>
          </a:xfrm>
          <a:prstGeom prst="rect">
            <a:avLst/>
          </a:prstGeom>
          <a:solidFill>
            <a:srgbClr val="000000"/>
          </a:solidFill>
        </p:spPr>
      </p:sp>
      <p:sp>
        <p:nvSpPr>
          <p:cNvPr id="4" name="TextBox 4"/>
          <p:cNvSpPr txBox="1"/>
          <p:nvPr/>
        </p:nvSpPr>
        <p:spPr>
          <a:xfrm>
            <a:off x="9781757" y="892969"/>
            <a:ext cx="7477543" cy="3336132"/>
          </a:xfrm>
          <a:prstGeom prst="rect">
            <a:avLst/>
          </a:prstGeom>
        </p:spPr>
        <p:txBody>
          <a:bodyPr lIns="0" tIns="0" rIns="0" bIns="0" rtlCol="0" anchor="t">
            <a:spAutoFit/>
          </a:bodyPr>
          <a:lstStyle/>
          <a:p>
            <a:pPr algn="r">
              <a:lnSpc>
                <a:spcPts val="9000"/>
              </a:lnSpc>
            </a:pPr>
            <a:r>
              <a:rPr lang="en-US" sz="6000" b="1" i="0" spc="120" dirty="0">
                <a:solidFill>
                  <a:srgbClr val="000000"/>
                </a:solidFill>
                <a:latin typeface="Clear Sans Bold"/>
              </a:rPr>
              <a:t>What guides assessment  in CBME</a:t>
            </a:r>
          </a:p>
        </p:txBody>
      </p:sp>
      <p:sp>
        <p:nvSpPr>
          <p:cNvPr id="6" name="AutoShape 6"/>
          <p:cNvSpPr/>
          <p:nvPr/>
        </p:nvSpPr>
        <p:spPr>
          <a:xfrm>
            <a:off x="-399316" y="-17972"/>
            <a:ext cx="8857516" cy="10315305"/>
          </a:xfrm>
          <a:prstGeom prst="rect">
            <a:avLst/>
          </a:prstGeom>
          <a:solidFill>
            <a:srgbClr val="000000"/>
          </a:solidFill>
        </p:spPr>
      </p:sp>
      <p:sp>
        <p:nvSpPr>
          <p:cNvPr id="9" name="TextBox 5">
            <a:extLst>
              <a:ext uri="{FF2B5EF4-FFF2-40B4-BE49-F238E27FC236}">
                <a16:creationId xmlns:a16="http://schemas.microsoft.com/office/drawing/2014/main" id="{E9206B84-FD5F-7140-B2E3-DF9DAF5B43FE}"/>
              </a:ext>
            </a:extLst>
          </p:cNvPr>
          <p:cNvSpPr txBox="1"/>
          <p:nvPr/>
        </p:nvSpPr>
        <p:spPr>
          <a:xfrm>
            <a:off x="9364809" y="5170131"/>
            <a:ext cx="7477543" cy="3468385"/>
          </a:xfrm>
          <a:prstGeom prst="rect">
            <a:avLst/>
          </a:prstGeom>
        </p:spPr>
        <p:txBody>
          <a:bodyPr lIns="0" tIns="0" rIns="0" bIns="0" rtlCol="0" anchor="t">
            <a:spAutoFit/>
          </a:bodyPr>
          <a:lstStyle/>
          <a:p>
            <a:pPr algn="ctr">
              <a:lnSpc>
                <a:spcPts val="4500"/>
              </a:lnSpc>
            </a:pPr>
            <a:r>
              <a:rPr lang="en-US" sz="3600" i="0" spc="150" dirty="0">
                <a:solidFill>
                  <a:srgbClr val="000000"/>
                </a:solidFill>
                <a:latin typeface="Clear Sans Thin"/>
              </a:rPr>
              <a:t>Direct observation while trainees provide care is the cornerstone of the assessment and evaluation process</a:t>
            </a:r>
          </a:p>
          <a:p>
            <a:pPr algn="ctr">
              <a:lnSpc>
                <a:spcPts val="4500"/>
              </a:lnSpc>
            </a:pPr>
            <a:endParaRPr lang="en-US" sz="4800" spc="150" dirty="0">
              <a:solidFill>
                <a:srgbClr val="000000"/>
              </a:solidFill>
              <a:latin typeface="Clear Sans Thin"/>
            </a:endParaRPr>
          </a:p>
          <a:p>
            <a:pPr algn="ctr">
              <a:lnSpc>
                <a:spcPts val="4500"/>
              </a:lnSpc>
            </a:pPr>
            <a:r>
              <a:rPr lang="en-US" sz="4800" b="1" i="0" spc="150" dirty="0">
                <a:solidFill>
                  <a:srgbClr val="000000"/>
                </a:solidFill>
                <a:latin typeface="Clear Sans Thin"/>
              </a:rPr>
              <a:t>THE FIELD NOTE (FN)</a:t>
            </a:r>
          </a:p>
        </p:txBody>
      </p:sp>
      <p:pic>
        <p:nvPicPr>
          <p:cNvPr id="5" name="Picture 4" descr="A picture containing indoor, table, sitting, white&#10;&#10;Description automatically generated">
            <a:extLst>
              <a:ext uri="{FF2B5EF4-FFF2-40B4-BE49-F238E27FC236}">
                <a16:creationId xmlns:a16="http://schemas.microsoft.com/office/drawing/2014/main" id="{654592BD-15AE-46B1-A40C-B1CDFDA84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42" y="0"/>
            <a:ext cx="685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4042</TotalTime>
  <Words>3887</Words>
  <Application>Microsoft Office PowerPoint</Application>
  <PresentationFormat>Custom</PresentationFormat>
  <Paragraphs>443</Paragraphs>
  <Slides>42</Slides>
  <Notes>36</Notes>
  <HiddenSlides>6</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Roboto</vt:lpstr>
      <vt:lpstr>Calibri</vt:lpstr>
      <vt:lpstr>Wingdings</vt:lpstr>
      <vt:lpstr>Clear Sans Bold</vt:lpstr>
      <vt:lpstr>Clear Sans Regular</vt:lpstr>
      <vt:lpstr>Arial</vt:lpstr>
      <vt:lpstr>Clear Sans Thin</vt:lpstr>
      <vt:lpstr>Trocchi</vt:lpstr>
      <vt:lpstr>Office Theme</vt:lpstr>
      <vt:lpstr>PowerPoint Presentation</vt:lpstr>
      <vt:lpstr>How to use these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next slide is optional and shows you how to add field notes as a direct link/app on your iphone or android  You will need speakers and an internet connection  If you click on the pictures in slide show mode the videos will run (they do not run in normal view but copy the links in the notes or on the slide and put into your browser to test it out)</vt:lpstr>
      <vt:lpstr>PowerPoint Presentation</vt:lpstr>
      <vt:lpstr>PowerPoint Presentation</vt:lpstr>
      <vt:lpstr>Optional Slides:  Filling out a FN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Next Slide can be an interactive game: it comes from TRUE Field Notes</vt:lpstr>
      <vt:lpstr>Good Comments </vt:lpstr>
      <vt:lpstr>PowerPoint Presentation</vt:lpstr>
      <vt:lpstr>PowerPoint Presentation</vt:lpstr>
      <vt:lpstr>PowerPoint Presentation</vt:lpstr>
      <vt:lpstr>From CFPC </vt:lpstr>
      <vt:lpstr>PowerPoint Presentation</vt:lpstr>
      <vt:lpstr>PowerPoint Presentation</vt:lpstr>
      <vt:lpstr> Giving negative feedback The next 2 slides can be used to practice how to give negative feedback using FN -You can just do the video case/exercise or you can also add in the Giving Feedback slides as well if needed.  </vt:lpstr>
      <vt:lpstr>PowerPoint Presentation</vt:lpstr>
      <vt:lpstr>PowerPoint Presentation</vt:lpstr>
      <vt:lpstr>PowerPoint Presentation</vt:lpstr>
      <vt:lpstr>Group Benchmarking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in Postgraduate FM Residency</dc:title>
  <dc:creator>Nina k.</dc:creator>
  <cp:lastModifiedBy>Alicia Fung</cp:lastModifiedBy>
  <cp:revision>256</cp:revision>
  <dcterms:created xsi:type="dcterms:W3CDTF">2006-08-16T00:00:00Z</dcterms:created>
  <dcterms:modified xsi:type="dcterms:W3CDTF">2020-04-14T16:09:02Z</dcterms:modified>
  <dc:identifier>DADnpvmFCtE</dc:identifier>
</cp:coreProperties>
</file>