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 id="2147483674" r:id="rId2"/>
    <p:sldMasterId id="2147483675" r:id="rId3"/>
  </p:sldMasterIdLst>
  <p:notesMasterIdLst>
    <p:notesMasterId r:id="rId41"/>
  </p:notesMasterIdLst>
  <p:sldIdLst>
    <p:sldId id="256" r:id="rId4"/>
    <p:sldId id="257" r:id="rId5"/>
    <p:sldId id="258" r:id="rId6"/>
    <p:sldId id="259" r:id="rId7"/>
    <p:sldId id="260" r:id="rId8"/>
    <p:sldId id="269" r:id="rId9"/>
    <p:sldId id="268" r:id="rId10"/>
    <p:sldId id="261" r:id="rId11"/>
    <p:sldId id="270" r:id="rId12"/>
    <p:sldId id="262" r:id="rId13"/>
    <p:sldId id="284" r:id="rId14"/>
    <p:sldId id="271" r:id="rId15"/>
    <p:sldId id="290" r:id="rId16"/>
    <p:sldId id="272" r:id="rId17"/>
    <p:sldId id="289" r:id="rId18"/>
    <p:sldId id="293" r:id="rId19"/>
    <p:sldId id="273" r:id="rId20"/>
    <p:sldId id="274" r:id="rId21"/>
    <p:sldId id="275" r:id="rId22"/>
    <p:sldId id="276" r:id="rId23"/>
    <p:sldId id="285" r:id="rId24"/>
    <p:sldId id="278" r:id="rId25"/>
    <p:sldId id="279" r:id="rId26"/>
    <p:sldId id="286" r:id="rId27"/>
    <p:sldId id="280" r:id="rId28"/>
    <p:sldId id="281" r:id="rId29"/>
    <p:sldId id="282" r:id="rId30"/>
    <p:sldId id="288" r:id="rId31"/>
    <p:sldId id="292" r:id="rId32"/>
    <p:sldId id="283" r:id="rId33"/>
    <p:sldId id="291" r:id="rId34"/>
    <p:sldId id="287" r:id="rId35"/>
    <p:sldId id="263" r:id="rId36"/>
    <p:sldId id="264" r:id="rId37"/>
    <p:sldId id="265" r:id="rId38"/>
    <p:sldId id="266" r:id="rId39"/>
    <p:sldId id="267" r:id="rId4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A8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745317-E87A-C628-F41E-A8E3E6E884DE}" v="75" dt="2020-04-02T15:32:16.718"/>
    <p1510:client id="{30C24347-C0AD-B161-3E7B-3EBEBD808254}" v="9" dt="2020-04-02T15:17:12.353"/>
    <p1510:client id="{8C03B14D-0AD4-EEAA-6847-8CD525673417}" v="7" dt="2020-04-07T19:18:29.5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54"/>
    <p:restoredTop sz="58642"/>
  </p:normalViewPr>
  <p:slideViewPr>
    <p:cSldViewPr snapToGrid="0">
      <p:cViewPr varScale="1">
        <p:scale>
          <a:sx n="93" d="100"/>
          <a:sy n="93" d="100"/>
        </p:scale>
        <p:origin x="1320" y="184"/>
      </p:cViewPr>
      <p:guideLst>
        <p:guide orient="horz" pos="1620"/>
        <p:guide pos="2880"/>
      </p:guideLst>
    </p:cSldViewPr>
  </p:slideViewPr>
  <p:notesTextViewPr>
    <p:cViewPr>
      <p:scale>
        <a:sx n="1" d="1"/>
        <a:sy n="1" d="1"/>
      </p:scale>
      <p:origin x="0" y="0"/>
    </p:cViewPr>
  </p:notesTextViewPr>
  <p:sorterViewPr>
    <p:cViewPr>
      <p:scale>
        <a:sx n="66" d="100"/>
        <a:sy n="66" d="100"/>
      </p:scale>
      <p:origin x="0" y="-21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microsoft.com/office/2016/11/relationships/changesInfo" Target="changesInfos/changesInfo1.xml"/><Relationship Id="rId20" Type="http://schemas.openxmlformats.org/officeDocument/2006/relationships/slide" Target="slides/slide17.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Dudycha" userId="S::danielle.dudycha@mail.utoronto.ca::a5bc5509-0514-494e-aa98-44ddc13ba8a4" providerId="AD" clId="Web-{8C03B14D-0AD4-EEAA-6847-8CD525673417}"/>
    <pc:docChg chg="modSld">
      <pc:chgData name="Danielle Dudycha" userId="S::danielle.dudycha@mail.utoronto.ca::a5bc5509-0514-494e-aa98-44ddc13ba8a4" providerId="AD" clId="Web-{8C03B14D-0AD4-EEAA-6847-8CD525673417}" dt="2020-04-07T19:18:29.559" v="6" actId="20577"/>
      <pc:docMkLst>
        <pc:docMk/>
      </pc:docMkLst>
      <pc:sldChg chg="modSp">
        <pc:chgData name="Danielle Dudycha" userId="S::danielle.dudycha@mail.utoronto.ca::a5bc5509-0514-494e-aa98-44ddc13ba8a4" providerId="AD" clId="Web-{8C03B14D-0AD4-EEAA-6847-8CD525673417}" dt="2020-04-07T19:18:29.559" v="6" actId="20577"/>
        <pc:sldMkLst>
          <pc:docMk/>
          <pc:sldMk cId="0" sldId="269"/>
        </pc:sldMkLst>
        <pc:spChg chg="mod">
          <ac:chgData name="Danielle Dudycha" userId="S::danielle.dudycha@mail.utoronto.ca::a5bc5509-0514-494e-aa98-44ddc13ba8a4" providerId="AD" clId="Web-{8C03B14D-0AD4-EEAA-6847-8CD525673417}" dt="2020-04-07T19:18:29.559" v="6" actId="20577"/>
          <ac:spMkLst>
            <pc:docMk/>
            <pc:sldMk cId="0" sldId="269"/>
            <ac:spMk id="247" creationId="{00000000-0000-0000-0000-000000000000}"/>
          </ac:spMkLst>
        </pc:spChg>
      </pc:sldChg>
    </pc:docChg>
  </pc:docChgLst>
  <pc:docChgLst>
    <pc:chgData name="Danielle Dudycha" userId="S::danielle.dudycha@mail.utoronto.ca::a5bc5509-0514-494e-aa98-44ddc13ba8a4" providerId="AD" clId="Web-{05745317-E87A-C628-F41E-A8E3E6E884DE}"/>
    <pc:docChg chg="modSld">
      <pc:chgData name="Danielle Dudycha" userId="S::danielle.dudycha@mail.utoronto.ca::a5bc5509-0514-494e-aa98-44ddc13ba8a4" providerId="AD" clId="Web-{05745317-E87A-C628-F41E-A8E3E6E884DE}" dt="2020-04-02T15:32:16.718" v="72" actId="1076"/>
      <pc:docMkLst>
        <pc:docMk/>
      </pc:docMkLst>
      <pc:sldChg chg="addSp modSp">
        <pc:chgData name="Danielle Dudycha" userId="S::danielle.dudycha@mail.utoronto.ca::a5bc5509-0514-494e-aa98-44ddc13ba8a4" providerId="AD" clId="Web-{05745317-E87A-C628-F41E-A8E3E6E884DE}" dt="2020-04-02T15:30:37.343" v="45" actId="1076"/>
        <pc:sldMkLst>
          <pc:docMk/>
          <pc:sldMk cId="0" sldId="263"/>
        </pc:sldMkLst>
        <pc:spChg chg="add mod">
          <ac:chgData name="Danielle Dudycha" userId="S::danielle.dudycha@mail.utoronto.ca::a5bc5509-0514-494e-aa98-44ddc13ba8a4" providerId="AD" clId="Web-{05745317-E87A-C628-F41E-A8E3E6E884DE}" dt="2020-04-02T15:30:02.874" v="35" actId="20577"/>
          <ac:spMkLst>
            <pc:docMk/>
            <pc:sldMk cId="0" sldId="263"/>
            <ac:spMk id="2" creationId="{E650A2D8-F32C-4907-9039-8B45954FD10D}"/>
          </ac:spMkLst>
        </pc:spChg>
        <pc:picChg chg="mod">
          <ac:chgData name="Danielle Dudycha" userId="S::danielle.dudycha@mail.utoronto.ca::a5bc5509-0514-494e-aa98-44ddc13ba8a4" providerId="AD" clId="Web-{05745317-E87A-C628-F41E-A8E3E6E884DE}" dt="2020-04-02T15:30:37.343" v="45" actId="1076"/>
          <ac:picMkLst>
            <pc:docMk/>
            <pc:sldMk cId="0" sldId="263"/>
            <ac:picMk id="207" creationId="{00000000-0000-0000-0000-000000000000}"/>
          </ac:picMkLst>
        </pc:picChg>
      </pc:sldChg>
      <pc:sldChg chg="addSp modSp">
        <pc:chgData name="Danielle Dudycha" userId="S::danielle.dudycha@mail.utoronto.ca::a5bc5509-0514-494e-aa98-44ddc13ba8a4" providerId="AD" clId="Web-{05745317-E87A-C628-F41E-A8E3E6E884DE}" dt="2020-04-02T15:31:31.187" v="54" actId="14100"/>
        <pc:sldMkLst>
          <pc:docMk/>
          <pc:sldMk cId="0" sldId="264"/>
        </pc:sldMkLst>
        <pc:spChg chg="add mod">
          <ac:chgData name="Danielle Dudycha" userId="S::danielle.dudycha@mail.utoronto.ca::a5bc5509-0514-494e-aa98-44ddc13ba8a4" providerId="AD" clId="Web-{05745317-E87A-C628-F41E-A8E3E6E884DE}" dt="2020-04-02T15:30:29.686" v="44" actId="1076"/>
          <ac:spMkLst>
            <pc:docMk/>
            <pc:sldMk cId="0" sldId="264"/>
            <ac:spMk id="2" creationId="{F4EE8717-380E-4472-98D0-E4EA41DA8869}"/>
          </ac:spMkLst>
        </pc:spChg>
        <pc:spChg chg="mod">
          <ac:chgData name="Danielle Dudycha" userId="S::danielle.dudycha@mail.utoronto.ca::a5bc5509-0514-494e-aa98-44ddc13ba8a4" providerId="AD" clId="Web-{05745317-E87A-C628-F41E-A8E3E6E884DE}" dt="2020-04-02T15:31:25.797" v="52" actId="14100"/>
          <ac:spMkLst>
            <pc:docMk/>
            <pc:sldMk cId="0" sldId="264"/>
            <ac:spMk id="213" creationId="{00000000-0000-0000-0000-000000000000}"/>
          </ac:spMkLst>
        </pc:spChg>
        <pc:picChg chg="mod">
          <ac:chgData name="Danielle Dudycha" userId="S::danielle.dudycha@mail.utoronto.ca::a5bc5509-0514-494e-aa98-44ddc13ba8a4" providerId="AD" clId="Web-{05745317-E87A-C628-F41E-A8E3E6E884DE}" dt="2020-04-02T15:31:31.187" v="54" actId="14100"/>
          <ac:picMkLst>
            <pc:docMk/>
            <pc:sldMk cId="0" sldId="264"/>
            <ac:picMk id="214" creationId="{00000000-0000-0000-0000-000000000000}"/>
          </ac:picMkLst>
        </pc:picChg>
      </pc:sldChg>
      <pc:sldChg chg="addSp modSp">
        <pc:chgData name="Danielle Dudycha" userId="S::danielle.dudycha@mail.utoronto.ca::a5bc5509-0514-494e-aa98-44ddc13ba8a4" providerId="AD" clId="Web-{05745317-E87A-C628-F41E-A8E3E6E884DE}" dt="2020-04-02T15:31:50.984" v="60" actId="1076"/>
        <pc:sldMkLst>
          <pc:docMk/>
          <pc:sldMk cId="0" sldId="265"/>
        </pc:sldMkLst>
        <pc:spChg chg="add mod">
          <ac:chgData name="Danielle Dudycha" userId="S::danielle.dudycha@mail.utoronto.ca::a5bc5509-0514-494e-aa98-44ddc13ba8a4" providerId="AD" clId="Web-{05745317-E87A-C628-F41E-A8E3E6E884DE}" dt="2020-04-02T15:31:50.984" v="60" actId="1076"/>
          <ac:spMkLst>
            <pc:docMk/>
            <pc:sldMk cId="0" sldId="265"/>
            <ac:spMk id="2" creationId="{425B11A2-4947-4794-ADE8-BFB145DC4F10}"/>
          </ac:spMkLst>
        </pc:spChg>
      </pc:sldChg>
      <pc:sldChg chg="addSp modSp">
        <pc:chgData name="Danielle Dudycha" userId="S::danielle.dudycha@mail.utoronto.ca::a5bc5509-0514-494e-aa98-44ddc13ba8a4" providerId="AD" clId="Web-{05745317-E87A-C628-F41E-A8E3E6E884DE}" dt="2020-04-02T15:32:03.281" v="66" actId="1076"/>
        <pc:sldMkLst>
          <pc:docMk/>
          <pc:sldMk cId="0" sldId="266"/>
        </pc:sldMkLst>
        <pc:spChg chg="add mod">
          <ac:chgData name="Danielle Dudycha" userId="S::danielle.dudycha@mail.utoronto.ca::a5bc5509-0514-494e-aa98-44ddc13ba8a4" providerId="AD" clId="Web-{05745317-E87A-C628-F41E-A8E3E6E884DE}" dt="2020-04-02T15:32:03.281" v="66" actId="1076"/>
          <ac:spMkLst>
            <pc:docMk/>
            <pc:sldMk cId="0" sldId="266"/>
            <ac:spMk id="2" creationId="{FF1B30B3-D4BF-4E7B-9793-B8CB63D6A333}"/>
          </ac:spMkLst>
        </pc:spChg>
      </pc:sldChg>
      <pc:sldChg chg="addSp modSp">
        <pc:chgData name="Danielle Dudycha" userId="S::danielle.dudycha@mail.utoronto.ca::a5bc5509-0514-494e-aa98-44ddc13ba8a4" providerId="AD" clId="Web-{05745317-E87A-C628-F41E-A8E3E6E884DE}" dt="2020-04-02T15:32:16.718" v="72" actId="1076"/>
        <pc:sldMkLst>
          <pc:docMk/>
          <pc:sldMk cId="0" sldId="267"/>
        </pc:sldMkLst>
        <pc:spChg chg="add mod">
          <ac:chgData name="Danielle Dudycha" userId="S::danielle.dudycha@mail.utoronto.ca::a5bc5509-0514-494e-aa98-44ddc13ba8a4" providerId="AD" clId="Web-{05745317-E87A-C628-F41E-A8E3E6E884DE}" dt="2020-04-02T15:32:16.718" v="72" actId="1076"/>
          <ac:spMkLst>
            <pc:docMk/>
            <pc:sldMk cId="0" sldId="267"/>
            <ac:spMk id="2" creationId="{A3625C2A-26C7-46A5-93D7-BC61ED5EA55E}"/>
          </ac:spMkLst>
        </pc:spChg>
      </pc:sldChg>
      <pc:sldChg chg="addSp modSp">
        <pc:chgData name="Danielle Dudycha" userId="S::danielle.dudycha@mail.utoronto.ca::a5bc5509-0514-494e-aa98-44ddc13ba8a4" providerId="AD" clId="Web-{05745317-E87A-C628-F41E-A8E3E6E884DE}" dt="2020-04-02T15:29:10.342" v="23" actId="20577"/>
        <pc:sldMkLst>
          <pc:docMk/>
          <pc:sldMk cId="0" sldId="273"/>
        </pc:sldMkLst>
        <pc:spChg chg="add mod">
          <ac:chgData name="Danielle Dudycha" userId="S::danielle.dudycha@mail.utoronto.ca::a5bc5509-0514-494e-aa98-44ddc13ba8a4" providerId="AD" clId="Web-{05745317-E87A-C628-F41E-A8E3E6E884DE}" dt="2020-04-02T15:29:10.342" v="23" actId="20577"/>
          <ac:spMkLst>
            <pc:docMk/>
            <pc:sldMk cId="0" sldId="273"/>
            <ac:spMk id="2" creationId="{D6047D86-CC64-4E28-80B3-B13F107E006A}"/>
          </ac:spMkLst>
        </pc:spChg>
        <pc:spChg chg="add">
          <ac:chgData name="Danielle Dudycha" userId="S::danielle.dudycha@mail.utoronto.ca::a5bc5509-0514-494e-aa98-44ddc13ba8a4" providerId="AD" clId="Web-{05745317-E87A-C628-F41E-A8E3E6E884DE}" dt="2020-04-02T15:27:16.482" v="0"/>
          <ac:spMkLst>
            <pc:docMk/>
            <pc:sldMk cId="0" sldId="273"/>
            <ac:spMk id="8" creationId="{FEE32A53-0ACA-4661-986C-4BC53D3A842F}"/>
          </ac:spMkLst>
        </pc:spChg>
        <pc:spChg chg="add">
          <ac:chgData name="Danielle Dudycha" userId="S::danielle.dudycha@mail.utoronto.ca::a5bc5509-0514-494e-aa98-44ddc13ba8a4" providerId="AD" clId="Web-{05745317-E87A-C628-F41E-A8E3E6E884DE}" dt="2020-04-02T15:27:21.357" v="1"/>
          <ac:spMkLst>
            <pc:docMk/>
            <pc:sldMk cId="0" sldId="273"/>
            <ac:spMk id="9" creationId="{FEE32A53-0ACA-4661-986C-4BC53D3A842F}"/>
          </ac:spMkLst>
        </pc:spChg>
        <pc:spChg chg="mod">
          <ac:chgData name="Danielle Dudycha" userId="S::danielle.dudycha@mail.utoronto.ca::a5bc5509-0514-494e-aa98-44ddc13ba8a4" providerId="AD" clId="Web-{05745317-E87A-C628-F41E-A8E3E6E884DE}" dt="2020-04-02T15:27:43.764" v="3"/>
          <ac:spMkLst>
            <pc:docMk/>
            <pc:sldMk cId="0" sldId="273"/>
            <ac:spMk id="275" creationId="{00000000-0000-0000-0000-000000000000}"/>
          </ac:spMkLst>
        </pc:spChg>
        <pc:spChg chg="mod">
          <ac:chgData name="Danielle Dudycha" userId="S::danielle.dudycha@mail.utoronto.ca::a5bc5509-0514-494e-aa98-44ddc13ba8a4" providerId="AD" clId="Web-{05745317-E87A-C628-F41E-A8E3E6E884DE}" dt="2020-04-02T15:28:19.936" v="11" actId="1076"/>
          <ac:spMkLst>
            <pc:docMk/>
            <pc:sldMk cId="0" sldId="273"/>
            <ac:spMk id="279" creationId="{00000000-0000-0000-0000-000000000000}"/>
          </ac:spMkLst>
        </pc:spChg>
        <pc:picChg chg="mod">
          <ac:chgData name="Danielle Dudycha" userId="S::danielle.dudycha@mail.utoronto.ca::a5bc5509-0514-494e-aa98-44ddc13ba8a4" providerId="AD" clId="Web-{05745317-E87A-C628-F41E-A8E3E6E884DE}" dt="2020-04-02T15:28:46.576" v="16" actId="1076"/>
          <ac:picMkLst>
            <pc:docMk/>
            <pc:sldMk cId="0" sldId="273"/>
            <ac:picMk id="278" creationId="{00000000-0000-0000-0000-000000000000}"/>
          </ac:picMkLst>
        </pc:picChg>
      </pc:sldChg>
    </pc:docChg>
  </pc:docChgLst>
  <pc:docChgLst>
    <pc:chgData name="Danielle Dudycha" userId="S::danielle.dudycha@mail.utoronto.ca::a5bc5509-0514-494e-aa98-44ddc13ba8a4" providerId="AD" clId="Web-{30C24347-C0AD-B161-3E7B-3EBEBD808254}"/>
    <pc:docChg chg="modSld">
      <pc:chgData name="Danielle Dudycha" userId="S::danielle.dudycha@mail.utoronto.ca::a5bc5509-0514-494e-aa98-44ddc13ba8a4" providerId="AD" clId="Web-{30C24347-C0AD-B161-3E7B-3EBEBD808254}" dt="2020-04-02T15:17:12.353" v="7" actId="14100"/>
      <pc:docMkLst>
        <pc:docMk/>
      </pc:docMkLst>
      <pc:sldChg chg="modSp">
        <pc:chgData name="Danielle Dudycha" userId="S::danielle.dudycha@mail.utoronto.ca::a5bc5509-0514-494e-aa98-44ddc13ba8a4" providerId="AD" clId="Web-{30C24347-C0AD-B161-3E7B-3EBEBD808254}" dt="2020-04-02T15:15:13.227" v="3" actId="14100"/>
        <pc:sldMkLst>
          <pc:docMk/>
          <pc:sldMk cId="0" sldId="261"/>
        </pc:sldMkLst>
        <pc:picChg chg="mod">
          <ac:chgData name="Danielle Dudycha" userId="S::danielle.dudycha@mail.utoronto.ca::a5bc5509-0514-494e-aa98-44ddc13ba8a4" providerId="AD" clId="Web-{30C24347-C0AD-B161-3E7B-3EBEBD808254}" dt="2020-04-02T15:15:13.227" v="3" actId="14100"/>
          <ac:picMkLst>
            <pc:docMk/>
            <pc:sldMk cId="0" sldId="261"/>
            <ac:picMk id="183" creationId="{00000000-0000-0000-0000-000000000000}"/>
          </ac:picMkLst>
        </pc:picChg>
      </pc:sldChg>
      <pc:sldChg chg="modSp">
        <pc:chgData name="Danielle Dudycha" userId="S::danielle.dudycha@mail.utoronto.ca::a5bc5509-0514-494e-aa98-44ddc13ba8a4" providerId="AD" clId="Web-{30C24347-C0AD-B161-3E7B-3EBEBD808254}" dt="2020-04-02T15:16:22.478" v="5" actId="14100"/>
        <pc:sldMkLst>
          <pc:docMk/>
          <pc:sldMk cId="0" sldId="266"/>
        </pc:sldMkLst>
        <pc:picChg chg="mod">
          <ac:chgData name="Danielle Dudycha" userId="S::danielle.dudycha@mail.utoronto.ca::a5bc5509-0514-494e-aa98-44ddc13ba8a4" providerId="AD" clId="Web-{30C24347-C0AD-B161-3E7B-3EBEBD808254}" dt="2020-04-02T15:16:22.478" v="5" actId="14100"/>
          <ac:picMkLst>
            <pc:docMk/>
            <pc:sldMk cId="0" sldId="266"/>
            <ac:picMk id="228" creationId="{00000000-0000-0000-0000-000000000000}"/>
          </ac:picMkLst>
        </pc:picChg>
      </pc:sldChg>
      <pc:sldChg chg="modSp">
        <pc:chgData name="Danielle Dudycha" userId="S::danielle.dudycha@mail.utoronto.ca::a5bc5509-0514-494e-aa98-44ddc13ba8a4" providerId="AD" clId="Web-{30C24347-C0AD-B161-3E7B-3EBEBD808254}" dt="2020-04-02T15:14:30.665" v="2" actId="1076"/>
        <pc:sldMkLst>
          <pc:docMk/>
          <pc:sldMk cId="0" sldId="269"/>
        </pc:sldMkLst>
        <pc:spChg chg="mod">
          <ac:chgData name="Danielle Dudycha" userId="S::danielle.dudycha@mail.utoronto.ca::a5bc5509-0514-494e-aa98-44ddc13ba8a4" providerId="AD" clId="Web-{30C24347-C0AD-B161-3E7B-3EBEBD808254}" dt="2020-04-02T15:14:30.665" v="2" actId="1076"/>
          <ac:spMkLst>
            <pc:docMk/>
            <pc:sldMk cId="0" sldId="269"/>
            <ac:spMk id="247" creationId="{00000000-0000-0000-0000-000000000000}"/>
          </ac:spMkLst>
        </pc:spChg>
      </pc:sldChg>
      <pc:sldChg chg="modSp">
        <pc:chgData name="Danielle Dudycha" userId="S::danielle.dudycha@mail.utoronto.ca::a5bc5509-0514-494e-aa98-44ddc13ba8a4" providerId="AD" clId="Web-{30C24347-C0AD-B161-3E7B-3EBEBD808254}" dt="2020-04-02T15:17:02.384" v="6" actId="14100"/>
        <pc:sldMkLst>
          <pc:docMk/>
          <pc:sldMk cId="0" sldId="273"/>
        </pc:sldMkLst>
        <pc:picChg chg="mod">
          <ac:chgData name="Danielle Dudycha" userId="S::danielle.dudycha@mail.utoronto.ca::a5bc5509-0514-494e-aa98-44ddc13ba8a4" providerId="AD" clId="Web-{30C24347-C0AD-B161-3E7B-3EBEBD808254}" dt="2020-04-02T15:17:02.384" v="6" actId="14100"/>
          <ac:picMkLst>
            <pc:docMk/>
            <pc:sldMk cId="0" sldId="273"/>
            <ac:picMk id="277" creationId="{00000000-0000-0000-0000-000000000000}"/>
          </ac:picMkLst>
        </pc:picChg>
      </pc:sldChg>
      <pc:sldChg chg="modSp">
        <pc:chgData name="Danielle Dudycha" userId="S::danielle.dudycha@mail.utoronto.ca::a5bc5509-0514-494e-aa98-44ddc13ba8a4" providerId="AD" clId="Web-{30C24347-C0AD-B161-3E7B-3EBEBD808254}" dt="2020-04-02T15:17:12.353" v="7" actId="14100"/>
        <pc:sldMkLst>
          <pc:docMk/>
          <pc:sldMk cId="0" sldId="274"/>
        </pc:sldMkLst>
        <pc:picChg chg="mod">
          <ac:chgData name="Danielle Dudycha" userId="S::danielle.dudycha@mail.utoronto.ca::a5bc5509-0514-494e-aa98-44ddc13ba8a4" providerId="AD" clId="Web-{30C24347-C0AD-B161-3E7B-3EBEBD808254}" dt="2020-04-02T15:17:12.353" v="7" actId="14100"/>
          <ac:picMkLst>
            <pc:docMk/>
            <pc:sldMk cId="0" sldId="274"/>
            <ac:picMk id="28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6496affb8f_2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dirty="0"/>
              <a:t>Speakers Notes: Recommend that participants use their laptop or tablet to log into the curriculum and refer to it throughout the presentation. This session is intended to be interactive</a:t>
            </a:r>
            <a:endParaRPr dirty="0"/>
          </a:p>
        </p:txBody>
      </p:sp>
      <p:sp>
        <p:nvSpPr>
          <p:cNvPr id="149" name="Google Shape;149;g6496affb8f_2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652a0dce0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652a0dce0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Speakers Notes: As a family d</a:t>
            </a:r>
            <a:r>
              <a:rPr lang="en-CA" dirty="0" err="1"/>
              <a:t>oc</a:t>
            </a:r>
            <a:r>
              <a:rPr lang="en" dirty="0"/>
              <a:t>tor heads into clinical supervision of a learner, part of your role as a preceptor is as a clinical coach, as outlined by the FTA. Your tasks as the clinical coach include 1) </a:t>
            </a:r>
            <a:r>
              <a:rPr lang="en-CA" sz="1100" dirty="0">
                <a:latin typeface="Calibri"/>
                <a:ea typeface="Calibri"/>
                <a:cs typeface="Calibri"/>
                <a:sym typeface="Calibri"/>
              </a:rPr>
              <a:t>embodying the roles and attitudes of a family doctor 2) give timely learner, centered feedback 3) promote and stimulate clinical reasoning and problem solving skills</a:t>
            </a:r>
          </a:p>
          <a:p>
            <a:pPr marL="0" lvl="0" indent="0" algn="l" rtl="0">
              <a:spcBef>
                <a:spcPts val="0"/>
              </a:spcBef>
              <a:spcAft>
                <a:spcPts val="0"/>
              </a:spcAft>
              <a:buNone/>
            </a:pPr>
            <a:endParaRPr lang="en-CA" dirty="0"/>
          </a:p>
          <a:p>
            <a:pPr marL="0" lvl="0" indent="0" algn="l" rtl="0">
              <a:spcBef>
                <a:spcPts val="0"/>
              </a:spcBef>
              <a:spcAft>
                <a:spcPts val="0"/>
              </a:spcAft>
              <a:buNone/>
            </a:pPr>
            <a:r>
              <a:rPr lang="en-CA" dirty="0"/>
              <a:t>The role of the clinical coach will be considered in case 1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652a0dce0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652a0dce0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solidFill>
                  <a:schemeClr val="dk1"/>
                </a:solidFill>
              </a:rPr>
              <a:t>Speakers Notes: Present case first. Poll audience - What do you see as 2-3 </a:t>
            </a:r>
            <a:r>
              <a:rPr lang="en-CA" dirty="0">
                <a:solidFill>
                  <a:schemeClr val="dk1"/>
                </a:solidFill>
              </a:rPr>
              <a:t>competencies</a:t>
            </a:r>
            <a:r>
              <a:rPr lang="en" dirty="0">
                <a:solidFill>
                  <a:schemeClr val="dk1"/>
                </a:solidFill>
              </a:rPr>
              <a:t> that you would like to highlight/teach in this case? Audience should go to the curriculum and look it up for themselves. Audience to identify some relevant competencies. Not everyone will choose the same competencies for this case. Emphasize that this is a flexible approach to which teaching points you would like to emphasize in a learner encounter.</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 dirty="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Your knowledge and experience tells you what the management plan should be, but where is this written, and how do you backup what you are doing?</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 dirty="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 dirty="0"/>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EPA = </a:t>
            </a:r>
            <a:r>
              <a:rPr lang="en-US" dirty="0" err="1"/>
              <a:t>Entrustable</a:t>
            </a:r>
            <a:r>
              <a:rPr lang="en-US" dirty="0"/>
              <a:t> Professional </a:t>
            </a:r>
            <a:r>
              <a:rPr lang="en-US" dirty="0" err="1"/>
              <a:t>Acitivites</a:t>
            </a:r>
            <a:r>
              <a:rPr lang="en-US" dirty="0"/>
              <a:t> </a:t>
            </a:r>
          </a:p>
        </p:txBody>
      </p:sp>
    </p:spTree>
    <p:extLst>
      <p:ext uri="{BB962C8B-B14F-4D97-AF65-F5344CB8AC3E}">
        <p14:creationId xmlns:p14="http://schemas.microsoft.com/office/powerpoint/2010/main" val="3952341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652a0dce04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652a0dce04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Speakers Notes: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Refer to the DFCM Competency Based Curriculum.  This is what you are basing your teaching on. Examples of potential competencies that can be emphasized are outlined on the slide. </a:t>
            </a:r>
          </a:p>
          <a:p>
            <a:pPr marL="0" lvl="0" indent="0" algn="l" rtl="0">
              <a:spcBef>
                <a:spcPts val="0"/>
              </a:spcBef>
              <a:spcAft>
                <a:spcPts val="0"/>
              </a:spcAft>
              <a:buNone/>
            </a:pPr>
            <a:endParaRPr dirty="0"/>
          </a:p>
          <a:p>
            <a:pPr marL="0" lvl="0" indent="0" algn="l" rtl="0">
              <a:spcBef>
                <a:spcPts val="0"/>
              </a:spcBef>
              <a:spcAft>
                <a:spcPts val="0"/>
              </a:spcAft>
              <a:buNone/>
            </a:pPr>
            <a:r>
              <a:rPr lang="en" dirty="0"/>
              <a:t>You can select 2 competencies for the DFCM curriculum to base your decision and teaching on:</a:t>
            </a:r>
          </a:p>
          <a:p>
            <a:pPr marL="0" lvl="0" indent="0" algn="l" rtl="0">
              <a:spcBef>
                <a:spcPts val="0"/>
              </a:spcBef>
              <a:spcAft>
                <a:spcPts val="0"/>
              </a:spcAft>
              <a:buNone/>
            </a:pPr>
            <a:endParaRPr dirty="0"/>
          </a:p>
          <a:p>
            <a:pPr marL="457200" lvl="0" indent="-298450" algn="l" rtl="0">
              <a:spcBef>
                <a:spcPts val="0"/>
              </a:spcBef>
              <a:spcAft>
                <a:spcPts val="0"/>
              </a:spcAft>
              <a:buSzPts val="1100"/>
              <a:buAutoNum type="arabicParenR"/>
            </a:pPr>
            <a:r>
              <a:rPr lang="en" dirty="0" err="1"/>
              <a:t>Entrustable</a:t>
            </a:r>
            <a:r>
              <a:rPr lang="en" dirty="0"/>
              <a:t> professional activities section, where it talks about appropriate referrals. You are not referring because they have not failed medical management, and you have not engaged appropriate community resources</a:t>
            </a:r>
          </a:p>
          <a:p>
            <a:pPr marL="0" lvl="0" indent="0" algn="l" rtl="0">
              <a:spcBef>
                <a:spcPts val="0"/>
              </a:spcBef>
              <a:spcAft>
                <a:spcPts val="0"/>
              </a:spcAft>
              <a:buNone/>
            </a:pPr>
            <a:endParaRPr dirty="0"/>
          </a:p>
          <a:p>
            <a:pPr marL="457200" lvl="0" indent="-298450" algn="l" rtl="0">
              <a:spcBef>
                <a:spcPts val="0"/>
              </a:spcBef>
              <a:spcAft>
                <a:spcPts val="0"/>
              </a:spcAft>
              <a:buSzPts val="1100"/>
              <a:buAutoNum type="arabicParenR"/>
            </a:pPr>
            <a:r>
              <a:rPr lang="en" dirty="0"/>
              <a:t> Musculoskeletal health: section 6A-select an appropriate diagnostic investigation</a:t>
            </a:r>
            <a:endParaRPr dirty="0"/>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65242ba2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65242ba2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Speakers Notes:</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So how are you ensuring competency based on the </a:t>
            </a:r>
            <a:r>
              <a:rPr lang="en" dirty="0" err="1"/>
              <a:t>CanMEDS</a:t>
            </a:r>
            <a:r>
              <a:rPr lang="en" dirty="0"/>
              <a:t>-FM expert role?...you identify the skills as a collaborator:</a:t>
            </a:r>
          </a:p>
          <a:p>
            <a:pPr marL="0" lvl="0" indent="0" algn="l" rtl="0">
              <a:spcBef>
                <a:spcPts val="0"/>
              </a:spcBef>
              <a:spcAft>
                <a:spcPts val="0"/>
              </a:spcAft>
              <a:buNone/>
            </a:pPr>
            <a:endParaRPr dirty="0"/>
          </a:p>
          <a:p>
            <a:pPr marL="0" lvl="0" indent="0" algn="l" rtl="0">
              <a:spcBef>
                <a:spcPts val="0"/>
              </a:spcBef>
              <a:spcAft>
                <a:spcPts val="0"/>
              </a:spcAft>
              <a:buNone/>
            </a:pPr>
            <a:r>
              <a:rPr lang="en" dirty="0"/>
              <a:t>- knowledge and utilization of services within your community, and managing scarce resources (our specialists as well as MRI time), not referring prematurely and avoiding expensive investigations that are not needed.  </a:t>
            </a:r>
          </a:p>
          <a:p>
            <a:pPr marL="0" lvl="0" indent="0" algn="l" rtl="0">
              <a:spcBef>
                <a:spcPts val="0"/>
              </a:spcBef>
              <a:spcAft>
                <a:spcPts val="0"/>
              </a:spcAft>
              <a:buNone/>
            </a:pPr>
            <a:endParaRPr dirty="0"/>
          </a:p>
          <a:p>
            <a:pPr marL="0" lvl="0" indent="0" algn="l" rtl="0">
              <a:spcBef>
                <a:spcPts val="0"/>
              </a:spcBef>
              <a:spcAft>
                <a:spcPts val="0"/>
              </a:spcAft>
              <a:buNone/>
            </a:pPr>
            <a:r>
              <a:rPr lang="en" dirty="0"/>
              <a:t>- You identify this as part of the 4 principles the </a:t>
            </a:r>
            <a:r>
              <a:rPr lang="en" dirty="0" err="1"/>
              <a:t>canMEDS</a:t>
            </a:r>
            <a:r>
              <a:rPr lang="en" dirty="0"/>
              <a:t>-FM roles are based, being community based, having the skills to make the right decision, and being a resource to your patients   </a:t>
            </a:r>
            <a:endParaRPr dirty="0"/>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652a0dce0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652a0dce0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Speakers Notes: </a:t>
            </a:r>
          </a:p>
          <a:p>
            <a:pPr marL="0" lvl="0" indent="0" algn="l" rtl="0">
              <a:spcBef>
                <a:spcPts val="0"/>
              </a:spcBef>
              <a:spcAft>
                <a:spcPts val="0"/>
              </a:spcAft>
              <a:buNone/>
            </a:pPr>
            <a:endParaRPr lang="en" dirty="0">
              <a:solidFill>
                <a:schemeClr val="dk1"/>
              </a:solidFill>
            </a:endParaRPr>
          </a:p>
          <a:p>
            <a:pPr marL="0" lvl="0" indent="0" algn="l" rtl="0">
              <a:spcBef>
                <a:spcPts val="0"/>
              </a:spcBef>
              <a:spcAft>
                <a:spcPts val="0"/>
              </a:spcAft>
              <a:buNone/>
            </a:pPr>
            <a:r>
              <a:rPr lang="en" dirty="0">
                <a:solidFill>
                  <a:schemeClr val="dk1"/>
                </a:solidFill>
              </a:rPr>
              <a:t>So how are you ensuring competency based on the </a:t>
            </a:r>
            <a:r>
              <a:rPr lang="en" dirty="0" err="1">
                <a:solidFill>
                  <a:schemeClr val="dk1"/>
                </a:solidFill>
              </a:rPr>
              <a:t>CanMEDS</a:t>
            </a:r>
            <a:r>
              <a:rPr lang="en" dirty="0">
                <a:solidFill>
                  <a:schemeClr val="dk1"/>
                </a:solidFill>
              </a:rPr>
              <a:t>-FM expert role?...you can also highlight their role of a manager:</a:t>
            </a: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-the health care system operates more effectively with appropriate referrals that are already worked up making it more effective</a:t>
            </a:r>
            <a:endParaRPr dirty="0">
              <a:solidFill>
                <a:schemeClr val="dk1"/>
              </a:solidFill>
            </a:endParaRPr>
          </a:p>
          <a:p>
            <a:pPr marL="0" lvl="0" indent="0" algn="l" rtl="0">
              <a:spcBef>
                <a:spcPts val="0"/>
              </a:spcBef>
              <a:spcAft>
                <a:spcPts val="0"/>
              </a:spcAft>
              <a:buNone/>
            </a:pPr>
            <a:r>
              <a:rPr lang="en" dirty="0">
                <a:solidFill>
                  <a:schemeClr val="dk1"/>
                </a:solidFill>
              </a:rPr>
              <a:t>-your specialist colleagues will look more favorably upon you and your future consults, knowing you do good work </a:t>
            </a: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You identify this as part of the 4 principles the </a:t>
            </a:r>
            <a:r>
              <a:rPr lang="en" dirty="0" err="1">
                <a:solidFill>
                  <a:schemeClr val="dk1"/>
                </a:solidFill>
              </a:rPr>
              <a:t>canMEDS</a:t>
            </a:r>
            <a:r>
              <a:rPr lang="en" dirty="0">
                <a:solidFill>
                  <a:schemeClr val="dk1"/>
                </a:solidFill>
              </a:rPr>
              <a:t>-FM roles as now you are a skilled clinician, and by doing this for them you have built a better patient physician relationship instead of being the “referral doctor”  </a:t>
            </a:r>
            <a:endParaRPr dirty="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652a0dce04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652a0dce04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Speaker Notes: Now your next step in being a real superhero is filling out a field note on this feedback using the </a:t>
            </a:r>
            <a:r>
              <a:rPr lang="en" dirty="0" err="1"/>
              <a:t>CanMED</a:t>
            </a:r>
            <a:r>
              <a:rPr lang="en" dirty="0"/>
              <a:t>-FM role as a Collaborator as the EPA.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652a0dce04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652a0dce04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Speakers Notes: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In the end you can reflect back on what you have done today as your role as a preceptor. You have completed what you set out to do, as a clinical coach you have utilized an appropriate educational framework (the CFPC Competency Based Curriculum) to explicitly articulate decisions and actions, You used the FTA to </a:t>
            </a:r>
            <a:r>
              <a:rPr lang="en" dirty="0" err="1"/>
              <a:t>articu</a:t>
            </a:r>
            <a:r>
              <a:rPr lang="en-CA" dirty="0"/>
              <a:t>la</a:t>
            </a:r>
            <a:r>
              <a:rPr lang="en" dirty="0" err="1"/>
              <a:t>te</a:t>
            </a:r>
            <a:r>
              <a:rPr lang="en" dirty="0"/>
              <a:t> your role with as a resident preceptor.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6496affb8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6496affb8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 dirty="0">
                <a:solidFill>
                  <a:schemeClr val="dk1"/>
                </a:solidFill>
              </a:rPr>
              <a:t>Speakers Notes: Present case first. Poll audience - What do you see as 2-3 </a:t>
            </a:r>
            <a:r>
              <a:rPr lang="en" dirty="0" err="1">
                <a:solidFill>
                  <a:schemeClr val="dk1"/>
                </a:solidFill>
              </a:rPr>
              <a:t>competncies</a:t>
            </a:r>
            <a:r>
              <a:rPr lang="en" dirty="0">
                <a:solidFill>
                  <a:schemeClr val="dk1"/>
                </a:solidFill>
              </a:rPr>
              <a:t> that you would like to highlight/teach in this case? Go to the curriculum and look it up for themselves. Audience to identify some relevant competencies. Not everyone will choose the same competencies for this case. There is a flexible approach to which teach</a:t>
            </a:r>
            <a:r>
              <a:rPr lang="en-CA" dirty="0" err="1">
                <a:solidFill>
                  <a:schemeClr val="dk1"/>
                </a:solidFill>
              </a:rPr>
              <a:t>i</a:t>
            </a:r>
            <a:r>
              <a:rPr lang="en" dirty="0">
                <a:solidFill>
                  <a:schemeClr val="dk1"/>
                </a:solidFill>
              </a:rPr>
              <a:t>ng points you would li</a:t>
            </a:r>
            <a:r>
              <a:rPr lang="en-CA" dirty="0" err="1">
                <a:solidFill>
                  <a:schemeClr val="dk1"/>
                </a:solidFill>
              </a:rPr>
              <a:t>ke</a:t>
            </a:r>
            <a:r>
              <a:rPr lang="en" dirty="0">
                <a:solidFill>
                  <a:schemeClr val="dk1"/>
                </a:solidFill>
              </a:rPr>
              <a:t> to emphasize for a </a:t>
            </a:r>
            <a:r>
              <a:rPr lang="en" dirty="0" err="1">
                <a:solidFill>
                  <a:schemeClr val="dk1"/>
                </a:solidFill>
              </a:rPr>
              <a:t>particu</a:t>
            </a:r>
            <a:r>
              <a:rPr lang="en-CA" dirty="0">
                <a:solidFill>
                  <a:schemeClr val="dk1"/>
                </a:solidFill>
              </a:rPr>
              <a:t>la</a:t>
            </a:r>
            <a:r>
              <a:rPr lang="en" dirty="0">
                <a:solidFill>
                  <a:schemeClr val="dk1"/>
                </a:solidFill>
              </a:rPr>
              <a:t>r learner encounter. </a:t>
            </a: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The curriculum maps similarly in domains outside of the office, and when it comes to the Medical Expert role, chances are you are already demonstrating this in day-to-day practice. What kinds of things could you talk to your resident about with respect to this case?</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(Some possibilities from the participants might include:)</a:t>
            </a:r>
            <a:endParaRPr dirty="0">
              <a:solidFill>
                <a:schemeClr val="dk1"/>
              </a:solidFill>
            </a:endParaRPr>
          </a:p>
          <a:p>
            <a:pPr marL="0" lvl="0" indent="0" algn="l" rtl="0">
              <a:spcBef>
                <a:spcPts val="0"/>
              </a:spcBef>
              <a:spcAft>
                <a:spcPts val="0"/>
              </a:spcAft>
              <a:buNone/>
            </a:pPr>
            <a:r>
              <a:rPr lang="en" dirty="0">
                <a:solidFill>
                  <a:schemeClr val="dk1"/>
                </a:solidFill>
              </a:rPr>
              <a:t>[In-Patient Competencies HOS01]</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Interpreting a test correctly: did they really see atrial fibrillation? Do they understand the concept of rate control?</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Adopting a patient-</a:t>
            </a:r>
            <a:r>
              <a:rPr lang="en" dirty="0" err="1">
                <a:solidFill>
                  <a:schemeClr val="dk1"/>
                </a:solidFill>
              </a:rPr>
              <a:t>centred</a:t>
            </a:r>
            <a:r>
              <a:rPr lang="en" dirty="0">
                <a:solidFill>
                  <a:schemeClr val="dk1"/>
                </a:solidFill>
              </a:rPr>
              <a:t> approach to management: assessment of stroke vs bleed risk, patient fears and values</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Developing an appropriate treatment plan: do they understand therapeutic options</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Identifying when patients need critical support: do we need subspecialist support?</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Communicate effectively with patients throughout their hospitalization</a:t>
            </a:r>
            <a:endParaRPr dirty="0">
              <a:solidFill>
                <a:schemeClr val="dk1"/>
              </a:solidFill>
            </a:endParaRPr>
          </a:p>
          <a:p>
            <a:pPr marL="0" lvl="0" indent="0" algn="l" rtl="0">
              <a:spcBef>
                <a:spcPts val="0"/>
              </a:spcBef>
              <a:spcAft>
                <a:spcPts val="0"/>
              </a:spcAft>
              <a:buNone/>
            </a:pPr>
            <a:r>
              <a:rPr lang="en" dirty="0">
                <a:solidFill>
                  <a:schemeClr val="dk1"/>
                </a:solidFill>
              </a:rPr>
              <a:t>[Care of the Elderly Competencies]</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Manage medications in the elderly effectively [COE10]</a:t>
            </a:r>
          </a:p>
          <a:p>
            <a:pPr marL="457200" lvl="0" indent="-298450" algn="l" rtl="0">
              <a:spcBef>
                <a:spcPts val="0"/>
              </a:spcBef>
              <a:spcAft>
                <a:spcPts val="0"/>
              </a:spcAft>
              <a:buClr>
                <a:schemeClr val="dk1"/>
              </a:buClr>
              <a:buSzPts val="1100"/>
              <a:buChar char="-"/>
            </a:pPr>
            <a:endParaRPr lang="en" dirty="0">
              <a:solidFill>
                <a:schemeClr val="dk1"/>
              </a:solidFill>
            </a:endParaRPr>
          </a:p>
          <a:p>
            <a:pPr marL="457200" lvl="0" indent="-298450" algn="l" rtl="0">
              <a:spcBef>
                <a:spcPts val="0"/>
              </a:spcBef>
              <a:spcAft>
                <a:spcPts val="0"/>
              </a:spcAft>
              <a:buClr>
                <a:schemeClr val="dk1"/>
              </a:buClr>
              <a:buSzPts val="1100"/>
              <a:buChar char="-"/>
            </a:pPr>
            <a:r>
              <a:rPr lang="en-CA" dirty="0">
                <a:solidFill>
                  <a:schemeClr val="dk1"/>
                </a:solidFill>
              </a:rPr>
              <a:t>[Background only: The goal of this case is to illustrate how the Medical Expert and Scholar roles are embedded in our daily interactions with patients in the diagnosis and treatment of disease, regardless of the domain.]</a:t>
            </a:r>
          </a:p>
          <a:p>
            <a:pPr marL="457200" lvl="0" indent="-298450" algn="l" rtl="0">
              <a:spcBef>
                <a:spcPts val="0"/>
              </a:spcBef>
              <a:spcAft>
                <a:spcPts val="0"/>
              </a:spcAft>
              <a:buClr>
                <a:schemeClr val="dk1"/>
              </a:buClr>
              <a:buSzPts val="1100"/>
              <a:buChar char="-"/>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652a0dce04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652a0dce04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Speakers Notes: </a:t>
            </a:r>
          </a:p>
          <a:p>
            <a:pPr marL="0" lvl="0" indent="0" algn="l" rtl="0">
              <a:spcBef>
                <a:spcPts val="0"/>
              </a:spcBef>
              <a:spcAft>
                <a:spcPts val="0"/>
              </a:spcAft>
              <a:buClr>
                <a:schemeClr val="dk1"/>
              </a:buClr>
              <a:buSzPts val="1100"/>
              <a:buFont typeface="Arial"/>
              <a:buNone/>
            </a:pPr>
            <a:endParaRPr lang="en" dirty="0"/>
          </a:p>
          <a:p>
            <a:pPr marL="0" lvl="0" indent="0" algn="l" rtl="0">
              <a:spcBef>
                <a:spcPts val="0"/>
              </a:spcBef>
              <a:spcAft>
                <a:spcPts val="0"/>
              </a:spcAft>
              <a:buClr>
                <a:schemeClr val="dk1"/>
              </a:buClr>
              <a:buSzPts val="1100"/>
              <a:buFont typeface="Arial"/>
              <a:buNone/>
            </a:pPr>
            <a:r>
              <a:rPr lang="en" dirty="0"/>
              <a:t>And of course, the resident wants to know what YOU would do!</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 dirty="0">
                <a:solidFill>
                  <a:schemeClr val="dk1"/>
                </a:solidFill>
              </a:rPr>
              <a:t>(Whatever the answers, we demonstrate the awareness of the need to become a lifelong learner [FAM20], and the ability to incorporate feedback into learning and practice [FAM22E].)</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t>Poll the audience for their suggestions: </a:t>
            </a:r>
            <a:endParaRPr dirty="0"/>
          </a:p>
          <a:p>
            <a:pPr marL="457200" lvl="0" indent="-298450" algn="l" rtl="0">
              <a:spcBef>
                <a:spcPts val="0"/>
              </a:spcBef>
              <a:spcAft>
                <a:spcPts val="0"/>
              </a:spcAft>
              <a:buClr>
                <a:schemeClr val="dk1"/>
              </a:buClr>
              <a:buSzPts val="1100"/>
              <a:buChar char="-"/>
            </a:pPr>
            <a:r>
              <a:rPr lang="en" dirty="0">
                <a:solidFill>
                  <a:schemeClr val="dk1"/>
                </a:solidFill>
              </a:rPr>
              <a:t>Do we pick treatment always based on the most recent evidence? </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[FAM20A]: employ whenever possible the principles of evidence-based medicine</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Do we select on the basis of your most recent bad outcome?</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[FAM20E] follow-up on cases to learn from both good and bad patient outcomes</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Do we sometimes select older drugs because we are comfortable with their risk profile? (and avoid being early adopters?)</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If you’ve taken the time to research or read about something [FAM20D - develop basic skills in research and scholarly inquiry], and share with your findings with your residents or colleagues, you’re modeling responsible practice and life-long learning [FAM20].</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6496affb8f_2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g6496affb8f_2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6496affb8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6496affb8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dirty="0"/>
          </a:p>
          <a:p>
            <a:pPr marL="0" lvl="0" indent="0" algn="l" rtl="0">
              <a:spcBef>
                <a:spcPts val="0"/>
              </a:spcBef>
              <a:spcAft>
                <a:spcPts val="0"/>
              </a:spcAft>
              <a:buNone/>
            </a:pPr>
            <a:r>
              <a:rPr lang="en" dirty="0"/>
              <a:t>Speakers Notes: Case details: You are one of the main supervisors of this resident and have been supervising them regularly</a:t>
            </a:r>
            <a:r>
              <a:rPr lang="en" sz="1100" dirty="0">
                <a:solidFill>
                  <a:srgbClr val="000000"/>
                </a:solidFill>
                <a:latin typeface="Arial"/>
                <a:cs typeface="Arial"/>
                <a:sym typeface="Arial"/>
              </a:rPr>
              <a:t>. </a:t>
            </a:r>
            <a:r>
              <a:rPr lang="en" sz="1200" dirty="0">
                <a:solidFill>
                  <a:schemeClr val="dk1"/>
                </a:solidFill>
                <a:latin typeface="Calibri"/>
                <a:ea typeface="Calibri"/>
                <a:cs typeface="Calibri"/>
                <a:sym typeface="Calibri"/>
              </a:rPr>
              <a:t>Even though family medicine was their back up they are overall enjoying the program now and have no intentions of switching programs. They want to do well and learn to become a good family physician</a:t>
            </a:r>
          </a:p>
          <a:p>
            <a:pPr marL="0" lvl="0" indent="0" algn="l" rtl="0">
              <a:lnSpc>
                <a:spcPct val="115000"/>
              </a:lnSpc>
              <a:spcBef>
                <a:spcPts val="0"/>
              </a:spcBef>
              <a:spcAft>
                <a:spcPts val="0"/>
              </a:spcAft>
              <a:buClr>
                <a:schemeClr val="dk1"/>
              </a:buClr>
              <a:buSzPts val="1100"/>
              <a:buFont typeface="Arial"/>
              <a:buNone/>
            </a:pPr>
            <a:endParaRPr lang="en"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Background information: This case is an </a:t>
            </a:r>
            <a:r>
              <a:rPr lang="en" sz="1200" dirty="0" err="1">
                <a:solidFill>
                  <a:schemeClr val="dk1"/>
                </a:solidFill>
                <a:latin typeface="Calibri"/>
                <a:ea typeface="Calibri"/>
                <a:cs typeface="Calibri"/>
                <a:sym typeface="Calibri"/>
              </a:rPr>
              <a:t>a</a:t>
            </a:r>
            <a:r>
              <a:rPr lang="en" sz="1200" dirty="0" err="1"/>
              <a:t>xample</a:t>
            </a:r>
            <a:r>
              <a:rPr lang="en" sz="1200" dirty="0"/>
              <a:t> of applying domain specific competencies in general family practice setting</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651f6f70e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651f6f70e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solidFill>
                  <a:schemeClr val="dk1"/>
                </a:solidFill>
              </a:rPr>
              <a:t>Speakers Notes: Present case first. Poll audience - What do you see as 2-3 </a:t>
            </a:r>
            <a:r>
              <a:rPr lang="en-CA" dirty="0">
                <a:solidFill>
                  <a:schemeClr val="dk1"/>
                </a:solidFill>
              </a:rPr>
              <a:t>competencies</a:t>
            </a:r>
            <a:r>
              <a:rPr lang="en" dirty="0">
                <a:solidFill>
                  <a:schemeClr val="dk1"/>
                </a:solidFill>
              </a:rPr>
              <a:t> that you would like to highlight/teach in this case? Go to the curriculum and look it up for themselves. Audience to identify some relevant competencies. Not everyone will choose the same competencies for this case. There is a flexible approach to what you would like to emphasize in a teaching e</a:t>
            </a:r>
            <a:r>
              <a:rPr lang="en-CA" dirty="0" err="1">
                <a:solidFill>
                  <a:schemeClr val="dk1"/>
                </a:solidFill>
              </a:rPr>
              <a:t>nc</a:t>
            </a:r>
            <a:r>
              <a:rPr lang="en" dirty="0" err="1">
                <a:solidFill>
                  <a:schemeClr val="dk1"/>
                </a:solidFill>
              </a:rPr>
              <a:t>ounter</a:t>
            </a:r>
            <a:r>
              <a:rPr lang="en" dirty="0">
                <a:solidFill>
                  <a:schemeClr val="dk1"/>
                </a:solidFill>
              </a:rPr>
              <a:t> </a:t>
            </a:r>
          </a:p>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651f6f70e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651f6f70e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Speakers Notes: How could we use the curriculum to help guide the resident’s approach to mental health? Open for discussion. One approach could be to sit down with the resident and review the mental health competencies and the professionalism competencies. What is the resident’s ac</a:t>
            </a:r>
            <a:r>
              <a:rPr lang="en-CA" sz="1200" dirty="0" err="1">
                <a:solidFill>
                  <a:schemeClr val="dk1"/>
                </a:solidFill>
                <a:latin typeface="Calibri"/>
                <a:ea typeface="Calibri"/>
                <a:cs typeface="Calibri"/>
                <a:sym typeface="Calibri"/>
              </a:rPr>
              <a:t>ti</a:t>
            </a:r>
            <a:r>
              <a:rPr lang="en" sz="1200" dirty="0">
                <a:solidFill>
                  <a:schemeClr val="dk1"/>
                </a:solidFill>
                <a:latin typeface="Calibri"/>
                <a:ea typeface="Calibri"/>
                <a:cs typeface="Calibri"/>
                <a:sym typeface="Calibri"/>
              </a:rPr>
              <a:t>on plan/what areas would they like to work on? </a:t>
            </a:r>
          </a:p>
          <a:p>
            <a:pPr marL="0" lvl="0" indent="0" algn="l" rtl="0">
              <a:lnSpc>
                <a:spcPct val="115000"/>
              </a:lnSpc>
              <a:spcBef>
                <a:spcPts val="0"/>
              </a:spcBef>
              <a:spcAft>
                <a:spcPts val="0"/>
              </a:spcAft>
              <a:buClr>
                <a:schemeClr val="dk1"/>
              </a:buClr>
              <a:buSzPts val="1100"/>
              <a:buFont typeface="Arial"/>
              <a:buNone/>
            </a:pPr>
            <a:endParaRPr lang="en"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Re: mental health, can go to either of the curriculum documents to discuss what is expected for our residents to learn and be able to do in terms of mental health (there are a lot of competencies for this so this is a big part of our practice)</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Together some competencies could be chosen as learning goals and objectives for the resident to read about and focus on to practice (setting goals and objectives)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The first one is mapped to professionalism “to utilize the competencies of a family physician in addressing mental health concerns”—what does it mean to be a family physician for patients with mental health concerns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Or could go to the </a:t>
            </a:r>
            <a:r>
              <a:rPr lang="en" sz="1200" dirty="0" err="1">
                <a:solidFill>
                  <a:schemeClr val="dk1"/>
                </a:solidFill>
                <a:latin typeface="Calibri"/>
                <a:ea typeface="Calibri"/>
                <a:cs typeface="Calibri"/>
                <a:sym typeface="Calibri"/>
              </a:rPr>
              <a:t>entrustable</a:t>
            </a:r>
            <a:r>
              <a:rPr lang="en" sz="1200" dirty="0">
                <a:solidFill>
                  <a:schemeClr val="dk1"/>
                </a:solidFill>
                <a:latin typeface="Calibri"/>
                <a:ea typeface="Calibri"/>
                <a:cs typeface="Calibri"/>
                <a:sym typeface="Calibri"/>
              </a:rPr>
              <a:t> professional activities of family medicine –understand the role of the generalist physician in our health care system—and discuss this with regards to mental health</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-or the one on reflective practice</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Specifics of how a teacher would use this to guide the discussion. Step-by-step guide of how to find the curriculum:</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Step #1: Go with the resident to the curriculum documents (either PDF on the website or log in to Quercus) </a:t>
            </a:r>
            <a:r>
              <a:rPr lang="en" sz="1200" dirty="0" err="1">
                <a:solidFill>
                  <a:schemeClr val="dk1"/>
                </a:solidFill>
                <a:latin typeface="Calibri"/>
                <a:ea typeface="Calibri"/>
                <a:cs typeface="Calibri"/>
                <a:sym typeface="Calibri"/>
              </a:rPr>
              <a:t>dfcm.utoronto.ca</a:t>
            </a:r>
            <a:r>
              <a:rPr lang="en" sz="1200" dirty="0">
                <a:solidFill>
                  <a:schemeClr val="dk1"/>
                </a:solidFill>
                <a:latin typeface="Calibri"/>
                <a:ea typeface="Calibri"/>
                <a:cs typeface="Calibri"/>
                <a:sym typeface="Calibri"/>
              </a:rPr>
              <a:t>, click on Curriculum tab</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Step #2: Look at the mental health competencies together (both to illustrate what is expected of the resident by the end of their residency and to decide on some learning goals moving forward)</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Step# 3: Choose 2 or 3 competencies in the area of mental health </a:t>
            </a:r>
            <a:r>
              <a:rPr lang="en" sz="1200" dirty="0" err="1">
                <a:solidFill>
                  <a:schemeClr val="dk1"/>
                </a:solidFill>
                <a:latin typeface="Calibri"/>
                <a:ea typeface="Calibri"/>
                <a:cs typeface="Calibri"/>
                <a:sym typeface="Calibri"/>
              </a:rPr>
              <a:t>eg.</a:t>
            </a:r>
            <a:r>
              <a:rPr lang="en" sz="1200" dirty="0">
                <a:solidFill>
                  <a:schemeClr val="dk1"/>
                </a:solidFill>
                <a:latin typeface="Calibri"/>
                <a:ea typeface="Calibri"/>
                <a:cs typeface="Calibri"/>
                <a:sym typeface="Calibri"/>
              </a:rPr>
              <a:t> </a:t>
            </a:r>
            <a:r>
              <a:rPr lang="en" sz="900" dirty="0">
                <a:solidFill>
                  <a:srgbClr val="333333"/>
                </a:solidFill>
                <a:highlight>
                  <a:srgbClr val="FFFFFF"/>
                </a:highlight>
              </a:rPr>
              <a:t> PSY02. Perform an appropriate history and physical examination and order diagnostic tests to generate a differential diagnosis of medical conditions causing or contributing to psychiatric presentation for common axis 1 disorders. , PSY03. Generate a differential diagnosis and make a diagnosis using Diagnostic and Statistical Manual of Mental Disorders (DSM) criteria for common mental health disorders (list disorders (requires knowledge of DSM criteria) or make referral to clarify diagnosis where presentation is complex.  PSY11. Provide continuity of care.PSY12. Initiate and manage common pharmacologic treatments.</a:t>
            </a:r>
            <a:endParaRPr sz="900" dirty="0">
              <a:solidFill>
                <a:srgbClr val="333333"/>
              </a:solidFill>
              <a:highlight>
                <a:srgbClr val="FFFFFF"/>
              </a:highlight>
            </a:endParaRPr>
          </a:p>
          <a:p>
            <a:pPr marL="0" lvl="0" indent="0" algn="l" rtl="0">
              <a:lnSpc>
                <a:spcPct val="142857"/>
              </a:lnSpc>
              <a:spcBef>
                <a:spcPts val="0"/>
              </a:spcBef>
              <a:spcAft>
                <a:spcPts val="0"/>
              </a:spcAft>
              <a:buNone/>
            </a:pPr>
            <a:r>
              <a:rPr lang="en" sz="900" dirty="0">
                <a:solidFill>
                  <a:srgbClr val="333333"/>
                </a:solidFill>
                <a:highlight>
                  <a:srgbClr val="FFFFFF"/>
                </a:highlight>
              </a:rPr>
              <a:t>  PSY13. Initiate common non-pharmacologic treatments for depression, anxiety disorders, bipolar</a:t>
            </a:r>
            <a:endParaRPr sz="900" dirty="0">
              <a:solidFill>
                <a:srgbClr val="333333"/>
              </a:solidFill>
              <a:highlight>
                <a:srgbClr val="FFFFFF"/>
              </a:highlight>
            </a:endParaRPr>
          </a:p>
          <a:p>
            <a:pPr marL="0" lvl="0" indent="0" algn="l" rtl="0">
              <a:lnSpc>
                <a:spcPct val="142857"/>
              </a:lnSpc>
              <a:spcBef>
                <a:spcPts val="1500"/>
              </a:spcBef>
              <a:spcAft>
                <a:spcPts val="0"/>
              </a:spcAft>
              <a:buNone/>
            </a:pPr>
            <a:r>
              <a:rPr lang="en" sz="900" dirty="0">
                <a:solidFill>
                  <a:srgbClr val="333333"/>
                </a:solidFill>
                <a:highlight>
                  <a:srgbClr val="FFFFFF"/>
                </a:highlight>
              </a:rPr>
              <a:t>By choosing a few competencies, this can guide the resident where to focus their learning and a point to see if they are moving forward to meet their goals. </a:t>
            </a:r>
            <a:endParaRPr sz="900" dirty="0">
              <a:solidFill>
                <a:srgbClr val="333333"/>
              </a:solidFill>
              <a:highlight>
                <a:srgbClr val="FFFFFF"/>
              </a:highlight>
            </a:endParaRPr>
          </a:p>
          <a:p>
            <a:pPr marL="0" lvl="0" indent="0" algn="l" rtl="0">
              <a:lnSpc>
                <a:spcPct val="142857"/>
              </a:lnSpc>
              <a:spcBef>
                <a:spcPts val="1500"/>
              </a:spcBef>
              <a:spcAft>
                <a:spcPts val="0"/>
              </a:spcAft>
              <a:buNone/>
            </a:pPr>
            <a:endParaRPr lang="en" sz="1200" dirty="0">
              <a:solidFill>
                <a:srgbClr val="333333"/>
              </a:solidFill>
              <a:highlight>
                <a:srgbClr val="FFFFFF"/>
              </a:highlight>
              <a:latin typeface="Calibri"/>
              <a:ea typeface="Calibri"/>
              <a:cs typeface="Calibri"/>
              <a:sym typeface="Calibri"/>
            </a:endParaRPr>
          </a:p>
          <a:p>
            <a:pPr marL="0" lvl="0" indent="0" algn="l" rtl="0">
              <a:lnSpc>
                <a:spcPct val="142857"/>
              </a:lnSpc>
              <a:spcBef>
                <a:spcPts val="1500"/>
              </a:spcBef>
              <a:spcAft>
                <a:spcPts val="0"/>
              </a:spcAft>
              <a:buNone/>
            </a:pPr>
            <a:r>
              <a:rPr lang="en" sz="1200" dirty="0">
                <a:solidFill>
                  <a:srgbClr val="333333"/>
                </a:solidFill>
                <a:highlight>
                  <a:srgbClr val="FFFFFF"/>
                </a:highlight>
                <a:latin typeface="Calibri"/>
                <a:ea typeface="Calibri"/>
                <a:cs typeface="Calibri"/>
                <a:sym typeface="Calibri"/>
              </a:rPr>
              <a:t>Step #4:  Come back to these in the future to see if resident has met the mark. More importantly, remind resident where, as they work to improve their skills in mental health, where they can go to review the curriculum and see what the expectations are.</a:t>
            </a:r>
            <a:endParaRPr sz="1200" dirty="0">
              <a:solidFill>
                <a:srgbClr val="333333"/>
              </a:solidFill>
              <a:highlight>
                <a:srgbClr val="FFFFFF"/>
              </a:highlight>
              <a:latin typeface="Calibri"/>
              <a:ea typeface="Calibri"/>
              <a:cs typeface="Calibri"/>
              <a:sym typeface="Calibri"/>
            </a:endParaRPr>
          </a:p>
          <a:p>
            <a:pPr marL="0" lvl="0" indent="0" algn="l" rtl="0">
              <a:lnSpc>
                <a:spcPct val="142857"/>
              </a:lnSpc>
              <a:spcBef>
                <a:spcPts val="1500"/>
              </a:spcBef>
              <a:spcAft>
                <a:spcPts val="0"/>
              </a:spcAft>
              <a:buNone/>
            </a:pPr>
            <a:endParaRPr lang="en" sz="1200" dirty="0">
              <a:solidFill>
                <a:srgbClr val="333333"/>
              </a:solidFill>
              <a:highlight>
                <a:srgbClr val="FFFFFF"/>
              </a:highlight>
            </a:endParaRPr>
          </a:p>
          <a:p>
            <a:pPr marL="0" lvl="0" indent="0" algn="l" rtl="0">
              <a:lnSpc>
                <a:spcPct val="142857"/>
              </a:lnSpc>
              <a:spcBef>
                <a:spcPts val="1500"/>
              </a:spcBef>
              <a:spcAft>
                <a:spcPts val="0"/>
              </a:spcAft>
              <a:buNone/>
            </a:pPr>
            <a:r>
              <a:rPr lang="en" sz="1200" dirty="0">
                <a:solidFill>
                  <a:srgbClr val="333333"/>
                </a:solidFill>
                <a:highlight>
                  <a:srgbClr val="FFFFFF"/>
                </a:highlight>
              </a:rPr>
              <a:t>Re: Professionalism-similar to above--and in real life would be done in combination:</a:t>
            </a:r>
            <a:endParaRPr sz="1200" dirty="0">
              <a:solidFill>
                <a:srgbClr val="333333"/>
              </a:solidFill>
              <a:highlight>
                <a:srgbClr val="FFFFFF"/>
              </a:highlight>
            </a:endParaRPr>
          </a:p>
          <a:p>
            <a:pPr marL="0" lvl="0" indent="0" algn="l" rtl="0">
              <a:lnSpc>
                <a:spcPct val="100000"/>
              </a:lnSpc>
              <a:spcBef>
                <a:spcPts val="1500"/>
              </a:spcBef>
              <a:spcAft>
                <a:spcPts val="0"/>
              </a:spcAft>
              <a:buNone/>
            </a:pPr>
            <a:r>
              <a:rPr lang="en" sz="1200" dirty="0">
                <a:solidFill>
                  <a:srgbClr val="333333"/>
                </a:solidFill>
                <a:highlight>
                  <a:srgbClr val="FFFFFF"/>
                </a:highlight>
              </a:rPr>
              <a:t>Example competencies that may be reviewed with resident:</a:t>
            </a:r>
            <a:endParaRPr sz="1200" dirty="0">
              <a:solidFill>
                <a:srgbClr val="333333"/>
              </a:solidFill>
              <a:highlight>
                <a:srgbClr val="FFFFFF"/>
              </a:highlight>
            </a:endParaRPr>
          </a:p>
          <a:p>
            <a:pPr marL="0" lvl="0" indent="0" algn="l" rtl="0">
              <a:lnSpc>
                <a:spcPct val="100000"/>
              </a:lnSpc>
              <a:spcBef>
                <a:spcPts val="1500"/>
              </a:spcBef>
              <a:spcAft>
                <a:spcPts val="0"/>
              </a:spcAft>
              <a:buNone/>
            </a:pPr>
            <a:r>
              <a:rPr lang="en" sz="900" dirty="0">
                <a:solidFill>
                  <a:srgbClr val="333333"/>
                </a:solidFill>
                <a:highlight>
                  <a:srgbClr val="FFFFFF"/>
                </a:highlight>
              </a:rPr>
              <a:t> FAM01. Understand the role of a generalist physician in the health care system</a:t>
            </a:r>
            <a:endParaRPr sz="900" dirty="0">
              <a:solidFill>
                <a:srgbClr val="333333"/>
              </a:solidFill>
              <a:highlight>
                <a:srgbClr val="FFFFFF"/>
              </a:highlight>
            </a:endParaRPr>
          </a:p>
          <a:p>
            <a:pPr marL="0" lvl="0" indent="0" algn="l" rtl="0">
              <a:lnSpc>
                <a:spcPct val="100000"/>
              </a:lnSpc>
              <a:spcBef>
                <a:spcPts val="1500"/>
              </a:spcBef>
              <a:spcAft>
                <a:spcPts val="0"/>
              </a:spcAft>
              <a:buNone/>
            </a:pPr>
            <a:r>
              <a:rPr lang="en" sz="900" dirty="0">
                <a:solidFill>
                  <a:srgbClr val="333333"/>
                </a:solidFill>
                <a:highlight>
                  <a:srgbClr val="FFFFFF"/>
                </a:highlight>
              </a:rPr>
              <a:t> FAM03. Display effective, professional and non-judgmental communication skills.</a:t>
            </a:r>
            <a:endParaRPr sz="900" dirty="0">
              <a:solidFill>
                <a:srgbClr val="333333"/>
              </a:solidFill>
              <a:highlight>
                <a:srgbClr val="FFFFFF"/>
              </a:highlight>
            </a:endParaRPr>
          </a:p>
          <a:p>
            <a:pPr marL="0" lvl="0" indent="0" algn="l" rtl="0">
              <a:lnSpc>
                <a:spcPct val="100000"/>
              </a:lnSpc>
              <a:spcBef>
                <a:spcPts val="1500"/>
              </a:spcBef>
              <a:spcAft>
                <a:spcPts val="0"/>
              </a:spcAft>
              <a:buNone/>
            </a:pPr>
            <a:r>
              <a:rPr lang="en" sz="900" dirty="0">
                <a:solidFill>
                  <a:srgbClr val="333333"/>
                </a:solidFill>
                <a:highlight>
                  <a:srgbClr val="FFFFFF"/>
                </a:highlight>
              </a:rPr>
              <a:t> FAM11. Demonstrate an effective approach to the presentation of illnesses with a strong psychological component.*</a:t>
            </a:r>
            <a:endParaRPr sz="900" dirty="0">
              <a:solidFill>
                <a:srgbClr val="333333"/>
              </a:solidFill>
              <a:highlight>
                <a:srgbClr val="FFFFFF"/>
              </a:highlight>
            </a:endParaRPr>
          </a:p>
          <a:p>
            <a:pPr marL="0" lvl="0" indent="0" algn="l" rtl="0">
              <a:lnSpc>
                <a:spcPct val="100000"/>
              </a:lnSpc>
              <a:spcBef>
                <a:spcPts val="1500"/>
              </a:spcBef>
              <a:spcAft>
                <a:spcPts val="0"/>
              </a:spcAft>
              <a:buNone/>
            </a:pPr>
            <a:r>
              <a:rPr lang="en" sz="900" dirty="0">
                <a:solidFill>
                  <a:srgbClr val="333333"/>
                </a:solidFill>
                <a:highlight>
                  <a:srgbClr val="FFFFFF"/>
                </a:highlight>
              </a:rPr>
              <a:t> 11G. Employ the therapeutic power of the doctor-patient relationship in the patient’s illness experience and recovery.</a:t>
            </a:r>
            <a:endParaRPr sz="900" dirty="0">
              <a:solidFill>
                <a:srgbClr val="333333"/>
              </a:solidFill>
              <a:highlight>
                <a:srgbClr val="FFFFFF"/>
              </a:highlight>
            </a:endParaRPr>
          </a:p>
          <a:p>
            <a:pPr marL="0" lvl="0" indent="0" algn="l" rtl="0">
              <a:lnSpc>
                <a:spcPct val="100000"/>
              </a:lnSpc>
              <a:spcBef>
                <a:spcPts val="1500"/>
              </a:spcBef>
              <a:spcAft>
                <a:spcPts val="0"/>
              </a:spcAft>
              <a:buNone/>
            </a:pPr>
            <a:r>
              <a:rPr lang="en" sz="900" dirty="0">
                <a:solidFill>
                  <a:srgbClr val="333333"/>
                </a:solidFill>
                <a:highlight>
                  <a:srgbClr val="FFFFFF"/>
                </a:highlight>
              </a:rPr>
              <a:t> 11J. Commit to the follow-up and care of patients with psychological and psychosomatic illness.</a:t>
            </a:r>
            <a:endParaRPr sz="900" dirty="0">
              <a:solidFill>
                <a:srgbClr val="333333"/>
              </a:solidFill>
              <a:highlight>
                <a:srgbClr val="FFFFFF"/>
              </a:highlight>
            </a:endParaRPr>
          </a:p>
          <a:p>
            <a:pPr marL="0" lvl="0" indent="0" algn="l" rtl="0">
              <a:lnSpc>
                <a:spcPct val="100000"/>
              </a:lnSpc>
              <a:spcBef>
                <a:spcPts val="1500"/>
              </a:spcBef>
              <a:spcAft>
                <a:spcPts val="0"/>
              </a:spcAft>
              <a:buNone/>
            </a:pPr>
            <a:r>
              <a:rPr lang="en" sz="900" dirty="0">
                <a:solidFill>
                  <a:srgbClr val="333333"/>
                </a:solidFill>
                <a:highlight>
                  <a:srgbClr val="FFFFFF"/>
                </a:highlight>
              </a:rPr>
              <a:t> PSY01. Utilize the competencies of a family physician in patients with mental health concerns.</a:t>
            </a:r>
            <a:endParaRPr sz="900" dirty="0">
              <a:solidFill>
                <a:srgbClr val="333333"/>
              </a:solidFill>
              <a:highlight>
                <a:srgbClr val="FFFFFF"/>
              </a:highlight>
            </a:endParaRPr>
          </a:p>
          <a:p>
            <a:pPr marL="0" lvl="0" indent="0" algn="l" rtl="0">
              <a:lnSpc>
                <a:spcPct val="100000"/>
              </a:lnSpc>
              <a:spcBef>
                <a:spcPts val="1500"/>
              </a:spcBef>
              <a:spcAft>
                <a:spcPts val="0"/>
              </a:spcAft>
              <a:buNone/>
            </a:pPr>
            <a:r>
              <a:rPr lang="en" sz="900" dirty="0">
                <a:solidFill>
                  <a:srgbClr val="333333"/>
                </a:solidFill>
                <a:highlight>
                  <a:srgbClr val="FFFFFF"/>
                </a:highlight>
              </a:rPr>
              <a:t> After the discussion is had with the resident, a component of this could easily be put into a field note.</a:t>
            </a:r>
            <a:endParaRPr sz="900" dirty="0">
              <a:solidFill>
                <a:srgbClr val="333333"/>
              </a:solidFill>
              <a:highlight>
                <a:srgbClr val="FFFFFF"/>
              </a:highlight>
            </a:endParaRPr>
          </a:p>
          <a:p>
            <a:pPr marL="0" lvl="0" indent="0" algn="l" rtl="0">
              <a:lnSpc>
                <a:spcPct val="142857"/>
              </a:lnSpc>
              <a:spcBef>
                <a:spcPts val="1500"/>
              </a:spcBef>
              <a:spcAft>
                <a:spcPts val="0"/>
              </a:spcAft>
              <a:buNone/>
            </a:pPr>
            <a:r>
              <a:rPr lang="en" sz="1200" dirty="0">
                <a:solidFill>
                  <a:srgbClr val="333333"/>
                </a:solidFill>
                <a:highlight>
                  <a:srgbClr val="FFFFFF"/>
                </a:highlight>
              </a:rPr>
              <a:t> </a:t>
            </a:r>
            <a:endParaRPr sz="1200" dirty="0">
              <a:solidFill>
                <a:srgbClr val="333333"/>
              </a:solidFill>
              <a:highlight>
                <a:srgbClr val="FFFFFF"/>
              </a:highlight>
            </a:endParaRPr>
          </a:p>
          <a:p>
            <a:pPr marL="0" lvl="0" indent="0" algn="l" rtl="0">
              <a:lnSpc>
                <a:spcPct val="142857"/>
              </a:lnSpc>
              <a:spcBef>
                <a:spcPts val="1500"/>
              </a:spcBef>
              <a:spcAft>
                <a:spcPts val="0"/>
              </a:spcAft>
              <a:buNone/>
            </a:pPr>
            <a:endParaRPr sz="900" dirty="0">
              <a:solidFill>
                <a:srgbClr val="333333"/>
              </a:solidFill>
              <a:highlight>
                <a:srgbClr val="FFFFFF"/>
              </a:highlight>
            </a:endParaRPr>
          </a:p>
          <a:p>
            <a:pPr marL="0" lvl="0" indent="0" algn="l" rtl="0">
              <a:lnSpc>
                <a:spcPct val="142857"/>
              </a:lnSpc>
              <a:spcBef>
                <a:spcPts val="1500"/>
              </a:spcBef>
              <a:spcAft>
                <a:spcPts val="0"/>
              </a:spcAft>
              <a:buNone/>
            </a:pPr>
            <a:endParaRPr sz="900" dirty="0">
              <a:solidFill>
                <a:srgbClr val="333333"/>
              </a:solidFill>
              <a:highlight>
                <a:srgbClr val="FFFFFF"/>
              </a:highlight>
            </a:endParaRPr>
          </a:p>
          <a:p>
            <a:pPr marL="0" lvl="0" indent="0" algn="l" rtl="0">
              <a:lnSpc>
                <a:spcPct val="115000"/>
              </a:lnSpc>
              <a:spcBef>
                <a:spcPts val="1500"/>
              </a:spcBef>
              <a:spcAft>
                <a:spcPts val="0"/>
              </a:spcAft>
              <a:buClr>
                <a:schemeClr val="dk1"/>
              </a:buClr>
              <a:buSzPts val="1100"/>
              <a:buFont typeface="Arial"/>
              <a:buNone/>
            </a:pPr>
            <a:endParaRPr sz="900" dirty="0">
              <a:solidFill>
                <a:srgbClr val="333333"/>
              </a:solidFill>
              <a:highlight>
                <a:srgbClr val="FFFFFF"/>
              </a:highlight>
            </a:endParaRPr>
          </a:p>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377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0166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6496affb8f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6496affb8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Resources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OPTIONAL </a:t>
            </a:r>
          </a:p>
        </p:txBody>
      </p:sp>
    </p:spTree>
    <p:extLst>
      <p:ext uri="{BB962C8B-B14F-4D97-AF65-F5344CB8AC3E}">
        <p14:creationId xmlns:p14="http://schemas.microsoft.com/office/powerpoint/2010/main" val="28404103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6496affb8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Speakers notes:</a:t>
            </a:r>
            <a:endParaRPr/>
          </a:p>
          <a:p>
            <a:pPr marL="0" lvl="0" indent="0" algn="l" rtl="0">
              <a:spcBef>
                <a:spcPts val="0"/>
              </a:spcBef>
              <a:spcAft>
                <a:spcPts val="0"/>
              </a:spcAft>
              <a:buNone/>
            </a:pPr>
            <a:r>
              <a:rPr lang="en"/>
              <a:t>Focus on how CanMeds fit into the principles of family medicine and how this is used in the competency based curriculum</a:t>
            </a:r>
            <a:endParaRPr/>
          </a:p>
        </p:txBody>
      </p:sp>
      <p:sp>
        <p:nvSpPr>
          <p:cNvPr id="204" name="Google Shape;204;g6496affb8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6f78ebf93c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6f78ebf93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dirty="0"/>
          </a:p>
          <a:p>
            <a:pPr marL="0" lvl="0" indent="0" algn="l" rtl="0">
              <a:spcBef>
                <a:spcPts val="0"/>
              </a:spcBef>
              <a:spcAft>
                <a:spcPts val="0"/>
              </a:spcAft>
              <a:buNone/>
            </a:pPr>
            <a:r>
              <a:rPr lang="en" dirty="0"/>
              <a:t>Speaker notes:</a:t>
            </a:r>
            <a:endParaRPr dirty="0"/>
          </a:p>
          <a:p>
            <a:pPr marL="0" lvl="0" indent="0" algn="l" rtl="0">
              <a:spcBef>
                <a:spcPts val="0"/>
              </a:spcBef>
              <a:spcAft>
                <a:spcPts val="0"/>
              </a:spcAft>
              <a:buNone/>
            </a:pPr>
            <a:r>
              <a:rPr lang="en" dirty="0"/>
              <a:t>Ask participants to brainstorm which </a:t>
            </a:r>
            <a:r>
              <a:rPr lang="en" dirty="0" err="1"/>
              <a:t>CanMeds</a:t>
            </a:r>
            <a:r>
              <a:rPr lang="en" dirty="0"/>
              <a:t> roles fit under this principle of family medicine</a:t>
            </a:r>
            <a:endParaRPr dirty="0"/>
          </a:p>
          <a:p>
            <a:pPr marL="0" lvl="0" indent="0" algn="l" rtl="0">
              <a:spcBef>
                <a:spcPts val="0"/>
              </a:spcBef>
              <a:spcAft>
                <a:spcPts val="0"/>
              </a:spcAft>
              <a:buNone/>
            </a:pPr>
            <a:r>
              <a:rPr lang="en" b="1" dirty="0"/>
              <a:t>*answers will appear when you click*</a:t>
            </a:r>
            <a:endParaRPr b="1" dirty="0"/>
          </a:p>
          <a:p>
            <a:pPr marL="0" lvl="0" indent="0" algn="l" rtl="0">
              <a:spcBef>
                <a:spcPts val="0"/>
              </a:spcBef>
              <a:spcAft>
                <a:spcPts val="0"/>
              </a:spcAft>
              <a:buNone/>
            </a:pPr>
            <a:r>
              <a:rPr lang="en" dirty="0"/>
              <a:t>Briefly discuss how each </a:t>
            </a:r>
            <a:r>
              <a:rPr lang="en" dirty="0" err="1"/>
              <a:t>CanMeds</a:t>
            </a:r>
            <a:r>
              <a:rPr lang="en" dirty="0"/>
              <a:t> role applies to the family physician as a skilled clinician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u="sng" dirty="0"/>
              <a:t>Medical expert</a:t>
            </a:r>
            <a:r>
              <a:rPr lang="en" dirty="0"/>
              <a:t> - this is central to the role of the physician in general and applies to family medicine equally</a:t>
            </a:r>
            <a:endParaRPr dirty="0"/>
          </a:p>
          <a:p>
            <a:pPr marL="0" lvl="0" indent="0" algn="l" rtl="0">
              <a:spcBef>
                <a:spcPts val="0"/>
              </a:spcBef>
              <a:spcAft>
                <a:spcPts val="0"/>
              </a:spcAft>
              <a:buNone/>
            </a:pPr>
            <a:r>
              <a:rPr lang="en" u="sng" dirty="0"/>
              <a:t>Communicator</a:t>
            </a:r>
            <a:r>
              <a:rPr lang="en" dirty="0"/>
              <a:t> - part of being a skilled clinician is the ability to communicate well with patients, families, other physicians, other healthcare workers etc</a:t>
            </a:r>
            <a:endParaRPr dirty="0"/>
          </a:p>
          <a:p>
            <a:pPr marL="0" lvl="0" indent="0" algn="l" rtl="0">
              <a:spcBef>
                <a:spcPts val="0"/>
              </a:spcBef>
              <a:spcAft>
                <a:spcPts val="0"/>
              </a:spcAft>
              <a:buNone/>
            </a:pPr>
            <a:r>
              <a:rPr lang="en" u="sng" dirty="0"/>
              <a:t>Professional</a:t>
            </a:r>
            <a:r>
              <a:rPr lang="en" dirty="0"/>
              <a:t> - the professional integrity of the clinician is an important part of their identity as a skilled clinician. An unprofessional individual is not likely to be appreciated or respected for their skills no matter how good they are</a:t>
            </a:r>
            <a:endParaRPr dirty="0"/>
          </a:p>
          <a:p>
            <a:pPr marL="0" lvl="0" indent="0" algn="l" rtl="0">
              <a:spcBef>
                <a:spcPts val="0"/>
              </a:spcBef>
              <a:spcAft>
                <a:spcPts val="0"/>
              </a:spcAft>
              <a:buNone/>
            </a:pPr>
            <a:r>
              <a:rPr lang="en" u="sng" dirty="0"/>
              <a:t>Scholar </a:t>
            </a:r>
            <a:r>
              <a:rPr lang="en" dirty="0"/>
              <a:t>- this goes hand in hand with the medical expert but this is an opportunity to highlight the academic work that many family physicians choose to do</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6f78ebf93c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6f78ebf93c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lang="en"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Speaker notes:</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Ask participants to brainstorm which </a:t>
            </a:r>
            <a:r>
              <a:rPr lang="en" dirty="0" err="1">
                <a:solidFill>
                  <a:schemeClr val="dk1"/>
                </a:solidFill>
              </a:rPr>
              <a:t>CanMeds</a:t>
            </a:r>
            <a:r>
              <a:rPr lang="en" dirty="0">
                <a:solidFill>
                  <a:schemeClr val="dk1"/>
                </a:solidFill>
              </a:rPr>
              <a:t> roles fit under this principle of family medicine</a:t>
            </a:r>
            <a:endParaRPr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*answers will appear when you click*</a:t>
            </a:r>
            <a:endParaRPr b="1" dirty="0">
              <a:solidFill>
                <a:schemeClr val="dk1"/>
              </a:solidFill>
            </a:endParaRPr>
          </a:p>
          <a:p>
            <a:pPr marL="0" lvl="0" indent="0" algn="l" rtl="0">
              <a:spcBef>
                <a:spcPts val="0"/>
              </a:spcBef>
              <a:spcAft>
                <a:spcPts val="0"/>
              </a:spcAft>
              <a:buNone/>
            </a:pPr>
            <a:r>
              <a:rPr lang="en" dirty="0">
                <a:solidFill>
                  <a:schemeClr val="dk1"/>
                </a:solidFill>
              </a:rPr>
              <a:t>Briefly discuss how each </a:t>
            </a:r>
            <a:r>
              <a:rPr lang="en" dirty="0" err="1">
                <a:solidFill>
                  <a:schemeClr val="dk1"/>
                </a:solidFill>
              </a:rPr>
              <a:t>CanMeds</a:t>
            </a:r>
            <a:r>
              <a:rPr lang="en" dirty="0">
                <a:solidFill>
                  <a:schemeClr val="dk1"/>
                </a:solidFill>
              </a:rPr>
              <a:t> role applies to family medicine as a community based discipline</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u="sng" dirty="0">
                <a:solidFill>
                  <a:schemeClr val="dk1"/>
                </a:solidFill>
              </a:rPr>
              <a:t>Healthcare Advocate</a:t>
            </a:r>
            <a:r>
              <a:rPr lang="en" dirty="0">
                <a:solidFill>
                  <a:schemeClr val="dk1"/>
                </a:solidFill>
              </a:rPr>
              <a:t> - family physicians are important advocates for their patients to receive services and resources that are necessary to for their health and wellbeing</a:t>
            </a:r>
            <a:endParaRPr dirty="0">
              <a:solidFill>
                <a:schemeClr val="dk1"/>
              </a:solidFill>
            </a:endParaRPr>
          </a:p>
          <a:p>
            <a:pPr marL="0" lvl="0" indent="0" algn="l" rtl="0">
              <a:spcBef>
                <a:spcPts val="0"/>
              </a:spcBef>
              <a:spcAft>
                <a:spcPts val="0"/>
              </a:spcAft>
              <a:buNone/>
            </a:pPr>
            <a:r>
              <a:rPr lang="en" u="sng" dirty="0">
                <a:solidFill>
                  <a:schemeClr val="dk1"/>
                </a:solidFill>
              </a:rPr>
              <a:t>Manager</a:t>
            </a:r>
            <a:r>
              <a:rPr lang="en" dirty="0">
                <a:solidFill>
                  <a:schemeClr val="dk1"/>
                </a:solidFill>
              </a:rPr>
              <a:t> - family physicians are managers of their patients care within their communities. They help to coordinate care. Also, they are respected and have a strong voice in shaping the community</a:t>
            </a:r>
            <a:endParaRPr dirty="0">
              <a:solidFill>
                <a:schemeClr val="dk1"/>
              </a:solidFill>
            </a:endParaRPr>
          </a:p>
          <a:p>
            <a:pPr marL="0" lvl="0" indent="0" algn="l" rtl="0">
              <a:spcBef>
                <a:spcPts val="0"/>
              </a:spcBef>
              <a:spcAft>
                <a:spcPts val="0"/>
              </a:spcAft>
              <a:buNone/>
            </a:pPr>
            <a:r>
              <a:rPr lang="en" u="sng" dirty="0">
                <a:solidFill>
                  <a:schemeClr val="dk1"/>
                </a:solidFill>
              </a:rPr>
              <a:t>Collaborator</a:t>
            </a:r>
            <a:r>
              <a:rPr lang="en" dirty="0">
                <a:solidFill>
                  <a:schemeClr val="dk1"/>
                </a:solidFill>
              </a:rPr>
              <a:t> - family physicians do not work alone even when they are solo </a:t>
            </a:r>
            <a:r>
              <a:rPr lang="en" dirty="0" err="1">
                <a:solidFill>
                  <a:schemeClr val="dk1"/>
                </a:solidFill>
              </a:rPr>
              <a:t>practionners</a:t>
            </a:r>
            <a:r>
              <a:rPr lang="en" dirty="0">
                <a:solidFill>
                  <a:schemeClr val="dk1"/>
                </a:solidFill>
              </a:rPr>
              <a:t> in theirs own offices. They work other physician colleagues, allied health workers, and even government agencies such as cancer care </a:t>
            </a:r>
            <a:r>
              <a:rPr lang="en" dirty="0" err="1">
                <a:solidFill>
                  <a:schemeClr val="dk1"/>
                </a:solidFill>
              </a:rPr>
              <a:t>ontario</a:t>
            </a:r>
            <a:r>
              <a:rPr lang="en" dirty="0">
                <a:solidFill>
                  <a:schemeClr val="dk1"/>
                </a:solidFill>
              </a:rPr>
              <a:t> and the ministry </a:t>
            </a:r>
            <a:r>
              <a:rPr lang="en" dirty="0" err="1">
                <a:solidFill>
                  <a:schemeClr val="dk1"/>
                </a:solidFill>
              </a:rPr>
              <a:t>fo</a:t>
            </a:r>
            <a:r>
              <a:rPr lang="en" dirty="0">
                <a:solidFill>
                  <a:schemeClr val="dk1"/>
                </a:solidFill>
              </a:rPr>
              <a:t> health</a:t>
            </a:r>
            <a:endParaRPr dirty="0">
              <a:solidFill>
                <a:schemeClr val="dk1"/>
              </a:solidFill>
            </a:endParaRPr>
          </a:p>
          <a:p>
            <a:pPr marL="0" lvl="0" indent="0" algn="l" rtl="0">
              <a:spcBef>
                <a:spcPts val="0"/>
              </a:spcBef>
              <a:spcAft>
                <a:spcPts val="0"/>
              </a:spcAft>
              <a:buClr>
                <a:schemeClr val="dk1"/>
              </a:buClr>
              <a:buSzPts val="1100"/>
              <a:buFont typeface="Arial"/>
              <a:buNone/>
            </a:pPr>
            <a:r>
              <a:rPr lang="en" u="sng" dirty="0">
                <a:solidFill>
                  <a:schemeClr val="dk1"/>
                </a:solidFill>
              </a:rPr>
              <a:t>Communicator</a:t>
            </a:r>
            <a:r>
              <a:rPr lang="en" dirty="0">
                <a:solidFill>
                  <a:schemeClr val="dk1"/>
                </a:solidFill>
              </a:rPr>
              <a:t> - this role comes up in many principles of family medicine because it such an important part of being a family physician. Communication is key to being a great member of a community </a:t>
            </a:r>
            <a:endParaRPr dirty="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6520f1d03c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6520f1d03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dirty="0">
                <a:solidFill>
                  <a:schemeClr val="dk1"/>
                </a:solidFill>
                <a:latin typeface="Calibri"/>
                <a:ea typeface="Calibri"/>
                <a:cs typeface="Calibri"/>
                <a:sym typeface="Calibri"/>
              </a:rPr>
              <a:t>Speakers Notes: Currently, Royal College Programs are undergoing transformation to Competency By Design (CBD). It is worth noting that family medicine introduced Competency Based Medical Education (CBME) in Canada before any </a:t>
            </a:r>
            <a:r>
              <a:rPr lang="en" sz="1400" dirty="0" err="1">
                <a:solidFill>
                  <a:schemeClr val="dk1"/>
                </a:solidFill>
                <a:latin typeface="Calibri"/>
                <a:ea typeface="Calibri"/>
                <a:cs typeface="Calibri"/>
                <a:sym typeface="Calibri"/>
              </a:rPr>
              <a:t>speciality</a:t>
            </a:r>
            <a:r>
              <a:rPr lang="en" sz="1400" dirty="0">
                <a:solidFill>
                  <a:schemeClr val="dk1"/>
                </a:solidFill>
                <a:latin typeface="Calibri"/>
                <a:ea typeface="Calibri"/>
                <a:cs typeface="Calibri"/>
                <a:sym typeface="Calibri"/>
              </a:rPr>
              <a:t> programs did. This is something family physicians should be very proud of. What does Triple C Stand for: </a:t>
            </a:r>
            <a:endParaRPr sz="14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400" dirty="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Calibri"/>
              <a:buChar char="-"/>
            </a:pPr>
            <a:r>
              <a:rPr lang="en" sz="1400" dirty="0">
                <a:solidFill>
                  <a:schemeClr val="dk1"/>
                </a:solidFill>
                <a:latin typeface="Calibri"/>
                <a:ea typeface="Calibri"/>
                <a:cs typeface="Calibri"/>
                <a:sym typeface="Calibri"/>
              </a:rPr>
              <a:t>Comprehensive education and patient care</a:t>
            </a:r>
            <a:endParaRPr sz="1400" dirty="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Calibri"/>
              <a:buChar char="-"/>
            </a:pPr>
            <a:r>
              <a:rPr lang="en" sz="1400" dirty="0">
                <a:solidFill>
                  <a:schemeClr val="dk1"/>
                </a:solidFill>
                <a:latin typeface="Calibri"/>
                <a:ea typeface="Calibri"/>
                <a:cs typeface="Calibri"/>
                <a:sym typeface="Calibri"/>
              </a:rPr>
              <a:t>Continuity of education and patient care</a:t>
            </a:r>
            <a:endParaRPr sz="1400" dirty="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Calibri"/>
              <a:buChar char="-"/>
            </a:pPr>
            <a:r>
              <a:rPr lang="en" sz="1400" dirty="0" err="1">
                <a:solidFill>
                  <a:schemeClr val="dk1"/>
                </a:solidFill>
                <a:latin typeface="Calibri"/>
                <a:ea typeface="Calibri"/>
                <a:cs typeface="Calibri"/>
                <a:sym typeface="Calibri"/>
              </a:rPr>
              <a:t>Centred</a:t>
            </a:r>
            <a:r>
              <a:rPr lang="en" sz="1400" dirty="0">
                <a:solidFill>
                  <a:schemeClr val="dk1"/>
                </a:solidFill>
                <a:latin typeface="Calibri"/>
                <a:ea typeface="Calibri"/>
                <a:cs typeface="Calibri"/>
                <a:sym typeface="Calibri"/>
              </a:rPr>
              <a:t> in family medicine</a:t>
            </a:r>
            <a:endParaRPr sz="14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4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400" dirty="0">
                <a:solidFill>
                  <a:schemeClr val="dk1"/>
                </a:solidFill>
                <a:latin typeface="Calibri"/>
                <a:ea typeface="Calibri"/>
                <a:cs typeface="Calibri"/>
                <a:sym typeface="Calibri"/>
              </a:rPr>
              <a:t>Background Information (Optional): “Triple C ensures all graduates are:</a:t>
            </a:r>
            <a:endParaRPr sz="14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400" dirty="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Calibri"/>
              <a:buChar char="-"/>
            </a:pPr>
            <a:r>
              <a:rPr lang="en" sz="1400" dirty="0">
                <a:solidFill>
                  <a:schemeClr val="dk1"/>
                </a:solidFill>
                <a:latin typeface="Calibri"/>
                <a:ea typeface="Calibri"/>
                <a:cs typeface="Calibri"/>
                <a:sym typeface="Calibri"/>
              </a:rPr>
              <a:t>Competent to provide comprehensive care in any Canadian community</a:t>
            </a:r>
            <a:endParaRPr sz="1400" dirty="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Calibri"/>
              <a:buChar char="-"/>
            </a:pPr>
            <a:r>
              <a:rPr lang="en" sz="1400" dirty="0">
                <a:solidFill>
                  <a:schemeClr val="dk1"/>
                </a:solidFill>
                <a:latin typeface="Calibri"/>
                <a:ea typeface="Calibri"/>
                <a:cs typeface="Calibri"/>
                <a:sym typeface="Calibri"/>
              </a:rPr>
              <a:t>Prepared for the evolving needs of society</a:t>
            </a:r>
            <a:endParaRPr sz="1400" dirty="0">
              <a:solidFill>
                <a:schemeClr val="dk1"/>
              </a:solidFill>
              <a:latin typeface="Calibri"/>
              <a:ea typeface="Calibri"/>
              <a:cs typeface="Calibri"/>
              <a:sym typeface="Calibri"/>
            </a:endParaRPr>
          </a:p>
          <a:p>
            <a:pPr marL="457200" lvl="0" indent="-317500" algn="l" rtl="0">
              <a:lnSpc>
                <a:spcPct val="115000"/>
              </a:lnSpc>
              <a:spcBef>
                <a:spcPts val="0"/>
              </a:spcBef>
              <a:spcAft>
                <a:spcPts val="0"/>
              </a:spcAft>
              <a:buClr>
                <a:schemeClr val="dk1"/>
              </a:buClr>
              <a:buSzPts val="1400"/>
              <a:buFont typeface="Calibri"/>
              <a:buChar char="-"/>
            </a:pPr>
            <a:r>
              <a:rPr lang="en" sz="1400" dirty="0">
                <a:solidFill>
                  <a:schemeClr val="dk1"/>
                </a:solidFill>
                <a:latin typeface="Calibri"/>
                <a:ea typeface="Calibri"/>
                <a:cs typeface="Calibri"/>
                <a:sym typeface="Calibri"/>
              </a:rPr>
              <a:t>Educated based upon the best available evidence on patient care and medical education</a:t>
            </a:r>
            <a:endParaRPr sz="14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4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400" dirty="0">
                <a:solidFill>
                  <a:schemeClr val="dk1"/>
                </a:solidFill>
                <a:latin typeface="Calibri"/>
                <a:ea typeface="Calibri"/>
                <a:cs typeface="Calibri"/>
                <a:sym typeface="Calibri"/>
              </a:rPr>
              <a:t>This curriculum addresses accountability, social responsibility, patient safety, and efficiencies in educational programming. It highlights the College’s vision of graduating sufficient numbers of Canadian family physicians who can provide comprehensive, continuing care within traditional family practices and within newer models of interprofessional practice.” </a:t>
            </a:r>
            <a:endParaRPr sz="14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4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400" dirty="0">
                <a:solidFill>
                  <a:schemeClr val="dk1"/>
                </a:solidFill>
                <a:latin typeface="Calibri"/>
                <a:ea typeface="Calibri"/>
                <a:cs typeface="Calibri"/>
                <a:sym typeface="Calibri"/>
              </a:rPr>
              <a:t>Slide adapted from: https://</a:t>
            </a:r>
            <a:r>
              <a:rPr lang="en" sz="1400" dirty="0" err="1">
                <a:solidFill>
                  <a:schemeClr val="dk1"/>
                </a:solidFill>
                <a:latin typeface="Calibri"/>
                <a:ea typeface="Calibri"/>
                <a:cs typeface="Calibri"/>
                <a:sym typeface="Calibri"/>
              </a:rPr>
              <a:t>www.cfpc.ca</a:t>
            </a:r>
            <a:r>
              <a:rPr lang="en" sz="1400" dirty="0">
                <a:solidFill>
                  <a:schemeClr val="dk1"/>
                </a:solidFill>
                <a:latin typeface="Calibri"/>
                <a:ea typeface="Calibri"/>
                <a:cs typeface="Calibri"/>
                <a:sym typeface="Calibri"/>
              </a:rPr>
              <a:t>/</a:t>
            </a:r>
            <a:r>
              <a:rPr lang="en" sz="1400" dirty="0" err="1">
                <a:solidFill>
                  <a:schemeClr val="dk1"/>
                </a:solidFill>
                <a:latin typeface="Calibri"/>
                <a:ea typeface="Calibri"/>
                <a:cs typeface="Calibri"/>
                <a:sym typeface="Calibri"/>
              </a:rPr>
              <a:t>uploadedFiles</a:t>
            </a:r>
            <a:r>
              <a:rPr lang="en" sz="1400" dirty="0">
                <a:solidFill>
                  <a:schemeClr val="dk1"/>
                </a:solidFill>
                <a:latin typeface="Calibri"/>
                <a:ea typeface="Calibri"/>
                <a:cs typeface="Calibri"/>
                <a:sym typeface="Calibri"/>
              </a:rPr>
              <a:t>/Resources/</a:t>
            </a:r>
            <a:r>
              <a:rPr lang="en" sz="1400" dirty="0" err="1">
                <a:solidFill>
                  <a:schemeClr val="dk1"/>
                </a:solidFill>
                <a:latin typeface="Calibri"/>
                <a:ea typeface="Calibri"/>
                <a:cs typeface="Calibri"/>
                <a:sym typeface="Calibri"/>
              </a:rPr>
              <a:t>Resource_Items</a:t>
            </a:r>
            <a:r>
              <a:rPr lang="en" sz="1400" dirty="0">
                <a:solidFill>
                  <a:schemeClr val="dk1"/>
                </a:solidFill>
                <a:latin typeface="Calibri"/>
                <a:ea typeface="Calibri"/>
                <a:cs typeface="Calibri"/>
                <a:sym typeface="Calibri"/>
              </a:rPr>
              <a:t>/</a:t>
            </a:r>
            <a:r>
              <a:rPr lang="en" sz="1400" dirty="0" err="1">
                <a:solidFill>
                  <a:schemeClr val="dk1"/>
                </a:solidFill>
                <a:latin typeface="Calibri"/>
                <a:ea typeface="Calibri"/>
                <a:cs typeface="Calibri"/>
                <a:sym typeface="Calibri"/>
              </a:rPr>
              <a:t>Triple_C</a:t>
            </a:r>
            <a:r>
              <a:rPr lang="en" sz="1400" dirty="0">
                <a:solidFill>
                  <a:schemeClr val="dk1"/>
                </a:solidFill>
                <a:latin typeface="Calibri"/>
                <a:ea typeface="Calibri"/>
                <a:cs typeface="Calibri"/>
                <a:sym typeface="Calibri"/>
              </a:rPr>
              <a:t>/2%20Key%20Concepts%20and%20Definitions%20of%20Competency-based%20Education.pdf</a:t>
            </a:r>
            <a:endParaRPr sz="14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400" dirty="0">
              <a:solidFill>
                <a:schemeClr val="dk1"/>
              </a:solidFill>
              <a:latin typeface="Calibri"/>
              <a:ea typeface="Calibri"/>
              <a:cs typeface="Calibri"/>
              <a:sym typeface="Calibri"/>
            </a:endParaRPr>
          </a:p>
          <a:p>
            <a:pPr marL="0" lvl="0" indent="0" algn="l" rtl="0">
              <a:spcBef>
                <a:spcPts val="0"/>
              </a:spcBef>
              <a:spcAft>
                <a:spcPts val="0"/>
              </a:spcAft>
              <a:buNone/>
            </a:pPr>
            <a:endParaRPr sz="1400" dirty="0">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6f78ebf93c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6f78ebf93c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lang="en"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Speaker notes:</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Ask participants to brainstorm which </a:t>
            </a:r>
            <a:r>
              <a:rPr lang="en" dirty="0" err="1">
                <a:solidFill>
                  <a:schemeClr val="dk1"/>
                </a:solidFill>
              </a:rPr>
              <a:t>CanMeds</a:t>
            </a:r>
            <a:r>
              <a:rPr lang="en" dirty="0">
                <a:solidFill>
                  <a:schemeClr val="dk1"/>
                </a:solidFill>
              </a:rPr>
              <a:t> roles fit under this principle of family medicine</a:t>
            </a:r>
            <a:endParaRPr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*answers will appear when you click*</a:t>
            </a:r>
            <a:endParaRPr b="1" dirty="0">
              <a:solidFill>
                <a:schemeClr val="dk1"/>
              </a:solidFill>
            </a:endParaRPr>
          </a:p>
          <a:p>
            <a:pPr marL="0" lvl="0" indent="0" algn="l" rtl="0">
              <a:spcBef>
                <a:spcPts val="0"/>
              </a:spcBef>
              <a:spcAft>
                <a:spcPts val="0"/>
              </a:spcAft>
              <a:buNone/>
            </a:pPr>
            <a:r>
              <a:rPr lang="en" dirty="0">
                <a:solidFill>
                  <a:schemeClr val="dk1"/>
                </a:solidFill>
              </a:rPr>
              <a:t>Briefly discuss how each </a:t>
            </a:r>
            <a:r>
              <a:rPr lang="en" dirty="0" err="1">
                <a:solidFill>
                  <a:schemeClr val="dk1"/>
                </a:solidFill>
              </a:rPr>
              <a:t>CanMeds</a:t>
            </a:r>
            <a:r>
              <a:rPr lang="en" dirty="0">
                <a:solidFill>
                  <a:schemeClr val="dk1"/>
                </a:solidFill>
              </a:rPr>
              <a:t> role applies to the family physician as a resource to a defined population</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u="sng" dirty="0">
                <a:solidFill>
                  <a:schemeClr val="dk1"/>
                </a:solidFill>
              </a:rPr>
              <a:t>Healthcare advocate</a:t>
            </a:r>
            <a:r>
              <a:rPr lang="en" dirty="0">
                <a:solidFill>
                  <a:schemeClr val="dk1"/>
                </a:solidFill>
              </a:rPr>
              <a:t> - family physicians are central advocate for their patients in ensuring that they receive the right services to ensure their health and well being</a:t>
            </a:r>
            <a:endParaRPr dirty="0">
              <a:solidFill>
                <a:schemeClr val="dk1"/>
              </a:solidFill>
            </a:endParaRPr>
          </a:p>
          <a:p>
            <a:pPr marL="0" lvl="0" indent="0" algn="l" rtl="0">
              <a:spcBef>
                <a:spcPts val="0"/>
              </a:spcBef>
              <a:spcAft>
                <a:spcPts val="0"/>
              </a:spcAft>
              <a:buNone/>
            </a:pPr>
            <a:r>
              <a:rPr lang="en" u="sng" dirty="0">
                <a:solidFill>
                  <a:schemeClr val="dk1"/>
                </a:solidFill>
              </a:rPr>
              <a:t>Communicator</a:t>
            </a:r>
            <a:r>
              <a:rPr lang="en" dirty="0">
                <a:solidFill>
                  <a:schemeClr val="dk1"/>
                </a:solidFill>
              </a:rPr>
              <a:t> - a central part of being  family physician. It’s difficult to be a resource without good communication skills</a:t>
            </a:r>
            <a:endParaRPr dirty="0">
              <a:solidFill>
                <a:schemeClr val="dk1"/>
              </a:solidFill>
            </a:endParaRPr>
          </a:p>
          <a:p>
            <a:pPr marL="0" lvl="0" indent="0" algn="l" rtl="0">
              <a:spcBef>
                <a:spcPts val="0"/>
              </a:spcBef>
              <a:spcAft>
                <a:spcPts val="0"/>
              </a:spcAft>
              <a:buClr>
                <a:schemeClr val="dk1"/>
              </a:buClr>
              <a:buSzPts val="1100"/>
              <a:buFont typeface="Arial"/>
              <a:buNone/>
            </a:pPr>
            <a:r>
              <a:rPr lang="en" u="sng" dirty="0">
                <a:solidFill>
                  <a:schemeClr val="dk1"/>
                </a:solidFill>
              </a:rPr>
              <a:t>Collaborator </a:t>
            </a:r>
            <a:r>
              <a:rPr lang="en" dirty="0">
                <a:solidFill>
                  <a:schemeClr val="dk1"/>
                </a:solidFill>
              </a:rPr>
              <a:t>- part of how family physicians are resources for their patients is as collaborators in healthcare with other physicians, allied health professionals, government agencies, pharmacies etc</a:t>
            </a:r>
            <a:endParaRPr dirty="0">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6f78ebf93c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6f78ebf93c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lang="en"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Speaker notes:</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Ask participants to brainstorm which </a:t>
            </a:r>
            <a:r>
              <a:rPr lang="en" dirty="0" err="1">
                <a:solidFill>
                  <a:schemeClr val="dk1"/>
                </a:solidFill>
              </a:rPr>
              <a:t>CanMeds</a:t>
            </a:r>
            <a:r>
              <a:rPr lang="en" dirty="0">
                <a:solidFill>
                  <a:schemeClr val="dk1"/>
                </a:solidFill>
              </a:rPr>
              <a:t> roles fit under this principle of family medicine</a:t>
            </a:r>
            <a:endParaRPr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*answers will appear when you click*</a:t>
            </a:r>
            <a:endParaRPr b="1" dirty="0">
              <a:solidFill>
                <a:schemeClr val="dk1"/>
              </a:solidFill>
            </a:endParaRPr>
          </a:p>
          <a:p>
            <a:pPr marL="0" lvl="0" indent="0" algn="l" rtl="0">
              <a:spcBef>
                <a:spcPts val="0"/>
              </a:spcBef>
              <a:spcAft>
                <a:spcPts val="0"/>
              </a:spcAft>
              <a:buNone/>
            </a:pPr>
            <a:r>
              <a:rPr lang="en" dirty="0">
                <a:solidFill>
                  <a:schemeClr val="dk1"/>
                </a:solidFill>
              </a:rPr>
              <a:t>Briefly discuss how each </a:t>
            </a:r>
            <a:r>
              <a:rPr lang="en" dirty="0" err="1">
                <a:solidFill>
                  <a:schemeClr val="dk1"/>
                </a:solidFill>
              </a:rPr>
              <a:t>CanMeds</a:t>
            </a:r>
            <a:r>
              <a:rPr lang="en" dirty="0">
                <a:solidFill>
                  <a:schemeClr val="dk1"/>
                </a:solidFill>
              </a:rPr>
              <a:t> role applies to the patient-physician relationship is central to the role of the family physician</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u="sng" dirty="0">
                <a:solidFill>
                  <a:schemeClr val="dk1"/>
                </a:solidFill>
              </a:rPr>
              <a:t>Communicator</a:t>
            </a:r>
            <a:r>
              <a:rPr lang="en" dirty="0">
                <a:solidFill>
                  <a:schemeClr val="dk1"/>
                </a:solidFill>
              </a:rPr>
              <a:t> - central to the patient-physician relationship. Good communication is essential for building a strong patient-physician relationship</a:t>
            </a:r>
            <a:endParaRPr dirty="0">
              <a:solidFill>
                <a:schemeClr val="dk1"/>
              </a:solidFill>
            </a:endParaRPr>
          </a:p>
          <a:p>
            <a:pPr marL="0" lvl="0" indent="0" algn="l" rtl="0">
              <a:spcBef>
                <a:spcPts val="0"/>
              </a:spcBef>
              <a:spcAft>
                <a:spcPts val="0"/>
              </a:spcAft>
              <a:buNone/>
            </a:pPr>
            <a:r>
              <a:rPr lang="en" u="sng" dirty="0">
                <a:solidFill>
                  <a:schemeClr val="dk1"/>
                </a:solidFill>
              </a:rPr>
              <a:t>Collaborator </a:t>
            </a:r>
            <a:r>
              <a:rPr lang="en" dirty="0">
                <a:solidFill>
                  <a:schemeClr val="dk1"/>
                </a:solidFill>
              </a:rPr>
              <a:t>- family physicians collaborate with their patients to help them achieve excellent health and collaborate with other members of the healthcare team to ensure their patient is well looked after</a:t>
            </a:r>
            <a:endParaRPr dirty="0">
              <a:solidFill>
                <a:schemeClr val="dk1"/>
              </a:solidFill>
            </a:endParaRPr>
          </a:p>
          <a:p>
            <a:pPr marL="0" lvl="0" indent="0" algn="l" rtl="0">
              <a:spcBef>
                <a:spcPts val="0"/>
              </a:spcBef>
              <a:spcAft>
                <a:spcPts val="0"/>
              </a:spcAft>
              <a:buNone/>
            </a:pPr>
            <a:r>
              <a:rPr lang="en" u="sng" dirty="0">
                <a:solidFill>
                  <a:schemeClr val="dk1"/>
                </a:solidFill>
              </a:rPr>
              <a:t>Professional</a:t>
            </a:r>
            <a:r>
              <a:rPr lang="en" dirty="0">
                <a:solidFill>
                  <a:schemeClr val="dk1"/>
                </a:solidFill>
              </a:rPr>
              <a:t> - the professional conduct of the family physician forms a key element of the patient-physician relationship</a:t>
            </a:r>
            <a:endParaRPr dirty="0">
              <a:solidFill>
                <a:schemeClr val="dk1"/>
              </a:solidFill>
            </a:endParaRPr>
          </a:p>
          <a:p>
            <a:pPr marL="0" lvl="0" indent="0" algn="l" rtl="0">
              <a:spcBef>
                <a:spcPts val="0"/>
              </a:spcBef>
              <a:spcAft>
                <a:spcPts val="0"/>
              </a:spcAft>
              <a:buNone/>
            </a:pPr>
            <a:r>
              <a:rPr lang="en" u="sng" dirty="0">
                <a:solidFill>
                  <a:schemeClr val="dk1"/>
                </a:solidFill>
              </a:rPr>
              <a:t>Healthcare advocate</a:t>
            </a:r>
            <a:r>
              <a:rPr lang="en" dirty="0">
                <a:solidFill>
                  <a:schemeClr val="dk1"/>
                </a:solidFill>
              </a:rPr>
              <a:t> - the family physician as an advocate for their patient forms a central part of the patient-physician relationship whereby the patient entrusts their family physician to advocate on their behalf for the best possible care</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6496affb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en" sz="1400" dirty="0">
                <a:latin typeface="Calibri"/>
                <a:ea typeface="Calibri"/>
                <a:cs typeface="Calibri"/>
                <a:sym typeface="Calibri"/>
              </a:rPr>
              <a:t>Speakers Notes: Read the definition of competence on the slide. </a:t>
            </a:r>
          </a:p>
          <a:p>
            <a:pPr marL="0" lvl="0" indent="0" algn="l" rtl="0">
              <a:lnSpc>
                <a:spcPct val="115000"/>
              </a:lnSpc>
              <a:spcBef>
                <a:spcPts val="600"/>
              </a:spcBef>
              <a:spcAft>
                <a:spcPts val="0"/>
              </a:spcAft>
              <a:buNone/>
            </a:pPr>
            <a:endParaRPr lang="en" sz="1400" dirty="0">
              <a:latin typeface="Calibri"/>
              <a:ea typeface="Calibri"/>
              <a:cs typeface="Calibri"/>
              <a:sym typeface="Calibri"/>
            </a:endParaRPr>
          </a:p>
          <a:p>
            <a:pPr marL="0" lvl="0" indent="0" algn="l" rtl="0">
              <a:lnSpc>
                <a:spcPct val="115000"/>
              </a:lnSpc>
              <a:spcBef>
                <a:spcPts val="600"/>
              </a:spcBef>
              <a:spcAft>
                <a:spcPts val="0"/>
              </a:spcAft>
              <a:buNone/>
            </a:pPr>
            <a:r>
              <a:rPr lang="en" sz="1400" dirty="0">
                <a:latin typeface="Calibri"/>
                <a:ea typeface="Calibri"/>
                <a:cs typeface="Calibri"/>
                <a:sym typeface="Calibri"/>
              </a:rPr>
              <a:t>Another way of explaining competence: “Doing the right thing at the right time in the right way in complex situations.” </a:t>
            </a:r>
            <a:endParaRPr sz="1400" dirty="0">
              <a:latin typeface="Calibri"/>
              <a:ea typeface="Calibri"/>
              <a:cs typeface="Calibri"/>
              <a:sym typeface="Calibri"/>
            </a:endParaRPr>
          </a:p>
          <a:p>
            <a:pPr marL="0" lvl="0" indent="0" algn="l" rtl="0">
              <a:lnSpc>
                <a:spcPct val="115000"/>
              </a:lnSpc>
              <a:spcBef>
                <a:spcPts val="600"/>
              </a:spcBef>
              <a:spcAft>
                <a:spcPts val="0"/>
              </a:spcAft>
              <a:buNone/>
            </a:pPr>
            <a:endParaRPr lang="en" sz="1400" dirty="0">
              <a:latin typeface="Calibri"/>
              <a:ea typeface="Calibri"/>
              <a:cs typeface="Calibri"/>
              <a:sym typeface="Calibri"/>
            </a:endParaRPr>
          </a:p>
          <a:p>
            <a:pPr marL="0" lvl="0" indent="0" algn="l" rtl="0">
              <a:lnSpc>
                <a:spcPct val="115000"/>
              </a:lnSpc>
              <a:spcBef>
                <a:spcPts val="600"/>
              </a:spcBef>
              <a:spcAft>
                <a:spcPts val="0"/>
              </a:spcAft>
              <a:buNone/>
            </a:pPr>
            <a:r>
              <a:rPr lang="en" sz="1400" dirty="0">
                <a:latin typeface="Calibri"/>
                <a:ea typeface="Calibri"/>
                <a:cs typeface="Calibri"/>
                <a:sym typeface="Calibri"/>
              </a:rPr>
              <a:t>Example of what competence would look like in a clinical scenario: Being able to construct an appropriately thorough differential diagnosis related to common symptoms that is congruent with the data generated by the history and physical and weighted according to probability. Demonstrate evidence based knowledge of the common diagnoses in creating a differential diagnosis (FAM 06)</a:t>
            </a:r>
            <a:endParaRPr sz="1400" dirty="0">
              <a:latin typeface="Calibri"/>
              <a:ea typeface="Calibri"/>
              <a:cs typeface="Calibri"/>
              <a:sym typeface="Calibri"/>
            </a:endParaRPr>
          </a:p>
          <a:p>
            <a:pPr marL="0" lvl="0" indent="0" algn="l" rtl="0">
              <a:lnSpc>
                <a:spcPct val="115000"/>
              </a:lnSpc>
              <a:spcBef>
                <a:spcPts val="600"/>
              </a:spcBef>
              <a:spcAft>
                <a:spcPts val="0"/>
              </a:spcAft>
              <a:buNone/>
            </a:pPr>
            <a:endParaRPr lang="en" sz="1400" dirty="0">
              <a:latin typeface="Calibri"/>
              <a:ea typeface="Calibri"/>
              <a:cs typeface="Calibri"/>
              <a:sym typeface="Calibri"/>
            </a:endParaRPr>
          </a:p>
          <a:p>
            <a:pPr marL="0" lvl="0" indent="0" algn="l" rtl="0">
              <a:lnSpc>
                <a:spcPct val="115000"/>
              </a:lnSpc>
              <a:spcBef>
                <a:spcPts val="600"/>
              </a:spcBef>
              <a:spcAft>
                <a:spcPts val="0"/>
              </a:spcAft>
              <a:buNone/>
            </a:pPr>
            <a:r>
              <a:rPr lang="en" sz="1400" dirty="0">
                <a:latin typeface="Calibri"/>
                <a:ea typeface="Calibri"/>
                <a:cs typeface="Calibri"/>
                <a:sym typeface="Calibri"/>
              </a:rPr>
              <a:t>Background information (Optional): Competence = Integration of knowledge, skills, attitudes, values within a specific context</a:t>
            </a:r>
            <a:endParaRPr sz="1400" dirty="0">
              <a:latin typeface="Calibri"/>
              <a:ea typeface="Calibri"/>
              <a:cs typeface="Calibri"/>
              <a:sym typeface="Calibri"/>
            </a:endParaRPr>
          </a:p>
          <a:p>
            <a:pPr marL="0" lvl="0" indent="0" algn="l" rtl="0">
              <a:lnSpc>
                <a:spcPct val="115000"/>
              </a:lnSpc>
              <a:spcBef>
                <a:spcPts val="600"/>
              </a:spcBef>
              <a:spcAft>
                <a:spcPts val="0"/>
              </a:spcAft>
              <a:buNone/>
            </a:pPr>
            <a:endParaRPr lang="en" sz="1400" dirty="0">
              <a:latin typeface="Calibri"/>
              <a:ea typeface="Calibri"/>
              <a:cs typeface="Calibri"/>
              <a:sym typeface="Calibri"/>
            </a:endParaRPr>
          </a:p>
          <a:p>
            <a:pPr marL="0" lvl="0" indent="0" algn="l" rtl="0">
              <a:lnSpc>
                <a:spcPct val="115000"/>
              </a:lnSpc>
              <a:spcBef>
                <a:spcPts val="600"/>
              </a:spcBef>
              <a:spcAft>
                <a:spcPts val="0"/>
              </a:spcAft>
              <a:buNone/>
            </a:pPr>
            <a:r>
              <a:rPr lang="en" sz="1400" dirty="0">
                <a:latin typeface="Calibri"/>
                <a:ea typeface="Calibri"/>
                <a:cs typeface="Calibri"/>
                <a:sym typeface="Calibri"/>
              </a:rPr>
              <a:t>Slide adapted from: https://</a:t>
            </a:r>
            <a:r>
              <a:rPr lang="en" sz="1400" dirty="0" err="1">
                <a:latin typeface="Calibri"/>
                <a:ea typeface="Calibri"/>
                <a:cs typeface="Calibri"/>
                <a:sym typeface="Calibri"/>
              </a:rPr>
              <a:t>www.cfpc.ca</a:t>
            </a:r>
            <a:r>
              <a:rPr lang="en" sz="1400" dirty="0">
                <a:latin typeface="Calibri"/>
                <a:ea typeface="Calibri"/>
                <a:cs typeface="Calibri"/>
                <a:sym typeface="Calibri"/>
              </a:rPr>
              <a:t>/</a:t>
            </a:r>
            <a:r>
              <a:rPr lang="en" sz="1400" dirty="0" err="1">
                <a:latin typeface="Calibri"/>
                <a:ea typeface="Calibri"/>
                <a:cs typeface="Calibri"/>
                <a:sym typeface="Calibri"/>
              </a:rPr>
              <a:t>uploadedFiles</a:t>
            </a:r>
            <a:r>
              <a:rPr lang="en" sz="1400" dirty="0">
                <a:latin typeface="Calibri"/>
                <a:ea typeface="Calibri"/>
                <a:cs typeface="Calibri"/>
                <a:sym typeface="Calibri"/>
              </a:rPr>
              <a:t>/Resources/</a:t>
            </a:r>
            <a:r>
              <a:rPr lang="en" sz="1400" dirty="0" err="1">
                <a:latin typeface="Calibri"/>
                <a:ea typeface="Calibri"/>
                <a:cs typeface="Calibri"/>
                <a:sym typeface="Calibri"/>
              </a:rPr>
              <a:t>Resource_Items</a:t>
            </a:r>
            <a:r>
              <a:rPr lang="en" sz="1400" dirty="0">
                <a:latin typeface="Calibri"/>
                <a:ea typeface="Calibri"/>
                <a:cs typeface="Calibri"/>
                <a:sym typeface="Calibri"/>
              </a:rPr>
              <a:t>/</a:t>
            </a:r>
            <a:r>
              <a:rPr lang="en" sz="1400" dirty="0" err="1">
                <a:latin typeface="Calibri"/>
                <a:ea typeface="Calibri"/>
                <a:cs typeface="Calibri"/>
                <a:sym typeface="Calibri"/>
              </a:rPr>
              <a:t>Triple_C</a:t>
            </a:r>
            <a:r>
              <a:rPr lang="en" sz="1400" dirty="0">
                <a:latin typeface="Calibri"/>
                <a:ea typeface="Calibri"/>
                <a:cs typeface="Calibri"/>
                <a:sym typeface="Calibri"/>
              </a:rPr>
              <a:t>/2%20Key%20Concepts%20and%20Definitions%20of%20Competency-based%20Education.pdf</a:t>
            </a:r>
            <a:endParaRPr sz="1400" dirty="0">
              <a:latin typeface="Calibri"/>
              <a:ea typeface="Calibri"/>
              <a:cs typeface="Calibri"/>
              <a:sym typeface="Calibri"/>
            </a:endParaRPr>
          </a:p>
          <a:p>
            <a:pPr marL="0" lvl="0" indent="0" algn="l" rtl="0">
              <a:lnSpc>
                <a:spcPct val="115000"/>
              </a:lnSpc>
              <a:spcBef>
                <a:spcPts val="600"/>
              </a:spcBef>
              <a:spcAft>
                <a:spcPts val="0"/>
              </a:spcAft>
              <a:buClr>
                <a:schemeClr val="dk1"/>
              </a:buClr>
              <a:buSzPts val="1100"/>
              <a:buFont typeface="Arial"/>
              <a:buNone/>
            </a:pPr>
            <a:endParaRPr sz="1400" dirty="0">
              <a:latin typeface="Calibri"/>
              <a:ea typeface="Calibri"/>
              <a:cs typeface="Calibri"/>
              <a:sym typeface="Calibri"/>
            </a:endParaRPr>
          </a:p>
          <a:p>
            <a:pPr marL="0" lvl="0" indent="0" algn="l" rtl="0">
              <a:lnSpc>
                <a:spcPct val="115000"/>
              </a:lnSpc>
              <a:spcBef>
                <a:spcPts val="600"/>
              </a:spcBef>
              <a:spcAft>
                <a:spcPts val="0"/>
              </a:spcAft>
              <a:buNone/>
            </a:pPr>
            <a:endParaRPr sz="1400" dirty="0">
              <a:latin typeface="Calibri"/>
              <a:ea typeface="Calibri"/>
              <a:cs typeface="Calibri"/>
              <a:sym typeface="Calibri"/>
            </a:endParaRPr>
          </a:p>
        </p:txBody>
      </p:sp>
      <p:sp>
        <p:nvSpPr>
          <p:cNvPr id="168" name="Google Shape;168;g6496affb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6520f1d03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6520f1d03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latin typeface="Calibri"/>
                <a:ea typeface="Calibri"/>
                <a:cs typeface="Calibri"/>
                <a:sym typeface="Calibri"/>
              </a:rPr>
              <a:t>Speakers Notes: Competency-Based Medical Education (CBME) has 4 main cornerstones: </a:t>
            </a:r>
            <a:endParaRPr sz="1400" dirty="0">
              <a:latin typeface="Calibri"/>
              <a:ea typeface="Calibri"/>
              <a:cs typeface="Calibri"/>
              <a:sym typeface="Calibri"/>
            </a:endParaRPr>
          </a:p>
          <a:p>
            <a:pPr marL="0" lvl="0" indent="0" algn="l" rtl="0">
              <a:spcBef>
                <a:spcPts val="0"/>
              </a:spcBef>
              <a:spcAft>
                <a:spcPts val="0"/>
              </a:spcAft>
              <a:buNone/>
            </a:pPr>
            <a:endParaRPr sz="1400" dirty="0">
              <a:latin typeface="Calibri"/>
              <a:ea typeface="Calibri"/>
              <a:cs typeface="Calibri"/>
              <a:sym typeface="Calibri"/>
            </a:endParaRPr>
          </a:p>
          <a:p>
            <a:pPr marL="457200" lvl="0" indent="-317500" algn="l" rtl="0">
              <a:spcBef>
                <a:spcPts val="0"/>
              </a:spcBef>
              <a:spcAft>
                <a:spcPts val="0"/>
              </a:spcAft>
              <a:buSzPts val="1400"/>
              <a:buFont typeface="Calibri"/>
              <a:buAutoNum type="arabicParenR"/>
            </a:pPr>
            <a:r>
              <a:rPr lang="en" sz="1400" dirty="0">
                <a:latin typeface="Calibri"/>
                <a:ea typeface="Calibri"/>
                <a:cs typeface="Calibri"/>
                <a:sym typeface="Calibri"/>
              </a:rPr>
              <a:t>Frequent, direct observation of learners. The observation of learner actions/</a:t>
            </a:r>
            <a:r>
              <a:rPr lang="en" sz="1400" dirty="0" err="1">
                <a:latin typeface="Calibri"/>
                <a:ea typeface="Calibri"/>
                <a:cs typeface="Calibri"/>
                <a:sym typeface="Calibri"/>
              </a:rPr>
              <a:t>behaviours</a:t>
            </a:r>
            <a:r>
              <a:rPr lang="en" sz="1400" dirty="0">
                <a:latin typeface="Calibri"/>
                <a:ea typeface="Calibri"/>
                <a:cs typeface="Calibri"/>
                <a:sym typeface="Calibri"/>
              </a:rPr>
              <a:t> in a clinical and workplace context is critical to ensuring the achievement of competence. </a:t>
            </a:r>
            <a:endParaRPr sz="1400" dirty="0">
              <a:latin typeface="Calibri"/>
              <a:ea typeface="Calibri"/>
              <a:cs typeface="Calibri"/>
              <a:sym typeface="Calibri"/>
            </a:endParaRPr>
          </a:p>
          <a:p>
            <a:pPr marL="457200" lvl="0" indent="-317500" algn="l" rtl="0">
              <a:spcBef>
                <a:spcPts val="0"/>
              </a:spcBef>
              <a:spcAft>
                <a:spcPts val="0"/>
              </a:spcAft>
              <a:buSzPts val="1400"/>
              <a:buFont typeface="Calibri"/>
              <a:buAutoNum type="arabicParenR"/>
            </a:pPr>
            <a:r>
              <a:rPr lang="en" sz="1400" dirty="0">
                <a:latin typeface="Calibri"/>
                <a:ea typeface="Calibri"/>
                <a:cs typeface="Calibri"/>
                <a:sym typeface="Calibri"/>
              </a:rPr>
              <a:t>Hand-in-hand with direct observation in a workplace environment comes feedback provision to encourage </a:t>
            </a:r>
            <a:r>
              <a:rPr lang="en" sz="1400" dirty="0" err="1">
                <a:latin typeface="Calibri"/>
                <a:ea typeface="Calibri"/>
                <a:cs typeface="Calibri"/>
                <a:sym typeface="Calibri"/>
              </a:rPr>
              <a:t>i</a:t>
            </a:r>
            <a:r>
              <a:rPr lang="en" sz="1400" dirty="0">
                <a:latin typeface="Calibri"/>
                <a:ea typeface="Calibri"/>
                <a:cs typeface="Calibri"/>
                <a:sym typeface="Calibri"/>
              </a:rPr>
              <a:t>) </a:t>
            </a:r>
            <a:r>
              <a:rPr lang="en" sz="1400" dirty="0" err="1">
                <a:latin typeface="Calibri"/>
                <a:ea typeface="Calibri"/>
                <a:cs typeface="Calibri"/>
                <a:sym typeface="Calibri"/>
              </a:rPr>
              <a:t>behaviours</a:t>
            </a:r>
            <a:r>
              <a:rPr lang="en" sz="1400" dirty="0">
                <a:latin typeface="Calibri"/>
                <a:ea typeface="Calibri"/>
                <a:cs typeface="Calibri"/>
                <a:sym typeface="Calibri"/>
              </a:rPr>
              <a:t> to be reinforced ii) areas for improvement iii) an action plan for next steps in the longitudinal attainment of competence. </a:t>
            </a:r>
            <a:endParaRPr sz="1400" dirty="0">
              <a:latin typeface="Calibri"/>
              <a:ea typeface="Calibri"/>
              <a:cs typeface="Calibri"/>
              <a:sym typeface="Calibri"/>
            </a:endParaRPr>
          </a:p>
          <a:p>
            <a:pPr marL="457200" lvl="0" indent="-317500" algn="l" rtl="0">
              <a:spcBef>
                <a:spcPts val="0"/>
              </a:spcBef>
              <a:spcAft>
                <a:spcPts val="0"/>
              </a:spcAft>
              <a:buSzPts val="1400"/>
              <a:buFont typeface="Calibri"/>
              <a:buAutoNum type="arabicParenR"/>
            </a:pPr>
            <a:r>
              <a:rPr lang="en" sz="1400" dirty="0">
                <a:latin typeface="Calibri"/>
                <a:ea typeface="Calibri"/>
                <a:cs typeface="Calibri"/>
                <a:sym typeface="Calibri"/>
              </a:rPr>
              <a:t>Documenting this feedback through frequent, low stakes assessments, like Field Notes, is important to help develop a narrative of resident attainment of competence. Field Notes can be used to inform high-stakes assessments, like end-of-rotation ITERs. </a:t>
            </a:r>
            <a:endParaRPr sz="1400" dirty="0">
              <a:latin typeface="Calibri"/>
              <a:ea typeface="Calibri"/>
              <a:cs typeface="Calibri"/>
              <a:sym typeface="Calibri"/>
            </a:endParaRPr>
          </a:p>
          <a:p>
            <a:pPr marL="457200" lvl="0" indent="-317500" algn="l" rtl="0">
              <a:spcBef>
                <a:spcPts val="0"/>
              </a:spcBef>
              <a:spcAft>
                <a:spcPts val="0"/>
              </a:spcAft>
              <a:buSzPts val="1400"/>
              <a:buFont typeface="Calibri"/>
              <a:buAutoNum type="arabicParenR"/>
            </a:pPr>
            <a:r>
              <a:rPr lang="en" sz="1400" dirty="0">
                <a:latin typeface="Calibri"/>
                <a:ea typeface="Calibri"/>
                <a:cs typeface="Calibri"/>
                <a:sym typeface="Calibri"/>
              </a:rPr>
              <a:t>Coaching: Part of helping residents attain competence is providing individualized, longitudinal feedback to help them achieve competence in their program over time. This would be analogous to a coach for a sports team or musician. </a:t>
            </a:r>
            <a:endParaRPr sz="1400" dirty="0">
              <a:latin typeface="Calibri"/>
              <a:ea typeface="Calibri"/>
              <a:cs typeface="Calibri"/>
              <a:sym typeface="Calibri"/>
            </a:endParaRPr>
          </a:p>
          <a:p>
            <a:pPr marL="0" lvl="0" indent="0" algn="l" rtl="0">
              <a:spcBef>
                <a:spcPts val="0"/>
              </a:spcBef>
              <a:spcAft>
                <a:spcPts val="0"/>
              </a:spcAft>
              <a:buNone/>
            </a:pPr>
            <a:endParaRPr sz="1400" dirty="0">
              <a:latin typeface="Calibri"/>
              <a:ea typeface="Calibri"/>
              <a:cs typeface="Calibri"/>
              <a:sym typeface="Calibri"/>
            </a:endParaRPr>
          </a:p>
          <a:p>
            <a:pPr marL="0" lvl="0" indent="0" algn="l" rtl="0">
              <a:spcBef>
                <a:spcPts val="0"/>
              </a:spcBef>
              <a:spcAft>
                <a:spcPts val="0"/>
              </a:spcAft>
              <a:buNone/>
            </a:pPr>
            <a:r>
              <a:rPr lang="en" sz="1400" dirty="0">
                <a:latin typeface="Calibri"/>
                <a:ea typeface="Calibri"/>
                <a:cs typeface="Calibri"/>
                <a:sym typeface="Calibri"/>
              </a:rPr>
              <a:t>Background information (Optional): Coaching is “[different] from traditional tutelage in that it does not focus on knowledge transmission. [Different] from mentorship in that it does not focus on advice and counselling. Coaching requires the provision of contemporaneous and individualized feedback on observed </a:t>
            </a:r>
            <a:r>
              <a:rPr lang="en" sz="1400" dirty="0" err="1">
                <a:latin typeface="Calibri"/>
                <a:ea typeface="Calibri"/>
                <a:cs typeface="Calibri"/>
                <a:sym typeface="Calibri"/>
              </a:rPr>
              <a:t>behaviour</a:t>
            </a:r>
            <a:r>
              <a:rPr lang="en" sz="1400" dirty="0">
                <a:latin typeface="Calibri"/>
                <a:ea typeface="Calibri"/>
                <a:cs typeface="Calibri"/>
                <a:sym typeface="Calibri"/>
              </a:rPr>
              <a:t>, and the use of stimulating and challenging observations to maximize the </a:t>
            </a:r>
            <a:r>
              <a:rPr lang="en" sz="1400" dirty="0" err="1">
                <a:latin typeface="Calibri"/>
                <a:ea typeface="Calibri"/>
                <a:cs typeface="Calibri"/>
                <a:sym typeface="Calibri"/>
              </a:rPr>
              <a:t>coachee’s</a:t>
            </a:r>
            <a:r>
              <a:rPr lang="en" sz="1400" dirty="0">
                <a:latin typeface="Calibri"/>
                <a:ea typeface="Calibri"/>
                <a:cs typeface="Calibri"/>
                <a:sym typeface="Calibri"/>
              </a:rPr>
              <a:t> full potential” (Lovell, 2018) (p. 377). </a:t>
            </a:r>
            <a:endParaRPr sz="1400" dirty="0">
              <a:latin typeface="Calibri"/>
              <a:ea typeface="Calibri"/>
              <a:cs typeface="Calibri"/>
              <a:sym typeface="Calibri"/>
            </a:endParaRPr>
          </a:p>
          <a:p>
            <a:pPr marL="457200" lvl="0" indent="0" algn="l" rtl="0">
              <a:spcBef>
                <a:spcPts val="0"/>
              </a:spcBef>
              <a:spcAft>
                <a:spcPts val="0"/>
              </a:spcAft>
              <a:buNone/>
            </a:pPr>
            <a:endParaRPr sz="1400" dirty="0">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6496affb8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Speakers Notes: Suggest that participants log</a:t>
            </a:r>
            <a:r>
              <a:rPr lang="en-CA" dirty="0"/>
              <a:t> </a:t>
            </a:r>
            <a:r>
              <a:rPr lang="en" dirty="0"/>
              <a:t>into the curriculum. Suggest that speakers demonstrate the two different ways of looking-up the curriculum: PDF vs Web application. Speakers should also ensure all faculty have access. Please keep track of faculty who do not have access and ask your program administrators to contact the postgrad program so that access to the curriculum can be facilitated . </a:t>
            </a:r>
            <a:endParaRPr dirty="0"/>
          </a:p>
        </p:txBody>
      </p:sp>
      <p:sp>
        <p:nvSpPr>
          <p:cNvPr id="244" name="Google Shape;244;g6496affb8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651f6f70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Speakers Notes: Recommend audience members follow along with the curriculum on their own devices (suggest laptop or a tablet) while the session leads demonstrate. Keep the curriculum open as it will be used throughout the presentation.</a:t>
            </a:r>
          </a:p>
          <a:p>
            <a:pPr marL="0" lvl="0" indent="0" algn="l" rtl="0">
              <a:spcBef>
                <a:spcPts val="0"/>
              </a:spcBef>
              <a:spcAft>
                <a:spcPts val="0"/>
              </a:spcAft>
              <a:buNone/>
            </a:pPr>
            <a:endParaRPr lang="e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What is an EPA? (EPA = </a:t>
            </a:r>
            <a:r>
              <a:rPr lang="en" dirty="0" err="1"/>
              <a:t>Entrustable</a:t>
            </a:r>
            <a:r>
              <a:rPr lang="en" dirty="0"/>
              <a:t> Professional Activities of Family Medicine):  EPA=The </a:t>
            </a:r>
            <a:r>
              <a:rPr lang="en-US" dirty="0"/>
              <a:t>key tasks required of a family physician (i.e. The ‘how’ and ‘what’ of being a family doctor)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Domain specific competencies are more specific to content areas. The list of competencies has overarching competencies and underneath are “enabling competencies” which are sub </a:t>
            </a:r>
            <a:r>
              <a:rPr lang="en-CA" dirty="0"/>
              <a:t>competencies</a:t>
            </a:r>
            <a:r>
              <a:rPr lang="en" dirty="0"/>
              <a:t> that explain what a resident needs to know to achieve the overarching competency</a:t>
            </a:r>
            <a:endParaRPr dirty="0"/>
          </a:p>
          <a:p>
            <a:pPr marL="0" lvl="0" indent="0" algn="l" rtl="0">
              <a:spcBef>
                <a:spcPts val="0"/>
              </a:spcBef>
              <a:spcAft>
                <a:spcPts val="0"/>
              </a:spcAft>
              <a:buNone/>
            </a:pPr>
            <a:endParaRPr lang="en" dirty="0"/>
          </a:p>
          <a:p>
            <a:pPr marL="0" lvl="0" indent="0" algn="l" rtl="0">
              <a:spcBef>
                <a:spcPts val="0"/>
              </a:spcBef>
              <a:spcAft>
                <a:spcPts val="0"/>
              </a:spcAft>
              <a:buNone/>
            </a:pPr>
            <a:r>
              <a:rPr lang="en" dirty="0"/>
              <a:t>ITERS are Power evaluations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Background Information: </a:t>
            </a:r>
          </a:p>
          <a:p>
            <a:pPr marL="0" lvl="0" indent="0" algn="l" rtl="0">
              <a:spcBef>
                <a:spcPts val="0"/>
              </a:spcBef>
              <a:spcAft>
                <a:spcPts val="0"/>
              </a:spcAft>
              <a:buNone/>
            </a:pPr>
            <a:endParaRPr lang="en" dirty="0"/>
          </a:p>
          <a:p>
            <a:pPr marL="0" lvl="0" indent="0" algn="l" rtl="0">
              <a:spcBef>
                <a:spcPts val="0"/>
              </a:spcBef>
              <a:spcAft>
                <a:spcPts val="0"/>
              </a:spcAft>
              <a:buNone/>
            </a:pPr>
            <a:r>
              <a:rPr lang="en" dirty="0"/>
              <a:t>Examples: </a:t>
            </a:r>
          </a:p>
          <a:p>
            <a:pPr marL="0" lvl="0" indent="0" algn="l" rtl="0">
              <a:spcBef>
                <a:spcPts val="0"/>
              </a:spcBef>
              <a:spcAft>
                <a:spcPts val="0"/>
              </a:spcAft>
              <a:buNone/>
            </a:pPr>
            <a:r>
              <a:rPr lang="en" dirty="0"/>
              <a:t>EPAs of family medicine: </a:t>
            </a:r>
            <a:endParaRPr dirty="0"/>
          </a:p>
          <a:p>
            <a:pPr marL="0" lvl="0" indent="0" algn="l" rtl="0">
              <a:lnSpc>
                <a:spcPct val="100000"/>
              </a:lnSpc>
              <a:spcBef>
                <a:spcPts val="0"/>
              </a:spcBef>
              <a:spcAft>
                <a:spcPts val="0"/>
              </a:spcAft>
              <a:buNone/>
            </a:pPr>
            <a:r>
              <a:rPr lang="en" sz="900" dirty="0">
                <a:solidFill>
                  <a:srgbClr val="333333"/>
                </a:solidFill>
                <a:highlight>
                  <a:srgbClr val="FFFFFF"/>
                </a:highlight>
              </a:rPr>
              <a:t>FAM01. Understand the role of a generalist physician in the health care system. (Mapped to all of the </a:t>
            </a:r>
            <a:r>
              <a:rPr lang="en" sz="900" dirty="0" err="1">
                <a:solidFill>
                  <a:srgbClr val="333333"/>
                </a:solidFill>
                <a:highlight>
                  <a:srgbClr val="FFFFFF"/>
                </a:highlight>
              </a:rPr>
              <a:t>CanMEDS</a:t>
            </a:r>
            <a:r>
              <a:rPr lang="en" sz="900" dirty="0">
                <a:solidFill>
                  <a:srgbClr val="333333"/>
                </a:solidFill>
                <a:highlight>
                  <a:srgbClr val="FFFFFF"/>
                </a:highlight>
              </a:rPr>
              <a:t> roles) other than scholar</a:t>
            </a:r>
            <a:endParaRPr sz="900" dirty="0">
              <a:solidFill>
                <a:srgbClr val="333333"/>
              </a:solidFill>
              <a:highlight>
                <a:srgbClr val="FFFFFF"/>
              </a:highlight>
            </a:endParaRPr>
          </a:p>
          <a:p>
            <a:pPr marL="0" lvl="0" indent="0" algn="l" rtl="0">
              <a:lnSpc>
                <a:spcPct val="100000"/>
              </a:lnSpc>
              <a:spcBef>
                <a:spcPts val="1500"/>
              </a:spcBef>
              <a:spcAft>
                <a:spcPts val="0"/>
              </a:spcAft>
              <a:buNone/>
            </a:pPr>
            <a:r>
              <a:rPr lang="en" sz="900" dirty="0">
                <a:solidFill>
                  <a:srgbClr val="333333"/>
                </a:solidFill>
                <a:highlight>
                  <a:srgbClr val="FFFFFF"/>
                </a:highlight>
              </a:rPr>
              <a:t>  FAM02. Take an appropriately thorough history in a timely manner. (mapped to Communicator and Medical Expert)</a:t>
            </a:r>
            <a:endParaRPr sz="900" dirty="0">
              <a:solidFill>
                <a:srgbClr val="333333"/>
              </a:solidFill>
              <a:highlight>
                <a:srgbClr val="FFFFFF"/>
              </a:highlight>
            </a:endParaRPr>
          </a:p>
          <a:p>
            <a:pPr marL="0" lvl="0" indent="0" algn="l" rtl="0">
              <a:lnSpc>
                <a:spcPct val="100000"/>
              </a:lnSpc>
              <a:spcBef>
                <a:spcPts val="1500"/>
              </a:spcBef>
              <a:spcAft>
                <a:spcPts val="0"/>
              </a:spcAft>
              <a:buNone/>
            </a:pPr>
            <a:r>
              <a:rPr lang="en" sz="900" dirty="0">
                <a:solidFill>
                  <a:srgbClr val="333333"/>
                </a:solidFill>
                <a:highlight>
                  <a:srgbClr val="FFFFFF"/>
                </a:highlight>
              </a:rPr>
              <a:t>  FAM03. Display effective, professional and non-judgmental communication skills.  (Mapped to Communicator and Collaborator)</a:t>
            </a:r>
            <a:endParaRPr sz="900" dirty="0">
              <a:solidFill>
                <a:srgbClr val="333333"/>
              </a:solidFill>
              <a:highlight>
                <a:srgbClr val="FFFFFF"/>
              </a:highlight>
            </a:endParaRPr>
          </a:p>
          <a:p>
            <a:pPr marL="0" lvl="0" indent="0" algn="l" rtl="0">
              <a:lnSpc>
                <a:spcPct val="100000"/>
              </a:lnSpc>
              <a:spcBef>
                <a:spcPts val="1500"/>
              </a:spcBef>
              <a:spcAft>
                <a:spcPts val="0"/>
              </a:spcAft>
              <a:buNone/>
            </a:pPr>
            <a:endParaRPr lang="en" sz="900" dirty="0">
              <a:solidFill>
                <a:srgbClr val="333333"/>
              </a:solidFill>
              <a:highlight>
                <a:srgbClr val="FFFFFF"/>
              </a:highlight>
            </a:endParaRPr>
          </a:p>
          <a:p>
            <a:pPr marL="0" lvl="0" indent="0" algn="l" rtl="0">
              <a:lnSpc>
                <a:spcPct val="100000"/>
              </a:lnSpc>
              <a:spcBef>
                <a:spcPts val="1500"/>
              </a:spcBef>
              <a:spcAft>
                <a:spcPts val="0"/>
              </a:spcAft>
              <a:buNone/>
            </a:pPr>
            <a:r>
              <a:rPr lang="en" sz="900" dirty="0">
                <a:solidFill>
                  <a:srgbClr val="333333"/>
                </a:solidFill>
                <a:highlight>
                  <a:srgbClr val="FFFFFF"/>
                </a:highlight>
              </a:rPr>
              <a:t>Domain Specific:</a:t>
            </a:r>
            <a:br>
              <a:rPr lang="en" sz="900" dirty="0">
                <a:solidFill>
                  <a:srgbClr val="333333"/>
                </a:solidFill>
                <a:highlight>
                  <a:srgbClr val="FFFFFF"/>
                </a:highlight>
              </a:rPr>
            </a:br>
            <a:r>
              <a:rPr lang="en" sz="900" dirty="0">
                <a:solidFill>
                  <a:srgbClr val="333333"/>
                </a:solidFill>
                <a:highlight>
                  <a:srgbClr val="FFFFFF"/>
                </a:highlight>
              </a:rPr>
              <a:t>Maternity Care:</a:t>
            </a:r>
            <a:endParaRPr sz="900" dirty="0">
              <a:solidFill>
                <a:srgbClr val="333333"/>
              </a:solidFill>
              <a:highlight>
                <a:srgbClr val="FFFFFF"/>
              </a:highlight>
            </a:endParaRPr>
          </a:p>
          <a:p>
            <a:pPr marL="0" lvl="0" indent="0" algn="l" rtl="0">
              <a:lnSpc>
                <a:spcPct val="100000"/>
              </a:lnSpc>
              <a:spcBef>
                <a:spcPts val="1500"/>
              </a:spcBef>
              <a:spcAft>
                <a:spcPts val="0"/>
              </a:spcAft>
              <a:buNone/>
            </a:pPr>
            <a:r>
              <a:rPr lang="en" sz="900" dirty="0">
                <a:solidFill>
                  <a:srgbClr val="333333"/>
                </a:solidFill>
                <a:highlight>
                  <a:srgbClr val="FFFFFF"/>
                </a:highlight>
              </a:rPr>
              <a:t>MAT03. Perform routine antenatal visits independently at appropriate intervals based on gestational age.* (Mapped to FM Expert, Collaborator, Communicator)</a:t>
            </a:r>
            <a:endParaRPr sz="900" dirty="0">
              <a:solidFill>
                <a:srgbClr val="333333"/>
              </a:solidFill>
              <a:highlight>
                <a:srgbClr val="FFFFFF"/>
              </a:highlight>
            </a:endParaRPr>
          </a:p>
          <a:p>
            <a:pPr marL="0" lvl="0" indent="0" algn="l" rtl="0">
              <a:lnSpc>
                <a:spcPct val="100000"/>
              </a:lnSpc>
              <a:spcBef>
                <a:spcPts val="1500"/>
              </a:spcBef>
              <a:spcAft>
                <a:spcPts val="0"/>
              </a:spcAft>
              <a:buNone/>
            </a:pPr>
            <a:r>
              <a:rPr lang="en" sz="900" dirty="0">
                <a:solidFill>
                  <a:srgbClr val="333333"/>
                </a:solidFill>
                <a:highlight>
                  <a:srgbClr val="FFFFFF"/>
                </a:highlight>
              </a:rPr>
              <a:t>  MAT04. Provide counseling with respect to medication use in pregnancy, with or without pharmacy assistance. (Mapped to FM Expert, Communicator, Collaborator)</a:t>
            </a:r>
            <a:endParaRPr sz="900" dirty="0">
              <a:solidFill>
                <a:srgbClr val="333333"/>
              </a:solidFill>
              <a:highlight>
                <a:srgbClr val="FFFFFF"/>
              </a:highlight>
            </a:endParaRPr>
          </a:p>
          <a:p>
            <a:pPr marL="0" lvl="0" indent="0" algn="l" rtl="0">
              <a:lnSpc>
                <a:spcPct val="100000"/>
              </a:lnSpc>
              <a:spcBef>
                <a:spcPts val="1500"/>
              </a:spcBef>
              <a:spcAft>
                <a:spcPts val="0"/>
              </a:spcAft>
              <a:buNone/>
            </a:pPr>
            <a:r>
              <a:rPr lang="en" sz="900" dirty="0">
                <a:solidFill>
                  <a:srgbClr val="333333"/>
                </a:solidFill>
                <a:highlight>
                  <a:srgbClr val="FFFFFF"/>
                </a:highlight>
              </a:rPr>
              <a:t>  MAT05. Collaborate with other health care professionals based on identified risk factors (i.e. dietician, psychiatry, obstetrics)  (Mapped to FM Expert </a:t>
            </a:r>
            <a:r>
              <a:rPr lang="en" sz="900" dirty="0" err="1">
                <a:solidFill>
                  <a:srgbClr val="333333"/>
                </a:solidFill>
                <a:highlight>
                  <a:srgbClr val="FFFFFF"/>
                </a:highlight>
              </a:rPr>
              <a:t>adn</a:t>
            </a:r>
            <a:r>
              <a:rPr lang="en" sz="900" dirty="0">
                <a:solidFill>
                  <a:srgbClr val="333333"/>
                </a:solidFill>
                <a:highlight>
                  <a:srgbClr val="FFFFFF"/>
                </a:highlight>
              </a:rPr>
              <a:t> Collaborator)</a:t>
            </a:r>
            <a:endParaRPr sz="900" dirty="0">
              <a:solidFill>
                <a:srgbClr val="333333"/>
              </a:solidFill>
              <a:highlight>
                <a:srgbClr val="FFFFFF"/>
              </a:highlight>
            </a:endParaRPr>
          </a:p>
          <a:p>
            <a:pPr marL="0" lvl="0" indent="0" algn="l" rtl="0">
              <a:lnSpc>
                <a:spcPct val="100000"/>
              </a:lnSpc>
              <a:spcBef>
                <a:spcPts val="1500"/>
              </a:spcBef>
              <a:spcAft>
                <a:spcPts val="0"/>
              </a:spcAft>
              <a:buNone/>
            </a:pPr>
            <a:r>
              <a:rPr lang="en" sz="900" dirty="0">
                <a:solidFill>
                  <a:srgbClr val="333333"/>
                </a:solidFill>
                <a:highlight>
                  <a:srgbClr val="FFFFFF"/>
                </a:highlight>
              </a:rPr>
              <a:t>  MAT06. Assess common presentations in triage*. (FM Expert, Communicator)</a:t>
            </a:r>
            <a:endParaRPr sz="900" dirty="0">
              <a:solidFill>
                <a:srgbClr val="333333"/>
              </a:solidFill>
              <a:highlight>
                <a:srgbClr val="FFFFFF"/>
              </a:highlight>
            </a:endParaRPr>
          </a:p>
          <a:p>
            <a:pPr marL="0" lvl="0" indent="0" algn="l" rtl="0">
              <a:lnSpc>
                <a:spcPct val="100000"/>
              </a:lnSpc>
              <a:spcBef>
                <a:spcPts val="1500"/>
              </a:spcBef>
              <a:spcAft>
                <a:spcPts val="0"/>
              </a:spcAft>
              <a:buNone/>
            </a:pPr>
            <a:r>
              <a:rPr lang="en" sz="900" dirty="0">
                <a:solidFill>
                  <a:srgbClr val="333333"/>
                </a:solidFill>
                <a:highlight>
                  <a:srgbClr val="FFFFFF"/>
                </a:highlight>
              </a:rPr>
              <a:t>  MAT07. Manage a patient through </a:t>
            </a:r>
            <a:r>
              <a:rPr lang="en" sz="900" dirty="0" err="1">
                <a:solidFill>
                  <a:srgbClr val="333333"/>
                </a:solidFill>
                <a:highlight>
                  <a:srgbClr val="FFFFFF"/>
                </a:highlight>
              </a:rPr>
              <a:t>labour</a:t>
            </a:r>
            <a:r>
              <a:rPr lang="en" sz="900" dirty="0">
                <a:solidFill>
                  <a:srgbClr val="333333"/>
                </a:solidFill>
                <a:highlight>
                  <a:srgbClr val="FFFFFF"/>
                </a:highlight>
              </a:rPr>
              <a:t> and delivery with supervision. * (FM Expert, Communicator, Health Advocate)</a:t>
            </a:r>
            <a:endParaRPr sz="900" dirty="0">
              <a:solidFill>
                <a:srgbClr val="333333"/>
              </a:solidFill>
              <a:highlight>
                <a:srgbClr val="FFFFFF"/>
              </a:highlight>
            </a:endParaRPr>
          </a:p>
          <a:p>
            <a:pPr marL="0" lvl="0" indent="0" algn="l" rtl="0">
              <a:lnSpc>
                <a:spcPct val="100000"/>
              </a:lnSpc>
              <a:spcBef>
                <a:spcPts val="1500"/>
              </a:spcBef>
              <a:spcAft>
                <a:spcPts val="0"/>
              </a:spcAft>
              <a:buNone/>
            </a:pPr>
            <a:endParaRPr sz="900" dirty="0">
              <a:solidFill>
                <a:srgbClr val="333333"/>
              </a:solidFill>
              <a:highlight>
                <a:srgbClr val="FFFFFF"/>
              </a:highlight>
            </a:endParaRPr>
          </a:p>
          <a:p>
            <a:pPr marL="0" lvl="0" indent="0" algn="l" rtl="0">
              <a:lnSpc>
                <a:spcPct val="100000"/>
              </a:lnSpc>
              <a:spcBef>
                <a:spcPts val="1500"/>
              </a:spcBef>
              <a:spcAft>
                <a:spcPts val="0"/>
              </a:spcAft>
              <a:buNone/>
            </a:pPr>
            <a:endParaRPr sz="900" dirty="0">
              <a:solidFill>
                <a:srgbClr val="333333"/>
              </a:solidFill>
              <a:highlight>
                <a:srgbClr val="FFFFFF"/>
              </a:highlight>
            </a:endParaRPr>
          </a:p>
          <a:p>
            <a:pPr marL="0" lvl="0" indent="0" algn="l" rtl="0">
              <a:spcBef>
                <a:spcPts val="1500"/>
              </a:spcBef>
              <a:spcAft>
                <a:spcPts val="0"/>
              </a:spcAft>
              <a:buNone/>
            </a:pPr>
            <a:endParaRPr dirty="0"/>
          </a:p>
          <a:p>
            <a:pPr marL="0" lvl="0" indent="0" algn="l" rtl="0">
              <a:spcBef>
                <a:spcPts val="0"/>
              </a:spcBef>
              <a:spcAft>
                <a:spcPts val="0"/>
              </a:spcAft>
              <a:buNone/>
            </a:pPr>
            <a:endParaRPr dirty="0"/>
          </a:p>
        </p:txBody>
      </p:sp>
      <p:sp>
        <p:nvSpPr>
          <p:cNvPr id="238" name="Google Shape;238;g651f6f70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6520f1d03c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6520f1d03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b="1" dirty="0">
                <a:solidFill>
                  <a:schemeClr val="dk1"/>
                </a:solidFill>
                <a:latin typeface="Calibri"/>
                <a:ea typeface="Calibri"/>
                <a:cs typeface="Calibri"/>
                <a:sym typeface="Calibri"/>
              </a:rPr>
              <a:t>OPTIONAL </a:t>
            </a:r>
          </a:p>
          <a:p>
            <a:pPr marL="0" lvl="0" indent="0" algn="l" rtl="0">
              <a:lnSpc>
                <a:spcPct val="100000"/>
              </a:lnSpc>
              <a:spcBef>
                <a:spcPts val="0"/>
              </a:spcBef>
              <a:spcAft>
                <a:spcPts val="0"/>
              </a:spcAft>
              <a:buClr>
                <a:schemeClr val="dk1"/>
              </a:buClr>
              <a:buSzPts val="1100"/>
              <a:buFont typeface="Arial"/>
              <a:buNone/>
            </a:pPr>
            <a:endParaRPr lang="en" sz="14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400" b="1" dirty="0">
                <a:solidFill>
                  <a:schemeClr val="dk1"/>
                </a:solidFill>
                <a:latin typeface="Calibri"/>
                <a:ea typeface="Calibri"/>
                <a:cs typeface="Calibri"/>
                <a:sym typeface="Calibri"/>
              </a:rPr>
              <a:t>Speakers Notes: </a:t>
            </a:r>
            <a:r>
              <a:rPr lang="en" sz="1400" dirty="0">
                <a:solidFill>
                  <a:schemeClr val="dk1"/>
                </a:solidFill>
                <a:latin typeface="Calibri"/>
                <a:ea typeface="Calibri"/>
                <a:cs typeface="Calibri"/>
                <a:sym typeface="Calibri"/>
              </a:rPr>
              <a:t>The Fundamental Teaching Activities Framework (FTA) is a comprehensive document that allows the “opportunity to reflect on our roles as teachers.” The FTA helps to describe the work that teachers are already doing. </a:t>
            </a:r>
            <a:endParaRPr sz="1400" dirty="0">
              <a:solidFill>
                <a:schemeClr val="dk1"/>
              </a:solidFill>
              <a:latin typeface="Calibri"/>
              <a:ea typeface="Calibri"/>
              <a:cs typeface="Calibri"/>
              <a:sym typeface="Calibri"/>
            </a:endParaRPr>
          </a:p>
          <a:p>
            <a:pPr marL="0" lvl="0" indent="0" algn="l" rtl="0">
              <a:lnSpc>
                <a:spcPct val="100000"/>
              </a:lnSpc>
              <a:spcBef>
                <a:spcPts val="1900"/>
              </a:spcBef>
              <a:spcAft>
                <a:spcPts val="0"/>
              </a:spcAft>
              <a:buClr>
                <a:schemeClr val="dk1"/>
              </a:buClr>
              <a:buSzPts val="1100"/>
              <a:buFont typeface="Arial"/>
              <a:buNone/>
            </a:pPr>
            <a:endParaRPr lang="en" sz="1400" dirty="0">
              <a:solidFill>
                <a:schemeClr val="dk1"/>
              </a:solidFill>
              <a:latin typeface="Calibri"/>
              <a:ea typeface="Calibri"/>
              <a:cs typeface="Calibri"/>
              <a:sym typeface="Calibri"/>
            </a:endParaRPr>
          </a:p>
          <a:p>
            <a:pPr marL="0" lvl="0" indent="0" algn="l" rtl="0">
              <a:lnSpc>
                <a:spcPct val="100000"/>
              </a:lnSpc>
              <a:spcBef>
                <a:spcPts val="1900"/>
              </a:spcBef>
              <a:spcAft>
                <a:spcPts val="0"/>
              </a:spcAft>
              <a:buClr>
                <a:schemeClr val="dk1"/>
              </a:buClr>
              <a:buSzPts val="1100"/>
              <a:buFont typeface="Arial"/>
              <a:buNone/>
            </a:pPr>
            <a:r>
              <a:rPr lang="en" sz="1400" dirty="0">
                <a:solidFill>
                  <a:schemeClr val="dk1"/>
                </a:solidFill>
                <a:latin typeface="Calibri"/>
                <a:ea typeface="Calibri"/>
                <a:cs typeface="Calibri"/>
                <a:sym typeface="Calibri"/>
              </a:rPr>
              <a:t>Clinical Coach = Describes your role in day-to-day practice in the supervision and support of residents in the workplace</a:t>
            </a:r>
            <a:endParaRPr sz="1400" dirty="0">
              <a:solidFill>
                <a:schemeClr val="dk1"/>
              </a:solidFill>
              <a:latin typeface="Calibri"/>
              <a:ea typeface="Calibri"/>
              <a:cs typeface="Calibri"/>
              <a:sym typeface="Calibri"/>
            </a:endParaRPr>
          </a:p>
          <a:p>
            <a:pPr marL="0" lvl="0" indent="0" algn="l" rtl="0">
              <a:lnSpc>
                <a:spcPct val="100000"/>
              </a:lnSpc>
              <a:spcBef>
                <a:spcPts val="1900"/>
              </a:spcBef>
              <a:spcAft>
                <a:spcPts val="0"/>
              </a:spcAft>
              <a:buClr>
                <a:schemeClr val="dk1"/>
              </a:buClr>
              <a:buSzPts val="1100"/>
              <a:buFont typeface="Arial"/>
              <a:buNone/>
            </a:pPr>
            <a:endParaRPr lang="en" sz="1400" dirty="0">
              <a:solidFill>
                <a:schemeClr val="dk1"/>
              </a:solidFill>
              <a:latin typeface="Calibri"/>
              <a:ea typeface="Calibri"/>
              <a:cs typeface="Calibri"/>
              <a:sym typeface="Calibri"/>
            </a:endParaRPr>
          </a:p>
          <a:p>
            <a:pPr marL="0" lvl="0" indent="0" algn="l" rtl="0">
              <a:lnSpc>
                <a:spcPct val="100000"/>
              </a:lnSpc>
              <a:spcBef>
                <a:spcPts val="1900"/>
              </a:spcBef>
              <a:spcAft>
                <a:spcPts val="0"/>
              </a:spcAft>
              <a:buClr>
                <a:schemeClr val="dk1"/>
              </a:buClr>
              <a:buSzPts val="1100"/>
              <a:buFont typeface="Arial"/>
              <a:buNone/>
            </a:pPr>
            <a:r>
              <a:rPr lang="en" sz="1400" dirty="0">
                <a:solidFill>
                  <a:schemeClr val="dk1"/>
                </a:solidFill>
                <a:latin typeface="Calibri"/>
                <a:ea typeface="Calibri"/>
                <a:cs typeface="Calibri"/>
                <a:sym typeface="Calibri"/>
              </a:rPr>
              <a:t>Competency Coach = The Competency Coach (as described on the previous slide) is someone who is an advisor to the residents over the course of their residency. At most sites, the Site Director is in this role. [If your site has another individual(s) as the Competency Coach(</a:t>
            </a:r>
            <a:r>
              <a:rPr lang="en" sz="1400" dirty="0" err="1">
                <a:solidFill>
                  <a:schemeClr val="dk1"/>
                </a:solidFill>
                <a:latin typeface="Calibri"/>
                <a:ea typeface="Calibri"/>
                <a:cs typeface="Calibri"/>
                <a:sym typeface="Calibri"/>
              </a:rPr>
              <a:t>es</a:t>
            </a:r>
            <a:r>
              <a:rPr lang="en" sz="1400" dirty="0">
                <a:solidFill>
                  <a:schemeClr val="dk1"/>
                </a:solidFill>
                <a:latin typeface="Calibri"/>
                <a:ea typeface="Calibri"/>
                <a:cs typeface="Calibri"/>
                <a:sym typeface="Calibri"/>
              </a:rPr>
              <a:t>) please discuss it at this point.] </a:t>
            </a:r>
            <a:endParaRPr sz="1400" dirty="0">
              <a:solidFill>
                <a:schemeClr val="dk1"/>
              </a:solidFill>
              <a:latin typeface="Calibri"/>
              <a:ea typeface="Calibri"/>
              <a:cs typeface="Calibri"/>
              <a:sym typeface="Calibri"/>
            </a:endParaRPr>
          </a:p>
          <a:p>
            <a:pPr marL="0" lvl="0" indent="0" algn="l" rtl="0">
              <a:lnSpc>
                <a:spcPct val="100000"/>
              </a:lnSpc>
              <a:spcBef>
                <a:spcPts val="1900"/>
              </a:spcBef>
              <a:spcAft>
                <a:spcPts val="0"/>
              </a:spcAft>
              <a:buClr>
                <a:schemeClr val="dk1"/>
              </a:buClr>
              <a:buSzPts val="1100"/>
              <a:buFont typeface="Arial"/>
              <a:buNone/>
            </a:pPr>
            <a:endParaRPr lang="en" sz="1400" b="1" dirty="0">
              <a:solidFill>
                <a:schemeClr val="dk1"/>
              </a:solidFill>
              <a:latin typeface="Calibri"/>
              <a:ea typeface="Calibri"/>
              <a:cs typeface="Calibri"/>
              <a:sym typeface="Calibri"/>
            </a:endParaRPr>
          </a:p>
          <a:p>
            <a:pPr marL="0" lvl="0" indent="0" algn="l" rtl="0">
              <a:lnSpc>
                <a:spcPct val="100000"/>
              </a:lnSpc>
              <a:spcBef>
                <a:spcPts val="1900"/>
              </a:spcBef>
              <a:spcAft>
                <a:spcPts val="0"/>
              </a:spcAft>
              <a:buClr>
                <a:schemeClr val="dk1"/>
              </a:buClr>
              <a:buSzPts val="1100"/>
              <a:buFont typeface="Arial"/>
              <a:buNone/>
            </a:pPr>
            <a:r>
              <a:rPr lang="en" sz="1400" b="1" dirty="0">
                <a:solidFill>
                  <a:schemeClr val="dk1"/>
                </a:solidFill>
                <a:latin typeface="Calibri"/>
                <a:ea typeface="Calibri"/>
                <a:cs typeface="Calibri"/>
                <a:sym typeface="Calibri"/>
              </a:rPr>
              <a:t>Background Information:</a:t>
            </a:r>
            <a:r>
              <a:rPr lang="en" sz="1400" dirty="0">
                <a:solidFill>
                  <a:schemeClr val="dk1"/>
                </a:solidFill>
                <a:latin typeface="Calibri"/>
                <a:ea typeface="Calibri"/>
                <a:cs typeface="Calibri"/>
                <a:sym typeface="Calibri"/>
              </a:rPr>
              <a:t> The FTA Framework: Describes what teachers actually do and helps them to consider creative ways to expand and enhance their teaching activities.</a:t>
            </a:r>
            <a:endParaRPr sz="1400" dirty="0">
              <a:solidFill>
                <a:schemeClr val="dk1"/>
              </a:solidFill>
              <a:latin typeface="Calibri"/>
              <a:ea typeface="Calibri"/>
              <a:cs typeface="Calibri"/>
              <a:sym typeface="Calibri"/>
            </a:endParaRPr>
          </a:p>
          <a:p>
            <a:pPr marL="457200" lvl="0" indent="-317500" algn="l" rtl="0">
              <a:lnSpc>
                <a:spcPct val="100000"/>
              </a:lnSpc>
              <a:spcBef>
                <a:spcPts val="1900"/>
              </a:spcBef>
              <a:spcAft>
                <a:spcPts val="0"/>
              </a:spcAft>
              <a:buClr>
                <a:schemeClr val="dk1"/>
              </a:buClr>
              <a:buSzPts val="1400"/>
              <a:buFont typeface="Calibri"/>
              <a:buChar char="●"/>
            </a:pPr>
            <a:r>
              <a:rPr lang="en" sz="1400" dirty="0">
                <a:solidFill>
                  <a:schemeClr val="dk1"/>
                </a:solidFill>
                <a:latin typeface="Calibri"/>
                <a:ea typeface="Calibri"/>
                <a:cs typeface="Calibri"/>
                <a:sym typeface="Calibri"/>
              </a:rPr>
              <a:t>Outlines a clear description of essential tasks for teachers in family medicine</a:t>
            </a:r>
            <a:endParaRPr sz="1400" dirty="0">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Font typeface="Calibri"/>
              <a:buChar char="●"/>
            </a:pPr>
            <a:r>
              <a:rPr lang="en" sz="1400" dirty="0">
                <a:solidFill>
                  <a:schemeClr val="dk1"/>
                </a:solidFill>
                <a:latin typeface="Calibri"/>
                <a:ea typeface="Calibri"/>
                <a:cs typeface="Calibri"/>
                <a:sym typeface="Calibri"/>
              </a:rPr>
              <a:t>Provides a road map to guide self-reflection and continuing professional development</a:t>
            </a:r>
            <a:endParaRPr sz="1400" dirty="0">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Font typeface="Calibri"/>
              <a:buChar char="●"/>
            </a:pPr>
            <a:r>
              <a:rPr lang="en" sz="1400" dirty="0">
                <a:solidFill>
                  <a:schemeClr val="dk1"/>
                </a:solidFill>
                <a:latin typeface="Calibri"/>
                <a:ea typeface="Calibri"/>
                <a:cs typeface="Calibri"/>
                <a:sym typeface="Calibri"/>
              </a:rPr>
              <a:t>Assists programs, departments and faculty members in developing strategies for faculty development</a:t>
            </a:r>
            <a:endParaRPr sz="1400" dirty="0">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Font typeface="Calibri"/>
              <a:buChar char="●"/>
            </a:pPr>
            <a:r>
              <a:rPr lang="en" sz="1400" dirty="0">
                <a:solidFill>
                  <a:schemeClr val="dk1"/>
                </a:solidFill>
                <a:latin typeface="Calibri"/>
                <a:ea typeface="Calibri"/>
                <a:cs typeface="Calibri"/>
                <a:sym typeface="Calibri"/>
              </a:rPr>
              <a:t>Serves as an organizational framework for family medicine faculty development materials, tools, and strategies, both locally and nationally</a:t>
            </a:r>
            <a:endParaRPr sz="1400" dirty="0">
              <a:solidFill>
                <a:schemeClr val="dk1"/>
              </a:solidFill>
              <a:latin typeface="Calibri"/>
              <a:ea typeface="Calibri"/>
              <a:cs typeface="Calibri"/>
              <a:sym typeface="Calibri"/>
            </a:endParaRPr>
          </a:p>
          <a:p>
            <a:pPr marL="457200" lvl="0" indent="-317500" algn="l" rtl="0">
              <a:lnSpc>
                <a:spcPct val="150000"/>
              </a:lnSpc>
              <a:spcBef>
                <a:spcPts val="0"/>
              </a:spcBef>
              <a:spcAft>
                <a:spcPts val="0"/>
              </a:spcAft>
              <a:buClr>
                <a:schemeClr val="dk1"/>
              </a:buClr>
              <a:buSzPts val="1400"/>
              <a:buFont typeface="Calibri"/>
              <a:buChar char="●"/>
            </a:pPr>
            <a:r>
              <a:rPr lang="en" sz="1400" dirty="0">
                <a:solidFill>
                  <a:schemeClr val="dk1"/>
                </a:solidFill>
                <a:latin typeface="Calibri"/>
                <a:ea typeface="Calibri"/>
                <a:cs typeface="Calibri"/>
                <a:sym typeface="Calibri"/>
              </a:rPr>
              <a:t>Contributes to the field of faculty development in medical education</a:t>
            </a:r>
            <a:endParaRPr sz="1400" dirty="0">
              <a:solidFill>
                <a:schemeClr val="dk1"/>
              </a:solidFill>
              <a:latin typeface="Calibri"/>
              <a:ea typeface="Calibri"/>
              <a:cs typeface="Calibri"/>
              <a:sym typeface="Calibri"/>
            </a:endParaRPr>
          </a:p>
          <a:p>
            <a:pPr marL="0" lvl="0" indent="0" algn="l" rtl="0">
              <a:spcBef>
                <a:spcPts val="380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65242ba28f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65242ba28f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Speakers Notes: The Fundamental Teaching Activities Framework (FTA) </a:t>
            </a:r>
            <a:r>
              <a:rPr lang="en-CA" dirty="0"/>
              <a:t>defines </a:t>
            </a:r>
            <a:r>
              <a:rPr lang="en" dirty="0"/>
              <a:t>our roles as teachers and coaches in family medicine. As a teacher, the FTA framework are your rules for engagement, and define how we as teachers should operate.  </a:t>
            </a:r>
            <a:endParaRPr dirty="0"/>
          </a:p>
          <a:p>
            <a:pPr marL="0" lvl="0" indent="0" algn="l" rtl="0">
              <a:spcBef>
                <a:spcPts val="0"/>
              </a:spcBef>
              <a:spcAft>
                <a:spcPts val="0"/>
              </a:spcAft>
              <a:buNone/>
            </a:pPr>
            <a:endParaRPr lang="en" dirty="0"/>
          </a:p>
          <a:p>
            <a:pPr marL="0" lvl="0" indent="0" algn="l" rtl="0">
              <a:spcBef>
                <a:spcPts val="0"/>
              </a:spcBef>
              <a:spcAft>
                <a:spcPts val="0"/>
              </a:spcAft>
              <a:buNone/>
            </a:pPr>
            <a:r>
              <a:rPr lang="en-CA" dirty="0"/>
              <a:t>Background</a:t>
            </a:r>
            <a:r>
              <a:rPr lang="en" dirty="0"/>
              <a:t> information: We are competent teachers if we operate using the FTA framework.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4"/>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61" name="Google Shape;61;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5"/>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7" name="Google Shape;67;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722313" y="3305175"/>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6"/>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73" name="Google Shape;73;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7"/>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9" name="Google Shape;79;p17"/>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0" name="Google Shape;80;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6" name="Google Shape;86;p18"/>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7" name="Google Shape;87;p18"/>
          <p:cNvSpPr txBox="1">
            <a:spLocks noGrp="1"/>
          </p:cNvSpPr>
          <p:nvPr>
            <p:ph type="body" idx="3"/>
          </p:nvPr>
        </p:nvSpPr>
        <p:spPr>
          <a:xfrm>
            <a:off x="4645025"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8" name="Google Shape;88;p18"/>
          <p:cNvSpPr txBox="1">
            <a:spLocks noGrp="1"/>
          </p:cNvSpPr>
          <p:nvPr>
            <p:ph type="body" idx="4"/>
          </p:nvPr>
        </p:nvSpPr>
        <p:spPr>
          <a:xfrm>
            <a:off x="4645025"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9" name="Google Shape;89;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
        <p:nvSpPr>
          <p:cNvPr id="98" name="Google Shape;98;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457200" y="204788"/>
            <a:ext cx="3008313" cy="8715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21"/>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04" name="Google Shape;104;p21"/>
          <p:cNvSpPr txBox="1">
            <a:spLocks noGrp="1"/>
          </p:cNvSpPr>
          <p:nvPr>
            <p:ph type="body" idx="2"/>
          </p:nvPr>
        </p:nvSpPr>
        <p:spPr>
          <a:xfrm>
            <a:off x="457200" y="1076325"/>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05" name="Google Shape;105;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1792288" y="3600450"/>
            <a:ext cx="5486400" cy="42505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22"/>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11" name="Google Shape;111;p22"/>
          <p:cNvSpPr txBox="1">
            <a:spLocks noGrp="1"/>
          </p:cNvSpPr>
          <p:nvPr>
            <p:ph type="body" idx="1"/>
          </p:nvPr>
        </p:nvSpPr>
        <p:spPr>
          <a:xfrm>
            <a:off x="1792288" y="4025503"/>
            <a:ext cx="5486400" cy="603646"/>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12" name="Google Shape;112;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23"/>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8" name="Google Shape;118;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rot="5400000">
            <a:off x="5463778" y="1371600"/>
            <a:ext cx="4388644"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24"/>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4" name="Google Shape;124;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3"/>
        <p:cNvGrpSpPr/>
        <p:nvPr/>
      </p:nvGrpSpPr>
      <p:grpSpPr>
        <a:xfrm>
          <a:off x="0" y="0"/>
          <a:ext cx="0" cy="0"/>
          <a:chOff x="0" y="0"/>
          <a:chExt cx="0" cy="0"/>
        </a:xfrm>
      </p:grpSpPr>
      <p:sp>
        <p:nvSpPr>
          <p:cNvPr id="134" name="Google Shape;134;p26"/>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p26"/>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Autofit/>
          </a:bodyPr>
          <a:lstStyle>
            <a:lvl1pPr lvl="0" algn="ctr" rtl="0">
              <a:spcBef>
                <a:spcPts val="600"/>
              </a:spcBef>
              <a:spcAft>
                <a:spcPts val="0"/>
              </a:spcAft>
              <a:buClr>
                <a:srgbClr val="888B9A"/>
              </a:buClr>
              <a:buSzPts val="3000"/>
              <a:buNone/>
              <a:defRPr>
                <a:solidFill>
                  <a:srgbClr val="888B9A"/>
                </a:solidFill>
              </a:defRPr>
            </a:lvl1pPr>
            <a:lvl2pPr lvl="1" algn="ctr" rtl="0">
              <a:spcBef>
                <a:spcPts val="560"/>
              </a:spcBef>
              <a:spcAft>
                <a:spcPts val="0"/>
              </a:spcAft>
              <a:buClr>
                <a:srgbClr val="888B9A"/>
              </a:buClr>
              <a:buSzPts val="2800"/>
              <a:buNone/>
              <a:defRPr>
                <a:solidFill>
                  <a:srgbClr val="888B9A"/>
                </a:solidFill>
              </a:defRPr>
            </a:lvl2pPr>
            <a:lvl3pPr lvl="2" algn="ctr" rtl="0">
              <a:spcBef>
                <a:spcPts val="480"/>
              </a:spcBef>
              <a:spcAft>
                <a:spcPts val="0"/>
              </a:spcAft>
              <a:buClr>
                <a:srgbClr val="888B9A"/>
              </a:buClr>
              <a:buSzPts val="2400"/>
              <a:buNone/>
              <a:defRPr>
                <a:solidFill>
                  <a:srgbClr val="888B9A"/>
                </a:solidFill>
              </a:defRPr>
            </a:lvl3pPr>
            <a:lvl4pPr lvl="3" algn="ctr" rtl="0">
              <a:spcBef>
                <a:spcPts val="400"/>
              </a:spcBef>
              <a:spcAft>
                <a:spcPts val="0"/>
              </a:spcAft>
              <a:buClr>
                <a:srgbClr val="888B9A"/>
              </a:buClr>
              <a:buSzPts val="2000"/>
              <a:buNone/>
              <a:defRPr>
                <a:solidFill>
                  <a:srgbClr val="888B9A"/>
                </a:solidFill>
              </a:defRPr>
            </a:lvl4pPr>
            <a:lvl5pPr lvl="4" algn="ctr" rtl="0">
              <a:spcBef>
                <a:spcPts val="400"/>
              </a:spcBef>
              <a:spcAft>
                <a:spcPts val="0"/>
              </a:spcAft>
              <a:buClr>
                <a:srgbClr val="888B9A"/>
              </a:buClr>
              <a:buSzPts val="2000"/>
              <a:buNone/>
              <a:defRPr>
                <a:solidFill>
                  <a:srgbClr val="888B9A"/>
                </a:solidFill>
              </a:defRPr>
            </a:lvl5pPr>
            <a:lvl6pPr lvl="5" algn="ctr" rtl="0">
              <a:spcBef>
                <a:spcPts val="400"/>
              </a:spcBef>
              <a:spcAft>
                <a:spcPts val="0"/>
              </a:spcAft>
              <a:buClr>
                <a:srgbClr val="888B9A"/>
              </a:buClr>
              <a:buSzPts val="2000"/>
              <a:buNone/>
              <a:defRPr>
                <a:solidFill>
                  <a:srgbClr val="888B9A"/>
                </a:solidFill>
              </a:defRPr>
            </a:lvl6pPr>
            <a:lvl7pPr lvl="6" algn="ctr" rtl="0">
              <a:spcBef>
                <a:spcPts val="400"/>
              </a:spcBef>
              <a:spcAft>
                <a:spcPts val="0"/>
              </a:spcAft>
              <a:buClr>
                <a:srgbClr val="888B9A"/>
              </a:buClr>
              <a:buSzPts val="2000"/>
              <a:buNone/>
              <a:defRPr>
                <a:solidFill>
                  <a:srgbClr val="888B9A"/>
                </a:solidFill>
              </a:defRPr>
            </a:lvl7pPr>
            <a:lvl8pPr lvl="7" algn="ctr" rtl="0">
              <a:spcBef>
                <a:spcPts val="400"/>
              </a:spcBef>
              <a:spcAft>
                <a:spcPts val="0"/>
              </a:spcAft>
              <a:buClr>
                <a:srgbClr val="888B9A"/>
              </a:buClr>
              <a:buSzPts val="2000"/>
              <a:buNone/>
              <a:defRPr>
                <a:solidFill>
                  <a:srgbClr val="888B9A"/>
                </a:solidFill>
              </a:defRPr>
            </a:lvl8pPr>
            <a:lvl9pPr lvl="8" algn="ctr" rtl="0">
              <a:spcBef>
                <a:spcPts val="400"/>
              </a:spcBef>
              <a:spcAft>
                <a:spcPts val="0"/>
              </a:spcAft>
              <a:buClr>
                <a:srgbClr val="888B9A"/>
              </a:buClr>
              <a:buSzPts val="2000"/>
              <a:buNone/>
              <a:defRPr>
                <a:solidFill>
                  <a:srgbClr val="888B9A"/>
                </a:solidFill>
              </a:defRPr>
            </a:lvl9pPr>
          </a:lstStyle>
          <a:p>
            <a:endParaRPr/>
          </a:p>
        </p:txBody>
      </p:sp>
      <p:sp>
        <p:nvSpPr>
          <p:cNvPr id="136" name="Google Shape;136;p2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7" name="Google Shape;137;p2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8" name="Google Shape;138;p2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9"/>
        <p:cNvGrpSpPr/>
        <p:nvPr/>
      </p:nvGrpSpPr>
      <p:grpSpPr>
        <a:xfrm>
          <a:off x="0" y="0"/>
          <a:ext cx="0" cy="0"/>
          <a:chOff x="0" y="0"/>
          <a:chExt cx="0" cy="0"/>
        </a:xfrm>
      </p:grpSpPr>
      <p:sp>
        <p:nvSpPr>
          <p:cNvPr id="140" name="Google Shape;140;p2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1" name="Google Shape;141;p27"/>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lvl="0" indent="-228600" algn="l" rtl="0">
              <a:spcBef>
                <a:spcPts val="360"/>
              </a:spcBef>
              <a:spcAft>
                <a:spcPts val="0"/>
              </a:spcAft>
              <a:buClr>
                <a:srgbClr val="333333"/>
              </a:buClr>
              <a:buSzPts val="1800"/>
              <a:buNone/>
              <a:defRPr/>
            </a:lvl1pPr>
            <a:lvl2pPr marL="914400" lvl="1" indent="-228600" algn="l" rtl="0">
              <a:spcBef>
                <a:spcPts val="360"/>
              </a:spcBef>
              <a:spcAft>
                <a:spcPts val="0"/>
              </a:spcAft>
              <a:buClr>
                <a:srgbClr val="333333"/>
              </a:buClr>
              <a:buSzPts val="1800"/>
              <a:buNone/>
              <a:defRPr/>
            </a:lvl2pPr>
            <a:lvl3pPr marL="1371600" lvl="2" indent="-228600" algn="l" rtl="0">
              <a:spcBef>
                <a:spcPts val="360"/>
              </a:spcBef>
              <a:spcAft>
                <a:spcPts val="0"/>
              </a:spcAft>
              <a:buClr>
                <a:srgbClr val="333333"/>
              </a:buClr>
              <a:buSzPts val="1800"/>
              <a:buNone/>
              <a:defRPr/>
            </a:lvl3pPr>
            <a:lvl4pPr marL="1828800" lvl="3" indent="-228600" algn="l" rtl="0">
              <a:spcBef>
                <a:spcPts val="360"/>
              </a:spcBef>
              <a:spcAft>
                <a:spcPts val="0"/>
              </a:spcAft>
              <a:buClr>
                <a:srgbClr val="333333"/>
              </a:buClr>
              <a:buSzPts val="1800"/>
              <a:buNone/>
              <a:defRPr/>
            </a:lvl4pPr>
            <a:lvl5pPr marL="2286000" lvl="4" indent="-228600" algn="l" rtl="0">
              <a:spcBef>
                <a:spcPts val="360"/>
              </a:spcBef>
              <a:spcAft>
                <a:spcPts val="0"/>
              </a:spcAft>
              <a:buClr>
                <a:srgbClr val="333333"/>
              </a:buClr>
              <a:buSzPts val="18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42" name="Google Shape;142;p2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3" name="Google Shape;143;p2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4" name="Google Shape;144;p2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2.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56" name="Google Shape;56;p13"/>
          <p:cNvSpPr/>
          <p:nvPr/>
        </p:nvSpPr>
        <p:spPr>
          <a:xfrm>
            <a:off x="0" y="4343400"/>
            <a:ext cx="9144000" cy="800100"/>
          </a:xfrm>
          <a:prstGeom prst="rect">
            <a:avLst/>
          </a:prstGeom>
          <a:solidFill>
            <a:srgbClr val="002A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7" name="Google Shape;57;p13"/>
          <p:cNvPicPr preferRelativeResize="0"/>
          <p:nvPr/>
        </p:nvPicPr>
        <p:blipFill rotWithShape="1">
          <a:blip r:embed="rId13">
            <a:alphaModFix/>
          </a:blip>
          <a:srcRect/>
          <a:stretch/>
        </p:blipFill>
        <p:spPr>
          <a:xfrm>
            <a:off x="-457200" y="4343400"/>
            <a:ext cx="3486150" cy="6379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pic>
        <p:nvPicPr>
          <p:cNvPr id="128" name="Google Shape;128;p25"/>
          <p:cNvPicPr preferRelativeResize="0"/>
          <p:nvPr/>
        </p:nvPicPr>
        <p:blipFill rotWithShape="1">
          <a:blip r:embed="rId5">
            <a:alphaModFix/>
          </a:blip>
          <a:srcRect/>
          <a:stretch/>
        </p:blipFill>
        <p:spPr>
          <a:xfrm>
            <a:off x="-533400" y="4313143"/>
            <a:ext cx="3600450" cy="658907"/>
          </a:xfrm>
          <a:prstGeom prst="rect">
            <a:avLst/>
          </a:prstGeom>
          <a:noFill/>
          <a:ln>
            <a:noFill/>
          </a:ln>
        </p:spPr>
      </p:pic>
      <p:sp>
        <p:nvSpPr>
          <p:cNvPr id="129" name="Google Shape;129;p25"/>
          <p:cNvSpPr/>
          <p:nvPr/>
        </p:nvSpPr>
        <p:spPr>
          <a:xfrm>
            <a:off x="0" y="760346"/>
            <a:ext cx="8686800" cy="1978800"/>
          </a:xfrm>
          <a:prstGeom prst="rect">
            <a:avLst/>
          </a:prstGeom>
          <a:solidFill>
            <a:srgbClr val="002A5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30" name="Google Shape;130;p25"/>
          <p:cNvSpPr/>
          <p:nvPr/>
        </p:nvSpPr>
        <p:spPr>
          <a:xfrm>
            <a:off x="8459788" y="571500"/>
            <a:ext cx="522300" cy="2362200"/>
          </a:xfrm>
          <a:prstGeom prst="rect">
            <a:avLst/>
          </a:prstGeom>
          <a:solidFill>
            <a:srgbClr val="008BB0">
              <a:alpha val="4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31" name="Google Shape;131;p25"/>
          <p:cNvSpPr txBox="1">
            <a:spLocks noGrp="1"/>
          </p:cNvSpPr>
          <p:nvPr>
            <p:ph type="title"/>
          </p:nvPr>
        </p:nvSpPr>
        <p:spPr>
          <a:xfrm>
            <a:off x="381000" y="1321130"/>
            <a:ext cx="7620000" cy="8574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2" name="Google Shape;132;p25"/>
          <p:cNvSpPr txBox="1">
            <a:spLocks noGrp="1"/>
          </p:cNvSpPr>
          <p:nvPr>
            <p:ph type="body" idx="1"/>
          </p:nvPr>
        </p:nvSpPr>
        <p:spPr>
          <a:xfrm>
            <a:off x="457200" y="2971801"/>
            <a:ext cx="8229600" cy="13413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00"/>
              </a:spcBef>
              <a:spcAft>
                <a:spcPts val="0"/>
              </a:spcAft>
              <a:buClr>
                <a:srgbClr val="333333"/>
              </a:buClr>
              <a:buSzPts val="3000"/>
              <a:buFont typeface="Arial"/>
              <a:buNone/>
              <a:defRPr sz="3000" b="0" i="0" u="none" strike="noStrike" cap="none">
                <a:solidFill>
                  <a:srgbClr val="333333"/>
                </a:solidFill>
                <a:latin typeface="Calibri"/>
                <a:ea typeface="Calibri"/>
                <a:cs typeface="Calibri"/>
                <a:sym typeface="Calibri"/>
              </a:defRPr>
            </a:lvl1pPr>
            <a:lvl2pPr marL="914400" marR="0" lvl="1" indent="-228600" algn="l" rtl="0">
              <a:spcBef>
                <a:spcPts val="560"/>
              </a:spcBef>
              <a:spcAft>
                <a:spcPts val="0"/>
              </a:spcAft>
              <a:buClr>
                <a:srgbClr val="333333"/>
              </a:buClr>
              <a:buSzPts val="2800"/>
              <a:buFont typeface="Arial"/>
              <a:buNone/>
              <a:defRPr sz="2800" b="0" i="0" u="none" strike="noStrike" cap="none">
                <a:solidFill>
                  <a:srgbClr val="333333"/>
                </a:solidFill>
                <a:latin typeface="Calibri"/>
                <a:ea typeface="Calibri"/>
                <a:cs typeface="Calibri"/>
                <a:sym typeface="Calibri"/>
              </a:defRPr>
            </a:lvl2pPr>
            <a:lvl3pPr marL="1371600" marR="0" lvl="2" indent="-228600" algn="l" rtl="0">
              <a:spcBef>
                <a:spcPts val="480"/>
              </a:spcBef>
              <a:spcAft>
                <a:spcPts val="0"/>
              </a:spcAft>
              <a:buClr>
                <a:srgbClr val="333333"/>
              </a:buClr>
              <a:buSzPts val="2400"/>
              <a:buFont typeface="Arial"/>
              <a:buNone/>
              <a:defRPr sz="2400" b="0" i="0" u="none" strike="noStrike" cap="none">
                <a:solidFill>
                  <a:srgbClr val="333333"/>
                </a:solidFill>
                <a:latin typeface="Calibri"/>
                <a:ea typeface="Calibri"/>
                <a:cs typeface="Calibri"/>
                <a:sym typeface="Calibri"/>
              </a:defRPr>
            </a:lvl3pPr>
            <a:lvl4pPr marL="1828800" marR="0" lvl="3" indent="-228600" algn="l" rtl="0">
              <a:spcBef>
                <a:spcPts val="400"/>
              </a:spcBef>
              <a:spcAft>
                <a:spcPts val="0"/>
              </a:spcAft>
              <a:buClr>
                <a:srgbClr val="333333"/>
              </a:buClr>
              <a:buSzPts val="2000"/>
              <a:buFont typeface="Arial"/>
              <a:buNone/>
              <a:defRPr sz="2000" b="0" i="0" u="none" strike="noStrike" cap="none">
                <a:solidFill>
                  <a:srgbClr val="333333"/>
                </a:solidFill>
                <a:latin typeface="Calibri"/>
                <a:ea typeface="Calibri"/>
                <a:cs typeface="Calibri"/>
                <a:sym typeface="Calibri"/>
              </a:defRPr>
            </a:lvl4pPr>
            <a:lvl5pPr marL="2286000" marR="0" lvl="4" indent="-228600" algn="l" rtl="0">
              <a:spcBef>
                <a:spcPts val="400"/>
              </a:spcBef>
              <a:spcAft>
                <a:spcPts val="0"/>
              </a:spcAft>
              <a:buClr>
                <a:srgbClr val="333333"/>
              </a:buClr>
              <a:buSzPts val="2000"/>
              <a:buFont typeface="Arial"/>
              <a:buNone/>
              <a:defRPr sz="2000" b="0" i="0" u="none" strike="noStrike" cap="none">
                <a:solidFill>
                  <a:srgbClr val="333333"/>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cfpc.ca/uploadedFiles/Education/CanMeds%20FM%20Eng.pdf" TargetMode="External"/><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www.cfpc.ca/uploadedFiles/Education/CanMeds%20FM%20Eng.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www.dfcm.utoronto.ca/curriculum"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hyperlink" Target="https://www.cfpc.ca/fundamental-teaching-activities/" TargetMode="External"/><Relationship Id="rId4" Type="http://schemas.openxmlformats.org/officeDocument/2006/relationships/hyperlink" Target="https://www.cfpc.ca/TripleCToolkit/"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hyperlink" Target="https://www.cfpc.ca/uploadedFiles/Education/CanMeds%20FM%20Eng.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hyperlink" Target="https://www.cfpc.ca/uploadedFiles/Education/CanMeds%20FM%20Eng.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hyperlink" Target="https://www.cfpc.ca/uploadedFiles/Education/CanMeds%20FM%20Eng.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hyperlink" Target="https://www.cfpc.ca/uploadedFiles/Education/CanMeds%20FM%20Eng.pdf"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hyperlink" Target="https://www.cfpc.ca/uploadedFiles/Education/CanMeds%20FM%20Eng.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www.dfcm.utoronto.ca/curriculum"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9"/>
          <p:cNvSpPr txBox="1">
            <a:spLocks noGrp="1"/>
          </p:cNvSpPr>
          <p:nvPr>
            <p:ph type="ctrTitle"/>
          </p:nvPr>
        </p:nvSpPr>
        <p:spPr>
          <a:xfrm>
            <a:off x="367145" y="1126350"/>
            <a:ext cx="7772400" cy="1102500"/>
          </a:xfrm>
          <a:prstGeom prst="rect">
            <a:avLst/>
          </a:prstGeom>
          <a:noFill/>
          <a:ln>
            <a:noFill/>
          </a:ln>
        </p:spPr>
        <p:txBody>
          <a:bodyPr spcFirstLastPara="1" wrap="square" lIns="91425" tIns="45700" rIns="91425" bIns="45700" anchor="ctr" anchorCtr="0">
            <a:noAutofit/>
          </a:bodyPr>
          <a:lstStyle/>
          <a:p>
            <a:pPr lvl="0">
              <a:buSzPts val="4400"/>
            </a:pPr>
            <a:r>
              <a:rPr lang="en" dirty="0"/>
              <a:t>Competency-Based Curriculum -</a:t>
            </a:r>
            <a:br>
              <a:rPr lang="en" dirty="0"/>
            </a:br>
            <a:r>
              <a:rPr lang="en" dirty="0"/>
              <a:t>	Faculty Awareness Module </a:t>
            </a:r>
            <a:endParaRPr dirty="0"/>
          </a:p>
        </p:txBody>
      </p:sp>
      <p:sp>
        <p:nvSpPr>
          <p:cNvPr id="152" name="Google Shape;152;p29"/>
          <p:cNvSpPr txBox="1">
            <a:spLocks noGrp="1"/>
          </p:cNvSpPr>
          <p:nvPr>
            <p:ph type="subTitle" idx="1"/>
          </p:nvPr>
        </p:nvSpPr>
        <p:spPr>
          <a:xfrm>
            <a:off x="1371600" y="3039340"/>
            <a:ext cx="6400800" cy="1314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888B9A"/>
              </a:buClr>
              <a:buSzPts val="3000"/>
              <a:buNone/>
            </a:pPr>
            <a:r>
              <a:rPr lang="en" sz="2400" dirty="0"/>
              <a:t>Module Developers: </a:t>
            </a:r>
            <a:endParaRPr sz="2400" dirty="0"/>
          </a:p>
          <a:p>
            <a:pPr marL="0" lvl="0" indent="0" algn="ctr" rtl="0">
              <a:spcBef>
                <a:spcPts val="0"/>
              </a:spcBef>
              <a:spcAft>
                <a:spcPts val="0"/>
              </a:spcAft>
              <a:buClr>
                <a:srgbClr val="888B9A"/>
              </a:buClr>
              <a:buSzPts val="3000"/>
              <a:buNone/>
            </a:pPr>
            <a:r>
              <a:rPr lang="en" sz="2400" dirty="0"/>
              <a:t>Cary Fan, Eleanor </a:t>
            </a:r>
            <a:r>
              <a:rPr lang="en" sz="2400" dirty="0" err="1"/>
              <a:t>Colledge</a:t>
            </a:r>
            <a:r>
              <a:rPr lang="en" sz="2400" dirty="0"/>
              <a:t>, Robert Gabor, </a:t>
            </a:r>
            <a:r>
              <a:rPr lang="en" sz="2400" dirty="0" err="1"/>
              <a:t>Batya</a:t>
            </a:r>
            <a:r>
              <a:rPr lang="en" sz="2400" dirty="0"/>
              <a:t> </a:t>
            </a:r>
            <a:r>
              <a:rPr lang="en" sz="2400" dirty="0" err="1"/>
              <a:t>Grundland</a:t>
            </a:r>
            <a:r>
              <a:rPr lang="en" sz="2400" dirty="0"/>
              <a:t>, Eva Knifed, Giovanna </a:t>
            </a:r>
            <a:r>
              <a:rPr lang="en" sz="2400" dirty="0" err="1"/>
              <a:t>Sirianni</a:t>
            </a: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35"/>
          <p:cNvPicPr preferRelativeResize="0"/>
          <p:nvPr/>
        </p:nvPicPr>
        <p:blipFill>
          <a:blip r:embed="rId3">
            <a:alphaModFix/>
          </a:blip>
          <a:stretch>
            <a:fillRect/>
          </a:stretch>
        </p:blipFill>
        <p:spPr>
          <a:xfrm>
            <a:off x="49538" y="0"/>
            <a:ext cx="4097825" cy="2048900"/>
          </a:xfrm>
          <a:prstGeom prst="rect">
            <a:avLst/>
          </a:prstGeom>
          <a:noFill/>
          <a:ln>
            <a:noFill/>
          </a:ln>
        </p:spPr>
      </p:pic>
      <p:sp>
        <p:nvSpPr>
          <p:cNvPr id="189" name="Google Shape;189;p35"/>
          <p:cNvSpPr/>
          <p:nvPr/>
        </p:nvSpPr>
        <p:spPr>
          <a:xfrm>
            <a:off x="3671950" y="254850"/>
            <a:ext cx="1720200" cy="1375200"/>
          </a:xfrm>
          <a:prstGeom prst="triangle">
            <a:avLst>
              <a:gd name="adj" fmla="val 50000"/>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38761D"/>
              </a:highlight>
            </a:endParaRPr>
          </a:p>
        </p:txBody>
      </p:sp>
      <p:sp>
        <p:nvSpPr>
          <p:cNvPr id="190" name="Google Shape;190;p35"/>
          <p:cNvSpPr txBox="1"/>
          <p:nvPr/>
        </p:nvSpPr>
        <p:spPr>
          <a:xfrm>
            <a:off x="4100760" y="845562"/>
            <a:ext cx="942479" cy="42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a:ea typeface="Calibri"/>
                <a:cs typeface="Calibri"/>
                <a:sym typeface="Calibri"/>
              </a:rPr>
              <a:t> </a:t>
            </a:r>
            <a:r>
              <a:rPr lang="en" b="1" dirty="0">
                <a:solidFill>
                  <a:schemeClr val="lt1"/>
                </a:solidFill>
                <a:latin typeface="Calibri"/>
                <a:ea typeface="Calibri"/>
                <a:cs typeface="Calibri"/>
                <a:sym typeface="Calibri"/>
              </a:rPr>
              <a:t>Clinical Preceptor</a:t>
            </a:r>
            <a:endParaRPr b="1" dirty="0">
              <a:solidFill>
                <a:schemeClr val="lt1"/>
              </a:solidFill>
              <a:latin typeface="Calibri"/>
              <a:ea typeface="Calibri"/>
              <a:cs typeface="Calibri"/>
              <a:sym typeface="Calibri"/>
            </a:endParaRPr>
          </a:p>
        </p:txBody>
      </p:sp>
      <p:sp>
        <p:nvSpPr>
          <p:cNvPr id="191" name="Google Shape;191;p35"/>
          <p:cNvSpPr/>
          <p:nvPr/>
        </p:nvSpPr>
        <p:spPr>
          <a:xfrm>
            <a:off x="1202000" y="2048900"/>
            <a:ext cx="1615200" cy="1375200"/>
          </a:xfrm>
          <a:prstGeom prst="triangle">
            <a:avLst>
              <a:gd name="adj" fmla="val 50000"/>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5"/>
          <p:cNvSpPr txBox="1"/>
          <p:nvPr/>
        </p:nvSpPr>
        <p:spPr>
          <a:xfrm>
            <a:off x="1413300" y="2771250"/>
            <a:ext cx="1245000" cy="25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lt1"/>
                </a:solidFill>
                <a:latin typeface="Calibri"/>
                <a:ea typeface="Calibri"/>
                <a:cs typeface="Calibri"/>
                <a:sym typeface="Calibri"/>
              </a:rPr>
              <a:t>Clinical Coach</a:t>
            </a:r>
            <a:endParaRPr b="1" dirty="0">
              <a:solidFill>
                <a:schemeClr val="lt1"/>
              </a:solidFill>
              <a:latin typeface="Calibri"/>
              <a:ea typeface="Calibri"/>
              <a:cs typeface="Calibri"/>
              <a:sym typeface="Calibri"/>
            </a:endParaRPr>
          </a:p>
        </p:txBody>
      </p:sp>
      <p:sp>
        <p:nvSpPr>
          <p:cNvPr id="194" name="Google Shape;194;p35"/>
          <p:cNvSpPr txBox="1"/>
          <p:nvPr/>
        </p:nvSpPr>
        <p:spPr>
          <a:xfrm>
            <a:off x="3906611" y="4469326"/>
            <a:ext cx="1245000" cy="42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lt1"/>
                </a:solidFill>
                <a:latin typeface="Calibri"/>
                <a:ea typeface="Calibri"/>
                <a:cs typeface="Calibri"/>
                <a:sym typeface="Calibri"/>
              </a:rPr>
              <a:t>Competency    Coach</a:t>
            </a:r>
            <a:endParaRPr b="1" dirty="0">
              <a:solidFill>
                <a:schemeClr val="lt1"/>
              </a:solidFill>
              <a:latin typeface="Calibri"/>
              <a:ea typeface="Calibri"/>
              <a:cs typeface="Calibri"/>
              <a:sym typeface="Calibri"/>
            </a:endParaRPr>
          </a:p>
        </p:txBody>
      </p:sp>
      <p:sp>
        <p:nvSpPr>
          <p:cNvPr id="195" name="Google Shape;195;p35"/>
          <p:cNvSpPr/>
          <p:nvPr/>
        </p:nvSpPr>
        <p:spPr>
          <a:xfrm>
            <a:off x="3137750" y="2060950"/>
            <a:ext cx="2666700" cy="252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5"/>
          <p:cNvSpPr/>
          <p:nvPr/>
        </p:nvSpPr>
        <p:spPr>
          <a:xfrm>
            <a:off x="5820960" y="1060511"/>
            <a:ext cx="3193602" cy="2721779"/>
          </a:xfrm>
          <a:prstGeom prst="triangle">
            <a:avLst>
              <a:gd name="adj" fmla="val 50000"/>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5"/>
          <p:cNvSpPr txBox="1"/>
          <p:nvPr/>
        </p:nvSpPr>
        <p:spPr>
          <a:xfrm>
            <a:off x="6534329" y="2313250"/>
            <a:ext cx="1970471" cy="1483350"/>
          </a:xfrm>
          <a:prstGeom prst="rect">
            <a:avLst/>
          </a:prstGeom>
          <a:noFill/>
          <a:ln>
            <a:noFill/>
          </a:ln>
        </p:spPr>
        <p:txBody>
          <a:bodyPr spcFirstLastPara="1" wrap="square" lIns="91425" tIns="91425" rIns="91425" bIns="91425" anchor="t" anchorCtr="0">
            <a:noAutofit/>
          </a:bodyPr>
          <a:lstStyle/>
          <a:p>
            <a:pPr marL="171450" lvl="0" indent="-171450" algn="l" rtl="0">
              <a:spcBef>
                <a:spcPts val="0"/>
              </a:spcBef>
              <a:spcAft>
                <a:spcPts val="0"/>
              </a:spcAft>
              <a:buClr>
                <a:schemeClr val="bg2">
                  <a:lumMod val="50000"/>
                </a:schemeClr>
              </a:buClr>
              <a:buFont typeface="Arial" panose="020B0604020202020204" pitchFamily="34" charset="0"/>
              <a:buChar char="•"/>
            </a:pPr>
            <a:r>
              <a:rPr lang="en" sz="1100" dirty="0">
                <a:latin typeface="Calibri"/>
                <a:ea typeface="Calibri"/>
                <a:cs typeface="Calibri"/>
                <a:sym typeface="Calibri"/>
              </a:rPr>
              <a:t>embodies roles, attitudes </a:t>
            </a:r>
            <a:endParaRPr sz="1100" dirty="0">
              <a:latin typeface="Calibri"/>
              <a:ea typeface="Calibri"/>
              <a:cs typeface="Calibri"/>
              <a:sym typeface="Calibri"/>
            </a:endParaRPr>
          </a:p>
          <a:p>
            <a:pPr lvl="0" algn="l" rtl="0">
              <a:spcBef>
                <a:spcPts val="0"/>
              </a:spcBef>
              <a:spcAft>
                <a:spcPts val="0"/>
              </a:spcAft>
              <a:buClr>
                <a:schemeClr val="bg2">
                  <a:lumMod val="50000"/>
                </a:schemeClr>
              </a:buClr>
            </a:pPr>
            <a:r>
              <a:rPr lang="en" sz="1100" dirty="0">
                <a:latin typeface="Calibri"/>
                <a:ea typeface="Calibri"/>
                <a:cs typeface="Calibri"/>
                <a:sym typeface="Calibri"/>
              </a:rPr>
              <a:t>      of a family md</a:t>
            </a:r>
          </a:p>
          <a:p>
            <a:pPr lvl="0" algn="l" rtl="0">
              <a:spcBef>
                <a:spcPts val="0"/>
              </a:spcBef>
              <a:spcAft>
                <a:spcPts val="0"/>
              </a:spcAft>
              <a:buClr>
                <a:schemeClr val="bg2">
                  <a:lumMod val="50000"/>
                </a:schemeClr>
              </a:buClr>
            </a:pPr>
            <a:endParaRPr sz="600" dirty="0">
              <a:latin typeface="Calibri"/>
              <a:ea typeface="Calibri"/>
              <a:cs typeface="Calibri"/>
              <a:sym typeface="Calibri"/>
            </a:endParaRPr>
          </a:p>
          <a:p>
            <a:pPr marL="171450" lvl="0" indent="-171450" algn="l" rtl="0">
              <a:spcBef>
                <a:spcPts val="0"/>
              </a:spcBef>
              <a:spcAft>
                <a:spcPts val="0"/>
              </a:spcAft>
              <a:buClr>
                <a:schemeClr val="bg2">
                  <a:lumMod val="50000"/>
                </a:schemeClr>
              </a:buClr>
              <a:buFont typeface="Arial" panose="020B0604020202020204" pitchFamily="34" charset="0"/>
              <a:buChar char="•"/>
            </a:pPr>
            <a:r>
              <a:rPr lang="en" sz="1100" dirty="0">
                <a:latin typeface="Calibri"/>
                <a:ea typeface="Calibri"/>
                <a:cs typeface="Calibri"/>
                <a:sym typeface="Calibri"/>
              </a:rPr>
              <a:t> gives timely learner centered feedback</a:t>
            </a:r>
          </a:p>
          <a:p>
            <a:pPr lvl="0" algn="l" rtl="0">
              <a:spcBef>
                <a:spcPts val="0"/>
              </a:spcBef>
              <a:spcAft>
                <a:spcPts val="0"/>
              </a:spcAft>
              <a:buClr>
                <a:schemeClr val="bg2">
                  <a:lumMod val="50000"/>
                </a:schemeClr>
              </a:buClr>
            </a:pPr>
            <a:endParaRPr sz="600" dirty="0">
              <a:latin typeface="Calibri"/>
              <a:ea typeface="Calibri"/>
              <a:cs typeface="Calibri"/>
              <a:sym typeface="Calibri"/>
            </a:endParaRPr>
          </a:p>
          <a:p>
            <a:pPr marL="171450" lvl="0" indent="-171450" algn="l" rtl="0">
              <a:spcBef>
                <a:spcPts val="0"/>
              </a:spcBef>
              <a:spcAft>
                <a:spcPts val="0"/>
              </a:spcAft>
              <a:buClr>
                <a:schemeClr val="bg2">
                  <a:lumMod val="50000"/>
                </a:schemeClr>
              </a:buClr>
              <a:buFont typeface="Arial" panose="020B0604020202020204" pitchFamily="34" charset="0"/>
              <a:buChar char="•"/>
            </a:pPr>
            <a:r>
              <a:rPr lang="en" sz="1100" dirty="0">
                <a:latin typeface="Calibri"/>
                <a:ea typeface="Calibri"/>
                <a:cs typeface="Calibri"/>
                <a:sym typeface="Calibri"/>
              </a:rPr>
              <a:t>promotes and stimulates clinical reasoning and problem solving skills</a:t>
            </a:r>
            <a:endParaRPr sz="1100" dirty="0">
              <a:latin typeface="Calibri"/>
              <a:ea typeface="Calibri"/>
              <a:cs typeface="Calibri"/>
              <a:sym typeface="Calibri"/>
            </a:endParaRPr>
          </a:p>
        </p:txBody>
      </p:sp>
      <p:sp>
        <p:nvSpPr>
          <p:cNvPr id="200" name="Google Shape;200;p35"/>
          <p:cNvSpPr txBox="1"/>
          <p:nvPr/>
        </p:nvSpPr>
        <p:spPr>
          <a:xfrm>
            <a:off x="6524500" y="4008150"/>
            <a:ext cx="1980300" cy="116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Calibri"/>
              <a:ea typeface="Calibri"/>
              <a:cs typeface="Calibri"/>
              <a:sym typeface="Calibri"/>
            </a:endParaRPr>
          </a:p>
        </p:txBody>
      </p:sp>
      <p:pic>
        <p:nvPicPr>
          <p:cNvPr id="3" name="Picture 2">
            <a:extLst>
              <a:ext uri="{FF2B5EF4-FFF2-40B4-BE49-F238E27FC236}">
                <a16:creationId xmlns:a16="http://schemas.microsoft.com/office/drawing/2014/main" id="{882113F7-B8E3-A048-B019-95A7C750283D}"/>
              </a:ext>
            </a:extLst>
          </p:cNvPr>
          <p:cNvPicPr>
            <a:picLocks noChangeAspect="1"/>
          </p:cNvPicPr>
          <p:nvPr/>
        </p:nvPicPr>
        <p:blipFill>
          <a:blip r:embed="rId4"/>
          <a:stretch>
            <a:fillRect/>
          </a:stretch>
        </p:blipFill>
        <p:spPr>
          <a:xfrm>
            <a:off x="3960361" y="2822538"/>
            <a:ext cx="1137500" cy="1137500"/>
          </a:xfrm>
          <a:prstGeom prst="rect">
            <a:avLst/>
          </a:prstGeom>
        </p:spPr>
      </p:pic>
      <p:sp>
        <p:nvSpPr>
          <p:cNvPr id="4" name="TextBox 3">
            <a:extLst>
              <a:ext uri="{FF2B5EF4-FFF2-40B4-BE49-F238E27FC236}">
                <a16:creationId xmlns:a16="http://schemas.microsoft.com/office/drawing/2014/main" id="{B4901081-F24D-8C4C-91DB-2A49B2E62043}"/>
              </a:ext>
            </a:extLst>
          </p:cNvPr>
          <p:cNvSpPr txBox="1"/>
          <p:nvPr/>
        </p:nvSpPr>
        <p:spPr>
          <a:xfrm>
            <a:off x="3636817" y="3990161"/>
            <a:ext cx="1870364" cy="307777"/>
          </a:xfrm>
          <a:prstGeom prst="rect">
            <a:avLst/>
          </a:prstGeom>
          <a:noFill/>
        </p:spPr>
        <p:txBody>
          <a:bodyPr wrap="square" rtlCol="0">
            <a:spAutoFit/>
          </a:bodyPr>
          <a:lstStyle/>
          <a:p>
            <a:r>
              <a:rPr lang="en-US" dirty="0"/>
              <a:t>Your best Preceptor!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4AF4C-C9BC-7A41-B42D-2E4E84AD6958}"/>
              </a:ext>
            </a:extLst>
          </p:cNvPr>
          <p:cNvSpPr>
            <a:spLocks noGrp="1"/>
          </p:cNvSpPr>
          <p:nvPr>
            <p:ph type="title"/>
          </p:nvPr>
        </p:nvSpPr>
        <p:spPr/>
        <p:txBody>
          <a:bodyPr/>
          <a:lstStyle/>
          <a:p>
            <a:r>
              <a:rPr lang="en-US" dirty="0"/>
              <a:t>Case 1</a:t>
            </a:r>
          </a:p>
        </p:txBody>
      </p:sp>
      <p:cxnSp>
        <p:nvCxnSpPr>
          <p:cNvPr id="4" name="Straight Connector 3">
            <a:extLst>
              <a:ext uri="{FF2B5EF4-FFF2-40B4-BE49-F238E27FC236}">
                <a16:creationId xmlns:a16="http://schemas.microsoft.com/office/drawing/2014/main" id="{E97722BC-A33F-B548-8D69-C478BBF72D86}"/>
              </a:ext>
            </a:extLst>
          </p:cNvPr>
          <p:cNvCxnSpPr/>
          <p:nvPr/>
        </p:nvCxnSpPr>
        <p:spPr>
          <a:xfrm>
            <a:off x="457200" y="1063228"/>
            <a:ext cx="82296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4924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1" name="Google Shape;261;p44"/>
          <p:cNvSpPr txBox="1">
            <a:spLocks noGrp="1"/>
          </p:cNvSpPr>
          <p:nvPr>
            <p:ph type="body" idx="1"/>
          </p:nvPr>
        </p:nvSpPr>
        <p:spPr>
          <a:xfrm>
            <a:off x="278823" y="645968"/>
            <a:ext cx="8586354" cy="3851564"/>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CA" sz="1800" dirty="0"/>
              <a:t>A 69 year old otherwise healthy man with a history of “bad knees”</a:t>
            </a:r>
          </a:p>
          <a:p>
            <a:pPr marL="0" lvl="0" indent="0" algn="l" rtl="0">
              <a:spcBef>
                <a:spcPts val="360"/>
              </a:spcBef>
              <a:spcAft>
                <a:spcPts val="0"/>
              </a:spcAft>
              <a:buNone/>
            </a:pPr>
            <a:r>
              <a:rPr lang="en-CA" sz="1800" dirty="0"/>
              <a:t> </a:t>
            </a:r>
          </a:p>
          <a:p>
            <a:pPr marL="0" lvl="0" indent="0" algn="l" rtl="0">
              <a:spcBef>
                <a:spcPts val="360"/>
              </a:spcBef>
              <a:spcAft>
                <a:spcPts val="0"/>
              </a:spcAft>
              <a:buNone/>
            </a:pPr>
            <a:r>
              <a:rPr lang="en-CA" sz="1800" dirty="0"/>
              <a:t>	- Fall one year ago and cut back on activities due to progressive pain </a:t>
            </a:r>
          </a:p>
          <a:p>
            <a:pPr marL="0" lvl="0" indent="0" algn="l" rtl="0">
              <a:spcBef>
                <a:spcPts val="360"/>
              </a:spcBef>
              <a:spcAft>
                <a:spcPts val="0"/>
              </a:spcAft>
              <a:buNone/>
            </a:pPr>
            <a:r>
              <a:rPr lang="en-CA" sz="1800" dirty="0"/>
              <a:t>	- Failed physio due to pain, minimal benefit from OVC analgesics</a:t>
            </a:r>
          </a:p>
          <a:p>
            <a:pPr marL="0" lvl="0" indent="0" algn="l" rtl="0">
              <a:spcBef>
                <a:spcPts val="360"/>
              </a:spcBef>
              <a:spcAft>
                <a:spcPts val="0"/>
              </a:spcAft>
              <a:buNone/>
            </a:pPr>
            <a:r>
              <a:rPr lang="en-CA" sz="1800" dirty="0"/>
              <a:t>	- Medial joint line tenderness and an antalgic gait</a:t>
            </a:r>
          </a:p>
          <a:p>
            <a:pPr marL="0" lvl="0" indent="0" algn="l" rtl="0">
              <a:spcBef>
                <a:spcPts val="360"/>
              </a:spcBef>
              <a:spcAft>
                <a:spcPts val="0"/>
              </a:spcAft>
              <a:buNone/>
            </a:pPr>
            <a:endParaRPr lang="en-CA" sz="1000" dirty="0"/>
          </a:p>
          <a:p>
            <a:pPr marL="0" lvl="0" indent="0" algn="l" rtl="0">
              <a:spcBef>
                <a:spcPts val="360"/>
              </a:spcBef>
              <a:spcAft>
                <a:spcPts val="0"/>
              </a:spcAft>
              <a:buNone/>
            </a:pPr>
            <a:r>
              <a:rPr lang="en-CA" sz="1800" dirty="0"/>
              <a:t>	- Resident diagnosis osteoarthritis and a suspect meniscal tear</a:t>
            </a:r>
          </a:p>
          <a:p>
            <a:pPr marL="0" lvl="0" indent="0" algn="l" rtl="0">
              <a:spcBef>
                <a:spcPts val="360"/>
              </a:spcBef>
              <a:spcAft>
                <a:spcPts val="0"/>
              </a:spcAft>
              <a:buClr>
                <a:schemeClr val="dk1"/>
              </a:buClr>
              <a:buSzPts val="1100"/>
              <a:buFont typeface="Arial"/>
              <a:buNone/>
            </a:pPr>
            <a:r>
              <a:rPr lang="en-CA" sz="1800" dirty="0"/>
              <a:t>	- They want to get an MRI and send to ortho for opinion   </a:t>
            </a:r>
          </a:p>
          <a:p>
            <a:pPr marL="0" lvl="0" indent="0" algn="l" rtl="0">
              <a:spcBef>
                <a:spcPts val="360"/>
              </a:spcBef>
              <a:spcAft>
                <a:spcPts val="0"/>
              </a:spcAft>
              <a:buClr>
                <a:schemeClr val="dk1"/>
              </a:buClr>
              <a:buSzPts val="1100"/>
              <a:buFont typeface="Arial"/>
              <a:buNone/>
            </a:pPr>
            <a:endParaRPr sz="1800" dirty="0"/>
          </a:p>
          <a:p>
            <a:pPr marL="0" lvl="0" indent="0" algn="l" rtl="0">
              <a:spcBef>
                <a:spcPts val="360"/>
              </a:spcBef>
              <a:spcAft>
                <a:spcPts val="0"/>
              </a:spcAft>
              <a:buClr>
                <a:schemeClr val="dk1"/>
              </a:buClr>
              <a:buSzPts val="1100"/>
              <a:buFont typeface="Arial"/>
              <a:buNone/>
            </a:pPr>
            <a:r>
              <a:rPr lang="en" sz="1600" i="1" dirty="0"/>
              <a:t>After discussion with you, the plan is to get weight bearing X rays and initiate a referral to local OA program (GLA:D), with a plan for consideration of steroid injection.  Deferred ortho consult with no MRI. </a:t>
            </a:r>
            <a:r>
              <a:rPr lang="en" sz="1600" dirty="0"/>
              <a:t>   </a:t>
            </a:r>
            <a:endParaRPr sz="1600" dirty="0"/>
          </a:p>
          <a:p>
            <a:pPr marL="0" lvl="0" indent="0" algn="l" rtl="0">
              <a:spcBef>
                <a:spcPts val="360"/>
              </a:spcBef>
              <a:spcAft>
                <a:spcPts val="0"/>
              </a:spcAft>
              <a:buNone/>
            </a:pPr>
            <a:endParaRPr dirty="0"/>
          </a:p>
        </p:txBody>
      </p:sp>
      <p:cxnSp>
        <p:nvCxnSpPr>
          <p:cNvPr id="3" name="Straight Connector 2">
            <a:extLst>
              <a:ext uri="{FF2B5EF4-FFF2-40B4-BE49-F238E27FC236}">
                <a16:creationId xmlns:a16="http://schemas.microsoft.com/office/drawing/2014/main" id="{FED071F2-A6FF-004A-9A1F-8BDD1F383852}"/>
              </a:ext>
            </a:extLst>
          </p:cNvPr>
          <p:cNvCxnSpPr/>
          <p:nvPr/>
        </p:nvCxnSpPr>
        <p:spPr>
          <a:xfrm>
            <a:off x="457200" y="645968"/>
            <a:ext cx="82296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F932152-3FC0-704D-B031-E4C75EE3A621}"/>
              </a:ext>
            </a:extLst>
          </p:cNvPr>
          <p:cNvSpPr/>
          <p:nvPr/>
        </p:nvSpPr>
        <p:spPr>
          <a:xfrm>
            <a:off x="3669463" y="61192"/>
            <a:ext cx="1483098" cy="584775"/>
          </a:xfrm>
          <a:prstGeom prst="rect">
            <a:avLst/>
          </a:prstGeom>
        </p:spPr>
        <p:txBody>
          <a:bodyPr wrap="none">
            <a:spAutoFit/>
          </a:bodyPr>
          <a:lstStyle/>
          <a:p>
            <a:r>
              <a:rPr lang="en-US" sz="3200" dirty="0"/>
              <a:t>Case 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3E581D-88B6-5740-B5DA-D548C1113FFB}"/>
              </a:ext>
            </a:extLst>
          </p:cNvPr>
          <p:cNvSpPr>
            <a:spLocks noGrp="1"/>
          </p:cNvSpPr>
          <p:nvPr>
            <p:ph type="body" idx="1"/>
          </p:nvPr>
        </p:nvSpPr>
        <p:spPr>
          <a:xfrm>
            <a:off x="457200" y="874514"/>
            <a:ext cx="8229600" cy="3394472"/>
          </a:xfrm>
        </p:spPr>
        <p:txBody>
          <a:bodyPr/>
          <a:lstStyle/>
          <a:p>
            <a:pPr marL="114300" indent="0" algn="ctr">
              <a:buNone/>
            </a:pPr>
            <a:endParaRPr lang="en-US" dirty="0"/>
          </a:p>
          <a:p>
            <a:pPr marL="114300" indent="0" algn="ctr">
              <a:buNone/>
            </a:pPr>
            <a:r>
              <a:rPr lang="en-US" dirty="0"/>
              <a:t>How does this case relate to the EPAs for family medicine? </a:t>
            </a:r>
          </a:p>
        </p:txBody>
      </p:sp>
    </p:spTree>
    <p:extLst>
      <p:ext uri="{BB962C8B-B14F-4D97-AF65-F5344CB8AC3E}">
        <p14:creationId xmlns:p14="http://schemas.microsoft.com/office/powerpoint/2010/main" val="2825630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45"/>
          <p:cNvPicPr preferRelativeResize="0"/>
          <p:nvPr/>
        </p:nvPicPr>
        <p:blipFill>
          <a:blip r:embed="rId3">
            <a:alphaModFix/>
          </a:blip>
          <a:stretch>
            <a:fillRect/>
          </a:stretch>
        </p:blipFill>
        <p:spPr>
          <a:xfrm>
            <a:off x="244989" y="409825"/>
            <a:ext cx="2942024" cy="3807350"/>
          </a:xfrm>
          <a:prstGeom prst="rect">
            <a:avLst/>
          </a:prstGeom>
          <a:noFill/>
          <a:ln w="19050" cap="flat" cmpd="sng">
            <a:solidFill>
              <a:schemeClr val="dk2"/>
            </a:solidFill>
            <a:prstDash val="solid"/>
            <a:round/>
            <a:headEnd type="none" w="sm" len="sm"/>
            <a:tailEnd type="none" w="sm" len="sm"/>
          </a:ln>
        </p:spPr>
      </p:pic>
      <p:sp>
        <p:nvSpPr>
          <p:cNvPr id="267" name="Google Shape;267;p45"/>
          <p:cNvSpPr txBox="1"/>
          <p:nvPr/>
        </p:nvSpPr>
        <p:spPr>
          <a:xfrm>
            <a:off x="370125" y="538375"/>
            <a:ext cx="2658300" cy="52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Calibri"/>
                <a:ea typeface="Calibri"/>
                <a:cs typeface="Calibri"/>
                <a:sym typeface="Calibri"/>
              </a:rPr>
              <a:t>DFCM COMPETENCY BASED CURRICULUM AT A GLANCE</a:t>
            </a:r>
            <a:endParaRPr sz="1600">
              <a:latin typeface="Calibri"/>
              <a:ea typeface="Calibri"/>
              <a:cs typeface="Calibri"/>
              <a:sym typeface="Calibri"/>
            </a:endParaRPr>
          </a:p>
        </p:txBody>
      </p:sp>
      <p:sp>
        <p:nvSpPr>
          <p:cNvPr id="268" name="Google Shape;268;p45"/>
          <p:cNvSpPr txBox="1"/>
          <p:nvPr/>
        </p:nvSpPr>
        <p:spPr>
          <a:xfrm>
            <a:off x="1068350" y="3465800"/>
            <a:ext cx="1001100" cy="18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JUNE 2019</a:t>
            </a:r>
            <a:endParaRPr>
              <a:latin typeface="Calibri"/>
              <a:ea typeface="Calibri"/>
              <a:cs typeface="Calibri"/>
              <a:sym typeface="Calibri"/>
            </a:endParaRPr>
          </a:p>
        </p:txBody>
      </p:sp>
      <p:sp>
        <p:nvSpPr>
          <p:cNvPr id="269" name="Google Shape;269;p45"/>
          <p:cNvSpPr txBox="1"/>
          <p:nvPr/>
        </p:nvSpPr>
        <p:spPr>
          <a:xfrm>
            <a:off x="3322800" y="294425"/>
            <a:ext cx="5703300" cy="396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err="1">
                <a:solidFill>
                  <a:srgbClr val="0000FF"/>
                </a:solidFill>
                <a:latin typeface="Calibri"/>
                <a:ea typeface="Calibri"/>
                <a:cs typeface="Calibri"/>
                <a:sym typeface="Calibri"/>
              </a:rPr>
              <a:t>Entrustable</a:t>
            </a:r>
            <a:r>
              <a:rPr lang="en" sz="1800" dirty="0">
                <a:solidFill>
                  <a:srgbClr val="0000FF"/>
                </a:solidFill>
                <a:latin typeface="Calibri"/>
                <a:ea typeface="Calibri"/>
                <a:cs typeface="Calibri"/>
                <a:sym typeface="Calibri"/>
              </a:rPr>
              <a:t> Professional Activities in Family Medicine</a:t>
            </a:r>
            <a:r>
              <a:rPr lang="en" dirty="0">
                <a:latin typeface="Calibri"/>
                <a:ea typeface="Calibri"/>
                <a:cs typeface="Calibri"/>
                <a:sym typeface="Calibri"/>
              </a:rPr>
              <a:t> </a:t>
            </a:r>
            <a:r>
              <a:rPr lang="en" dirty="0" err="1">
                <a:latin typeface="Calibri"/>
                <a:ea typeface="Calibri"/>
                <a:cs typeface="Calibri"/>
                <a:sym typeface="Calibri"/>
              </a:rPr>
              <a:t>pg</a:t>
            </a:r>
            <a:r>
              <a:rPr lang="en" dirty="0">
                <a:latin typeface="Calibri"/>
                <a:ea typeface="Calibri"/>
                <a:cs typeface="Calibri"/>
                <a:sym typeface="Calibri"/>
              </a:rPr>
              <a:t> 3</a:t>
            </a:r>
            <a:endParaRPr dirty="0">
              <a:latin typeface="Calibri"/>
              <a:ea typeface="Calibri"/>
              <a:cs typeface="Calibri"/>
              <a:sym typeface="Calibri"/>
            </a:endParaRPr>
          </a:p>
          <a:p>
            <a:pPr marL="285750" lvl="0" indent="-285750" algn="l" rtl="0">
              <a:spcBef>
                <a:spcPts val="0"/>
              </a:spcBef>
              <a:spcAft>
                <a:spcPts val="0"/>
              </a:spcAft>
              <a:buClr>
                <a:schemeClr val="dk1"/>
              </a:buClr>
              <a:buSzPts val="1100"/>
              <a:buFont typeface="Arial" panose="020B0604020202020204" pitchFamily="34" charset="0"/>
              <a:buChar char="•"/>
            </a:pPr>
            <a:r>
              <a:rPr lang="en" dirty="0">
                <a:latin typeface="Calibri"/>
                <a:ea typeface="Calibri"/>
                <a:cs typeface="Calibri"/>
                <a:sym typeface="Calibri"/>
              </a:rPr>
              <a:t>FAM19. Participate effectively in </a:t>
            </a:r>
            <a:r>
              <a:rPr lang="en" u="sng" dirty="0">
                <a:latin typeface="Calibri"/>
                <a:ea typeface="Calibri"/>
                <a:cs typeface="Calibri"/>
                <a:sym typeface="Calibri"/>
              </a:rPr>
              <a:t>collaborative practice, including    </a:t>
            </a:r>
            <a:r>
              <a:rPr lang="en" u="sng" dirty="0">
                <a:highlight>
                  <a:srgbClr val="FFFF00"/>
                </a:highlight>
                <a:latin typeface="Calibri"/>
                <a:ea typeface="Calibri"/>
                <a:cs typeface="Calibri"/>
                <a:sym typeface="Calibri"/>
              </a:rPr>
              <a:t>appropriate referrals</a:t>
            </a:r>
            <a:r>
              <a:rPr lang="en" u="sng" dirty="0">
                <a:latin typeface="Calibri"/>
                <a:ea typeface="Calibri"/>
                <a:cs typeface="Calibri"/>
                <a:sym typeface="Calibri"/>
              </a:rPr>
              <a:t> and consultations</a:t>
            </a:r>
            <a:r>
              <a:rPr lang="en" dirty="0">
                <a:latin typeface="Calibri"/>
                <a:ea typeface="Calibri"/>
                <a:cs typeface="Calibri"/>
                <a:sym typeface="Calibri"/>
              </a:rPr>
              <a:t>.</a:t>
            </a:r>
            <a:endParaRPr dirty="0">
              <a:solidFill>
                <a:srgbClr val="0000FF"/>
              </a:solidFill>
              <a:latin typeface="Calibri"/>
              <a:ea typeface="Calibri"/>
              <a:cs typeface="Calibri"/>
              <a:sym typeface="Calibri"/>
            </a:endParaRPr>
          </a:p>
          <a:p>
            <a:pPr marL="285750" lvl="0" indent="-285750" algn="l" rtl="0">
              <a:spcBef>
                <a:spcPts val="0"/>
              </a:spcBef>
              <a:spcAft>
                <a:spcPts val="0"/>
              </a:spcAft>
              <a:buClr>
                <a:schemeClr val="dk1"/>
              </a:buClr>
              <a:buSzPts val="1100"/>
              <a:buFont typeface="Arial" panose="020B0604020202020204" pitchFamily="34" charset="0"/>
              <a:buChar char="•"/>
            </a:pPr>
            <a:r>
              <a:rPr lang="en" dirty="0">
                <a:highlight>
                  <a:schemeClr val="lt1"/>
                </a:highlight>
                <a:latin typeface="Calibri"/>
                <a:ea typeface="Calibri"/>
                <a:cs typeface="Calibri"/>
                <a:sym typeface="Calibri"/>
              </a:rPr>
              <a:t>19A...</a:t>
            </a:r>
            <a:endParaRPr dirty="0">
              <a:highlight>
                <a:schemeClr val="lt1"/>
              </a:highlight>
              <a:latin typeface="Calibri"/>
              <a:ea typeface="Calibri"/>
              <a:cs typeface="Calibri"/>
              <a:sym typeface="Calibri"/>
            </a:endParaRPr>
          </a:p>
          <a:p>
            <a:pPr marL="285750" lvl="0" indent="-285750" algn="l" rtl="0">
              <a:spcBef>
                <a:spcPts val="0"/>
              </a:spcBef>
              <a:spcAft>
                <a:spcPts val="0"/>
              </a:spcAft>
              <a:buClr>
                <a:schemeClr val="dk1"/>
              </a:buClr>
              <a:buSzPts val="1100"/>
              <a:buFont typeface="Arial" panose="020B0604020202020204" pitchFamily="34" charset="0"/>
              <a:buChar char="•"/>
            </a:pPr>
            <a:r>
              <a:rPr lang="en" dirty="0">
                <a:highlight>
                  <a:srgbClr val="FFFF00"/>
                </a:highlight>
                <a:latin typeface="Calibri"/>
                <a:ea typeface="Calibri"/>
                <a:cs typeface="Calibri"/>
                <a:sym typeface="Calibri"/>
              </a:rPr>
              <a:t>19C. Refer patients if they fail medical management</a:t>
            </a:r>
            <a:r>
              <a:rPr lang="en" dirty="0">
                <a:latin typeface="Calibri"/>
                <a:ea typeface="Calibri"/>
                <a:cs typeface="Calibri"/>
                <a:sym typeface="Calibri"/>
              </a:rPr>
              <a:t>, present beyond personal scope, or if surgical consultation is warranted and construct a meaningful referral letter.</a:t>
            </a:r>
            <a:endParaRPr dirty="0">
              <a:latin typeface="Calibri"/>
              <a:ea typeface="Calibri"/>
              <a:cs typeface="Calibri"/>
              <a:sym typeface="Calibri"/>
            </a:endParaRPr>
          </a:p>
          <a:p>
            <a:pPr marL="285750" lvl="0" indent="-285750" algn="l" rtl="0">
              <a:spcBef>
                <a:spcPts val="0"/>
              </a:spcBef>
              <a:spcAft>
                <a:spcPts val="0"/>
              </a:spcAft>
              <a:buClr>
                <a:schemeClr val="dk1"/>
              </a:buClr>
              <a:buSzPts val="1100"/>
              <a:buFont typeface="Arial" panose="020B0604020202020204" pitchFamily="34" charset="0"/>
              <a:buChar char="•"/>
            </a:pPr>
            <a:r>
              <a:rPr lang="en" dirty="0">
                <a:latin typeface="Calibri"/>
                <a:ea typeface="Calibri"/>
                <a:cs typeface="Calibri"/>
                <a:sym typeface="Calibri"/>
              </a:rPr>
              <a:t>19D. </a:t>
            </a:r>
            <a:r>
              <a:rPr lang="en" dirty="0">
                <a:highlight>
                  <a:srgbClr val="FFFF00"/>
                </a:highlight>
                <a:latin typeface="Calibri"/>
                <a:ea typeface="Calibri"/>
                <a:cs typeface="Calibri"/>
                <a:sym typeface="Calibri"/>
              </a:rPr>
              <a:t>Engage appropriate health providers and community resources</a:t>
            </a:r>
            <a:r>
              <a:rPr lang="en" dirty="0">
                <a:latin typeface="Calibri"/>
                <a:ea typeface="Calibri"/>
                <a:cs typeface="Calibri"/>
                <a:sym typeface="Calibri"/>
              </a:rPr>
              <a:t>.</a:t>
            </a: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sz="1800" dirty="0">
              <a:solidFill>
                <a:srgbClr val="0000FF"/>
              </a:solidFill>
              <a:latin typeface="Calibri"/>
              <a:ea typeface="Calibri"/>
              <a:cs typeface="Calibri"/>
              <a:sym typeface="Calibri"/>
            </a:endParaRPr>
          </a:p>
          <a:p>
            <a:pPr marL="0" lvl="0" indent="0" algn="l" rtl="0">
              <a:spcBef>
                <a:spcPts val="0"/>
              </a:spcBef>
              <a:spcAft>
                <a:spcPts val="0"/>
              </a:spcAft>
              <a:buNone/>
            </a:pPr>
            <a:r>
              <a:rPr lang="en" sz="1800" dirty="0">
                <a:solidFill>
                  <a:srgbClr val="0000FF"/>
                </a:solidFill>
                <a:latin typeface="Calibri"/>
                <a:ea typeface="Calibri"/>
                <a:cs typeface="Calibri"/>
                <a:sym typeface="Calibri"/>
              </a:rPr>
              <a:t>Musculoskeletal Health</a:t>
            </a:r>
            <a:r>
              <a:rPr lang="en" dirty="0">
                <a:latin typeface="Calibri"/>
                <a:ea typeface="Calibri"/>
                <a:cs typeface="Calibri"/>
                <a:sym typeface="Calibri"/>
              </a:rPr>
              <a:t> </a:t>
            </a:r>
            <a:r>
              <a:rPr lang="en" dirty="0" err="1">
                <a:latin typeface="Calibri"/>
                <a:ea typeface="Calibri"/>
                <a:cs typeface="Calibri"/>
                <a:sym typeface="Calibri"/>
              </a:rPr>
              <a:t>pg</a:t>
            </a:r>
            <a:r>
              <a:rPr lang="en" dirty="0">
                <a:latin typeface="Calibri"/>
                <a:ea typeface="Calibri"/>
                <a:cs typeface="Calibri"/>
                <a:sym typeface="Calibri"/>
              </a:rPr>
              <a:t> 32</a:t>
            </a:r>
            <a:endParaRPr dirty="0">
              <a:latin typeface="Calibri"/>
              <a:ea typeface="Calibri"/>
              <a:cs typeface="Calibri"/>
              <a:sym typeface="Calibri"/>
            </a:endParaRPr>
          </a:p>
          <a:p>
            <a:pPr marL="285750" lvl="0" indent="-285750" algn="l" rtl="0">
              <a:spcBef>
                <a:spcPts val="0"/>
              </a:spcBef>
              <a:spcAft>
                <a:spcPts val="0"/>
              </a:spcAft>
              <a:buClr>
                <a:schemeClr val="dk1"/>
              </a:buClr>
              <a:buSzPts val="1100"/>
              <a:buFont typeface="Arial" panose="020B0604020202020204" pitchFamily="34" charset="0"/>
              <a:buChar char="•"/>
            </a:pPr>
            <a:r>
              <a:rPr lang="en" dirty="0">
                <a:latin typeface="Calibri"/>
                <a:ea typeface="Calibri"/>
                <a:cs typeface="Calibri"/>
                <a:sym typeface="Calibri"/>
              </a:rPr>
              <a:t>MSK06. Construct an appropriately thorough differential diagnosis that is congruent with the data generated by the history and physical.</a:t>
            </a:r>
            <a:endParaRPr dirty="0">
              <a:latin typeface="Calibri"/>
              <a:ea typeface="Calibri"/>
              <a:cs typeface="Calibri"/>
              <a:sym typeface="Calibri"/>
            </a:endParaRPr>
          </a:p>
          <a:p>
            <a:pPr marL="285750" lvl="0" indent="-285750" algn="l" rtl="0">
              <a:spcBef>
                <a:spcPts val="0"/>
              </a:spcBef>
              <a:spcAft>
                <a:spcPts val="0"/>
              </a:spcAft>
              <a:buClr>
                <a:schemeClr val="dk1"/>
              </a:buClr>
              <a:buSzPts val="1100"/>
              <a:buFont typeface="Arial" panose="020B0604020202020204" pitchFamily="34" charset="0"/>
              <a:buChar char="•"/>
            </a:pPr>
            <a:r>
              <a:rPr lang="en" dirty="0">
                <a:highlight>
                  <a:srgbClr val="FFFF00"/>
                </a:highlight>
                <a:latin typeface="Calibri"/>
                <a:ea typeface="Calibri"/>
                <a:cs typeface="Calibri"/>
                <a:sym typeface="Calibri"/>
              </a:rPr>
              <a:t>6A. Select appropriate diagnostic investigations (i.e. radiography, ultrasound and MRI), if required, to support or refute differential diagnosis</a:t>
            </a:r>
            <a:endParaRPr dirty="0">
              <a:highlight>
                <a:srgbClr val="FFFF00"/>
              </a:highlight>
              <a:latin typeface="Calibri"/>
              <a:ea typeface="Calibri"/>
              <a:cs typeface="Calibri"/>
              <a:sym typeface="Calibri"/>
            </a:endParaRPr>
          </a:p>
          <a:p>
            <a:pPr marL="285750" lvl="0" indent="-285750" algn="l" rtl="0">
              <a:spcBef>
                <a:spcPts val="0"/>
              </a:spcBef>
              <a:spcAft>
                <a:spcPts val="0"/>
              </a:spcAft>
              <a:buClr>
                <a:schemeClr val="dk1"/>
              </a:buClr>
              <a:buSzPts val="1100"/>
              <a:buFont typeface="Arial" panose="020B0604020202020204" pitchFamily="34" charset="0"/>
              <a:buChar char="•"/>
            </a:pPr>
            <a:r>
              <a:rPr lang="en" dirty="0">
                <a:latin typeface="Calibri"/>
                <a:ea typeface="Calibri"/>
                <a:cs typeface="Calibri"/>
                <a:sym typeface="Calibri"/>
              </a:rPr>
              <a:t>6B. Interpret...</a:t>
            </a: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EAAD71-CFE1-DD42-A94C-D5789359E11B}"/>
              </a:ext>
            </a:extLst>
          </p:cNvPr>
          <p:cNvSpPr>
            <a:spLocks noGrp="1"/>
          </p:cNvSpPr>
          <p:nvPr>
            <p:ph type="body" idx="1"/>
          </p:nvPr>
        </p:nvSpPr>
        <p:spPr>
          <a:xfrm>
            <a:off x="0" y="432763"/>
            <a:ext cx="9144000" cy="1136073"/>
          </a:xfrm>
        </p:spPr>
        <p:txBody>
          <a:bodyPr/>
          <a:lstStyle/>
          <a:p>
            <a:pPr marL="114300" indent="0" algn="ctr">
              <a:buNone/>
            </a:pPr>
            <a:r>
              <a:rPr lang="en" dirty="0"/>
              <a:t>How does this case speak to the</a:t>
            </a:r>
            <a:r>
              <a:rPr lang="en" b="1" dirty="0"/>
              <a:t> </a:t>
            </a:r>
            <a:r>
              <a:rPr lang="en" b="1" dirty="0" err="1">
                <a:solidFill>
                  <a:srgbClr val="6AA84F"/>
                </a:solidFill>
              </a:rPr>
              <a:t>CanMeds</a:t>
            </a:r>
            <a:r>
              <a:rPr lang="en" b="1" dirty="0"/>
              <a:t> </a:t>
            </a:r>
            <a:r>
              <a:rPr lang="en" dirty="0"/>
              <a:t>Roles? </a:t>
            </a:r>
          </a:p>
          <a:p>
            <a:endParaRPr lang="en-US" dirty="0"/>
          </a:p>
        </p:txBody>
      </p:sp>
      <p:pic>
        <p:nvPicPr>
          <p:cNvPr id="4" name="Google Shape;207;p36">
            <a:extLst>
              <a:ext uri="{FF2B5EF4-FFF2-40B4-BE49-F238E27FC236}">
                <a16:creationId xmlns:a16="http://schemas.microsoft.com/office/drawing/2014/main" id="{5CD46E81-8FBC-884E-97F7-B8B835FF856B}"/>
              </a:ext>
            </a:extLst>
          </p:cNvPr>
          <p:cNvPicPr preferRelativeResize="0"/>
          <p:nvPr/>
        </p:nvPicPr>
        <p:blipFill>
          <a:blip r:embed="rId2">
            <a:alphaModFix/>
          </a:blip>
          <a:stretch>
            <a:fillRect/>
          </a:stretch>
        </p:blipFill>
        <p:spPr>
          <a:xfrm>
            <a:off x="3149573" y="1345527"/>
            <a:ext cx="2844854" cy="3006627"/>
          </a:xfrm>
          <a:prstGeom prst="rect">
            <a:avLst/>
          </a:prstGeom>
          <a:noFill/>
          <a:ln>
            <a:noFill/>
          </a:ln>
        </p:spPr>
      </p:pic>
      <p:cxnSp>
        <p:nvCxnSpPr>
          <p:cNvPr id="5" name="Straight Connector 4">
            <a:extLst>
              <a:ext uri="{FF2B5EF4-FFF2-40B4-BE49-F238E27FC236}">
                <a16:creationId xmlns:a16="http://schemas.microsoft.com/office/drawing/2014/main" id="{A18D33ED-D462-8C46-8ACA-28723116720F}"/>
              </a:ext>
            </a:extLst>
          </p:cNvPr>
          <p:cNvCxnSpPr/>
          <p:nvPr/>
        </p:nvCxnSpPr>
        <p:spPr>
          <a:xfrm>
            <a:off x="457200" y="1063228"/>
            <a:ext cx="82296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448618E-EAEA-CE40-86E4-F4106C011D6E}"/>
              </a:ext>
            </a:extLst>
          </p:cNvPr>
          <p:cNvSpPr txBox="1"/>
          <p:nvPr/>
        </p:nvSpPr>
        <p:spPr>
          <a:xfrm>
            <a:off x="5994427" y="4541460"/>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800" dirty="0">
                <a:solidFill>
                  <a:schemeClr val="bg1"/>
                </a:solidFill>
                <a:latin typeface="Clear Sans Regular"/>
              </a:rPr>
              <a:t>Image from the </a:t>
            </a:r>
            <a:r>
              <a:rPr lang="en-US" sz="800" u="sng" dirty="0">
                <a:solidFill>
                  <a:schemeClr val="bg1"/>
                </a:solidFill>
                <a:latin typeface="Clear Sans Regular"/>
                <a:hlinkClick r:id="rId3"/>
              </a:rPr>
              <a:t>CFPC’s CanMEDS – Family Medicine: Working Group on Curriculum Review</a:t>
            </a:r>
            <a:r>
              <a:rPr lang="en-US" sz="800" dirty="0">
                <a:solidFill>
                  <a:schemeClr val="bg1"/>
                </a:solidFill>
                <a:latin typeface="Calibri"/>
              </a:rPr>
              <a:t>​</a:t>
            </a:r>
          </a:p>
        </p:txBody>
      </p:sp>
    </p:spTree>
    <p:extLst>
      <p:ext uri="{BB962C8B-B14F-4D97-AF65-F5344CB8AC3E}">
        <p14:creationId xmlns:p14="http://schemas.microsoft.com/office/powerpoint/2010/main" val="1410807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31DC2-99CA-FD44-B2A9-27A519EE52FE}"/>
              </a:ext>
            </a:extLst>
          </p:cNvPr>
          <p:cNvSpPr>
            <a:spLocks noGrp="1"/>
          </p:cNvSpPr>
          <p:nvPr>
            <p:ph type="title"/>
          </p:nvPr>
        </p:nvSpPr>
        <p:spPr/>
        <p:txBody>
          <a:bodyPr/>
          <a:lstStyle/>
          <a:p>
            <a:r>
              <a:rPr lang="en-US" dirty="0"/>
              <a:t>Four Principles</a:t>
            </a:r>
          </a:p>
        </p:txBody>
      </p:sp>
      <p:sp>
        <p:nvSpPr>
          <p:cNvPr id="3" name="Text Placeholder 2">
            <a:extLst>
              <a:ext uri="{FF2B5EF4-FFF2-40B4-BE49-F238E27FC236}">
                <a16:creationId xmlns:a16="http://schemas.microsoft.com/office/drawing/2014/main" id="{A3CB0884-D66D-E240-8CDF-5F5E16FA2804}"/>
              </a:ext>
            </a:extLst>
          </p:cNvPr>
          <p:cNvSpPr>
            <a:spLocks noGrp="1"/>
          </p:cNvSpPr>
          <p:nvPr>
            <p:ph type="body" idx="1"/>
          </p:nvPr>
        </p:nvSpPr>
        <p:spPr>
          <a:xfrm>
            <a:off x="285836" y="1543050"/>
            <a:ext cx="4835236" cy="3394472"/>
          </a:xfrm>
        </p:spPr>
        <p:txBody>
          <a:bodyPr/>
          <a:lstStyle/>
          <a:p>
            <a:pPr marL="571500" indent="-457200">
              <a:buFont typeface="+mj-lt"/>
              <a:buAutoNum type="arabicPeriod"/>
            </a:pPr>
            <a:r>
              <a:rPr lang="en-US" sz="2400" dirty="0"/>
              <a:t>Community-Based</a:t>
            </a:r>
          </a:p>
          <a:p>
            <a:pPr marL="571500" indent="-457200">
              <a:buFont typeface="+mj-lt"/>
              <a:buAutoNum type="arabicPeriod"/>
            </a:pPr>
            <a:r>
              <a:rPr lang="en-US" sz="2400" dirty="0"/>
              <a:t>Patient-Physician Relationship</a:t>
            </a:r>
          </a:p>
          <a:p>
            <a:pPr marL="571500" indent="-457200">
              <a:buFont typeface="+mj-lt"/>
              <a:buAutoNum type="arabicPeriod"/>
            </a:pPr>
            <a:r>
              <a:rPr lang="en-US" sz="2400" dirty="0"/>
              <a:t>Skilled Clinician</a:t>
            </a:r>
          </a:p>
          <a:p>
            <a:pPr marL="571500" indent="-457200">
              <a:buFont typeface="+mj-lt"/>
              <a:buAutoNum type="arabicPeriod"/>
            </a:pPr>
            <a:r>
              <a:rPr lang="en-US" sz="2400" dirty="0"/>
              <a:t>Resource to a defined population</a:t>
            </a:r>
          </a:p>
        </p:txBody>
      </p:sp>
      <p:pic>
        <p:nvPicPr>
          <p:cNvPr id="5" name="Google Shape;288;p47">
            <a:extLst>
              <a:ext uri="{FF2B5EF4-FFF2-40B4-BE49-F238E27FC236}">
                <a16:creationId xmlns:a16="http://schemas.microsoft.com/office/drawing/2014/main" id="{652ED7DC-0159-6945-A8E2-446ADA40832C}"/>
              </a:ext>
            </a:extLst>
          </p:cNvPr>
          <p:cNvPicPr preferRelativeResize="0"/>
          <p:nvPr/>
        </p:nvPicPr>
        <p:blipFill rotWithShape="1">
          <a:blip r:embed="rId2">
            <a:alphaModFix/>
          </a:blip>
          <a:srcRect l="-2224" t="69598" r="-2224" b="-982"/>
          <a:stretch/>
        </p:blipFill>
        <p:spPr>
          <a:xfrm>
            <a:off x="5631873" y="2202872"/>
            <a:ext cx="3226291" cy="737755"/>
          </a:xfrm>
          <a:prstGeom prst="rect">
            <a:avLst/>
          </a:prstGeom>
          <a:noFill/>
          <a:ln>
            <a:noFill/>
          </a:ln>
        </p:spPr>
      </p:pic>
      <p:cxnSp>
        <p:nvCxnSpPr>
          <p:cNvPr id="7" name="Straight Connector 6">
            <a:extLst>
              <a:ext uri="{FF2B5EF4-FFF2-40B4-BE49-F238E27FC236}">
                <a16:creationId xmlns:a16="http://schemas.microsoft.com/office/drawing/2014/main" id="{51589C36-FFDB-5F48-9539-5C9FB490588C}"/>
              </a:ext>
            </a:extLst>
          </p:cNvPr>
          <p:cNvCxnSpPr/>
          <p:nvPr/>
        </p:nvCxnSpPr>
        <p:spPr>
          <a:xfrm>
            <a:off x="457200" y="1063228"/>
            <a:ext cx="82296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3449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6"/>
          <p:cNvSpPr txBox="1">
            <a:spLocks noGrp="1"/>
          </p:cNvSpPr>
          <p:nvPr>
            <p:ph type="title"/>
          </p:nvPr>
        </p:nvSpPr>
        <p:spPr>
          <a:xfrm>
            <a:off x="0" y="378116"/>
            <a:ext cx="7828846"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2400" b="1" dirty="0" err="1">
                <a:solidFill>
                  <a:srgbClr val="005B9D"/>
                </a:solidFill>
                <a:latin typeface="Arial"/>
                <a:ea typeface="Arial"/>
                <a:cs typeface="Arial"/>
                <a:sym typeface="Arial"/>
              </a:rPr>
              <a:t>CanMEDS</a:t>
            </a:r>
            <a:r>
              <a:rPr lang="en" sz="2400" b="1" dirty="0">
                <a:solidFill>
                  <a:srgbClr val="005B9D"/>
                </a:solidFill>
                <a:latin typeface="Arial"/>
                <a:ea typeface="Arial"/>
                <a:cs typeface="Arial"/>
                <a:sym typeface="Arial"/>
              </a:rPr>
              <a:t>-FM expert role: </a:t>
            </a:r>
            <a:r>
              <a:rPr lang="en" sz="4200" b="1" dirty="0">
                <a:solidFill>
                  <a:srgbClr val="6AA84F"/>
                </a:solidFill>
                <a:latin typeface="Arial"/>
                <a:ea typeface="Arial"/>
                <a:cs typeface="Arial"/>
                <a:sym typeface="Arial"/>
              </a:rPr>
              <a:t>Collaborator</a:t>
            </a:r>
            <a:endParaRPr sz="4200" dirty="0">
              <a:solidFill>
                <a:srgbClr val="6AA84F"/>
              </a:solidFill>
            </a:endParaRPr>
          </a:p>
        </p:txBody>
      </p:sp>
      <p:sp>
        <p:nvSpPr>
          <p:cNvPr id="275" name="Google Shape;275;p46"/>
          <p:cNvSpPr txBox="1">
            <a:spLocks noGrp="1"/>
          </p:cNvSpPr>
          <p:nvPr>
            <p:ph type="body" idx="1"/>
          </p:nvPr>
        </p:nvSpPr>
        <p:spPr>
          <a:xfrm>
            <a:off x="847277" y="1619309"/>
            <a:ext cx="8064373" cy="3272100"/>
          </a:xfrm>
          <a:prstGeom prst="rect">
            <a:avLst/>
          </a:prstGeom>
          <a:ln>
            <a:noFill/>
          </a:ln>
        </p:spPr>
        <p:txBody>
          <a:bodyPr spcFirstLastPara="1" wrap="square" lIns="91425" tIns="45700" rIns="91425" bIns="45700" anchor="t" anchorCtr="0">
            <a:noAutofit/>
          </a:bodyPr>
          <a:lstStyle/>
          <a:p>
            <a:pPr marL="285750" indent="-285750">
              <a:lnSpc>
                <a:spcPct val="115000"/>
              </a:lnSpc>
              <a:spcBef>
                <a:spcPts val="500"/>
              </a:spcBef>
            </a:pPr>
            <a:r>
              <a:rPr lang="en-US" sz="1700" dirty="0">
                <a:latin typeface="Arial"/>
                <a:ea typeface="Arial"/>
                <a:cs typeface="Arial"/>
                <a:sym typeface="Arial"/>
              </a:rPr>
              <a:t>Participating in </a:t>
            </a:r>
            <a:r>
              <a:rPr lang="en-US" sz="1700" b="1" dirty="0">
                <a:latin typeface="Arial"/>
                <a:ea typeface="Arial"/>
                <a:cs typeface="Arial"/>
                <a:sym typeface="Arial"/>
              </a:rPr>
              <a:t>collaborative team-based models of care </a:t>
            </a:r>
            <a:r>
              <a:rPr lang="en-US" sz="1700" dirty="0">
                <a:latin typeface="Arial"/>
                <a:ea typeface="Arial"/>
                <a:cs typeface="Arial"/>
                <a:sym typeface="Arial"/>
              </a:rPr>
              <a:t>and interprofessional health care teams</a:t>
            </a:r>
          </a:p>
          <a:p>
            <a:pPr marL="0" lvl="0" indent="0" algn="l" rtl="0">
              <a:lnSpc>
                <a:spcPct val="115000"/>
              </a:lnSpc>
              <a:spcBef>
                <a:spcPts val="500"/>
              </a:spcBef>
              <a:spcAft>
                <a:spcPts val="0"/>
              </a:spcAft>
              <a:buNone/>
            </a:pPr>
            <a:endParaRPr lang="en-US" sz="1700" dirty="0">
              <a:latin typeface="Arial"/>
              <a:ea typeface="Arial"/>
              <a:cs typeface="Arial"/>
              <a:sym typeface="Arial"/>
            </a:endParaRPr>
          </a:p>
          <a:p>
            <a:pPr marL="285750" indent="-285750">
              <a:lnSpc>
                <a:spcPct val="115000"/>
              </a:lnSpc>
              <a:spcBef>
                <a:spcPts val="500"/>
              </a:spcBef>
            </a:pPr>
            <a:r>
              <a:rPr lang="en-US" sz="1700" dirty="0">
                <a:latin typeface="Arial"/>
                <a:ea typeface="Arial"/>
                <a:cs typeface="Arial"/>
                <a:sym typeface="Arial"/>
              </a:rPr>
              <a:t>The family physician as </a:t>
            </a:r>
            <a:r>
              <a:rPr lang="en-US" sz="1700" b="1" dirty="0">
                <a:latin typeface="Arial"/>
                <a:ea typeface="Arial"/>
                <a:cs typeface="Arial"/>
                <a:sym typeface="Arial"/>
              </a:rPr>
              <a:t>community-based</a:t>
            </a:r>
          </a:p>
          <a:p>
            <a:pPr marL="0" lvl="0" indent="0" algn="l" rtl="0">
              <a:lnSpc>
                <a:spcPct val="115000"/>
              </a:lnSpc>
              <a:spcBef>
                <a:spcPts val="500"/>
              </a:spcBef>
              <a:spcAft>
                <a:spcPts val="0"/>
              </a:spcAft>
              <a:buNone/>
            </a:pPr>
            <a:endParaRPr lang="en-US" sz="1700" dirty="0">
              <a:latin typeface="Arial"/>
              <a:ea typeface="Arial"/>
              <a:cs typeface="Arial"/>
              <a:sym typeface="Arial"/>
            </a:endParaRPr>
          </a:p>
          <a:p>
            <a:pPr marL="285750" indent="-285750">
              <a:lnSpc>
                <a:spcPct val="115000"/>
              </a:lnSpc>
              <a:spcBef>
                <a:spcPts val="500"/>
              </a:spcBef>
            </a:pPr>
            <a:r>
              <a:rPr lang="en-US" sz="1700" b="1" dirty="0">
                <a:latin typeface="Arial"/>
                <a:ea typeface="Arial"/>
                <a:cs typeface="Arial"/>
                <a:sym typeface="Arial"/>
              </a:rPr>
              <a:t>Management of scarce resources </a:t>
            </a:r>
            <a:r>
              <a:rPr lang="en-US" sz="1700" dirty="0">
                <a:latin typeface="Arial"/>
                <a:ea typeface="Arial"/>
                <a:cs typeface="Arial"/>
                <a:sym typeface="Arial"/>
              </a:rPr>
              <a:t>and understanding  of the health care system</a:t>
            </a:r>
          </a:p>
          <a:p>
            <a:pPr marL="0" lvl="0" indent="0" algn="l" rtl="0">
              <a:spcBef>
                <a:spcPts val="360"/>
              </a:spcBef>
              <a:spcAft>
                <a:spcPts val="0"/>
              </a:spcAft>
              <a:buNone/>
            </a:pPr>
            <a:endParaRPr lang="en-US" dirty="0"/>
          </a:p>
        </p:txBody>
      </p:sp>
      <p:pic>
        <p:nvPicPr>
          <p:cNvPr id="276" name="Google Shape;276;p46"/>
          <p:cNvPicPr preferRelativeResize="0"/>
          <p:nvPr/>
        </p:nvPicPr>
        <p:blipFill>
          <a:blip r:embed="rId3">
            <a:alphaModFix/>
          </a:blip>
          <a:stretch>
            <a:fillRect/>
          </a:stretch>
        </p:blipFill>
        <p:spPr>
          <a:xfrm>
            <a:off x="7540050" y="114875"/>
            <a:ext cx="1466775" cy="1383883"/>
          </a:xfrm>
          <a:prstGeom prst="rect">
            <a:avLst/>
          </a:prstGeom>
          <a:noFill/>
          <a:ln>
            <a:noFill/>
          </a:ln>
        </p:spPr>
      </p:pic>
      <p:sp>
        <p:nvSpPr>
          <p:cNvPr id="8" name="Content Placeholder 2">
            <a:extLst>
              <a:ext uri="{FF2B5EF4-FFF2-40B4-BE49-F238E27FC236}">
                <a16:creationId xmlns:a16="http://schemas.microsoft.com/office/drawing/2014/main" id="{FEE32A53-0ACA-4661-986C-4BC53D3A842F}"/>
              </a:ext>
            </a:extLst>
          </p:cNvPr>
          <p:cNvSpPr txBox="1">
            <a:spLocks/>
          </p:cNvSpPr>
          <p:nvPr/>
        </p:nvSpPr>
        <p:spPr>
          <a:xfrm>
            <a:off x="12268200" y="9639817"/>
            <a:ext cx="3429000" cy="854825"/>
          </a:xfrm>
          <a:prstGeom prst="rect">
            <a:avLst/>
          </a:prstGeom>
          <a:solidFill>
            <a:schemeClr val="bg1"/>
          </a:solidFill>
        </p:spPr>
        <p:txBody>
          <a:bodyPr vert="horz" lIns="91440" tIns="45720" rIns="91440" bIns="45720" rtlCol="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buNone/>
            </a:pPr>
            <a:r>
              <a:rPr lang="en-US" sz="1800" dirty="0">
                <a:latin typeface="Clear Sans Regular" panose="020B0604020202020204" charset="0"/>
                <a:cs typeface="Clear Sans Regular" panose="020B0604020202020204" charset="0"/>
              </a:rPr>
              <a:t>Image from the </a:t>
            </a:r>
            <a:r>
              <a:rPr lang="en-US" sz="1800" dirty="0">
                <a:latin typeface="Clear Sans Regular" panose="020B0604020202020204" charset="0"/>
                <a:cs typeface="Clear Sans Regular" panose="020B0604020202020204" charset="0"/>
                <a:hlinkClick r:id="rId4"/>
              </a:rPr>
              <a:t>CFPC’s </a:t>
            </a:r>
            <a:r>
              <a:rPr lang="en-US" sz="1800" dirty="0" err="1">
                <a:latin typeface="Clear Sans Regular" panose="020B0604020202020204" charset="0"/>
                <a:cs typeface="Clear Sans Regular" panose="020B0604020202020204" charset="0"/>
                <a:hlinkClick r:id="rId4"/>
              </a:rPr>
              <a:t>CanMEDS</a:t>
            </a:r>
            <a:r>
              <a:rPr lang="en-US" sz="1800" dirty="0">
                <a:latin typeface="Clear Sans Regular" panose="020B0604020202020204" charset="0"/>
                <a:cs typeface="Clear Sans Regular" panose="020B0604020202020204" charset="0"/>
                <a:hlinkClick r:id="rId4"/>
              </a:rPr>
              <a:t> – Family Medicine: Working Group on Curriculum Review</a:t>
            </a:r>
            <a:endParaRPr lang="en-US" sz="1200" dirty="0"/>
          </a:p>
        </p:txBody>
      </p:sp>
      <p:sp>
        <p:nvSpPr>
          <p:cNvPr id="9" name="Content Placeholder 2">
            <a:extLst>
              <a:ext uri="{FF2B5EF4-FFF2-40B4-BE49-F238E27FC236}">
                <a16:creationId xmlns:a16="http://schemas.microsoft.com/office/drawing/2014/main" id="{FEE32A53-0ACA-4661-986C-4BC53D3A842F}"/>
              </a:ext>
            </a:extLst>
          </p:cNvPr>
          <p:cNvSpPr txBox="1">
            <a:spLocks/>
          </p:cNvSpPr>
          <p:nvPr/>
        </p:nvSpPr>
        <p:spPr>
          <a:xfrm>
            <a:off x="12411075" y="9782692"/>
            <a:ext cx="3429000" cy="854825"/>
          </a:xfrm>
          <a:prstGeom prst="rect">
            <a:avLst/>
          </a:prstGeom>
          <a:solidFill>
            <a:schemeClr val="bg1"/>
          </a:solidFill>
        </p:spPr>
        <p:txBody>
          <a:bodyPr vert="horz" lIns="91440" tIns="45720" rIns="91440" bIns="45720" rtlCol="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buNone/>
            </a:pPr>
            <a:r>
              <a:rPr lang="en-US" sz="1800" dirty="0">
                <a:latin typeface="Clear Sans Regular" panose="020B0604020202020204" charset="0"/>
                <a:cs typeface="Clear Sans Regular" panose="020B0604020202020204" charset="0"/>
              </a:rPr>
              <a:t>Image from the </a:t>
            </a:r>
            <a:r>
              <a:rPr lang="en-US" sz="1800" dirty="0">
                <a:latin typeface="Clear Sans Regular" panose="020B0604020202020204" charset="0"/>
                <a:cs typeface="Clear Sans Regular" panose="020B0604020202020204" charset="0"/>
                <a:hlinkClick r:id="rId4"/>
              </a:rPr>
              <a:t>CFPC’s </a:t>
            </a:r>
            <a:r>
              <a:rPr lang="en-US" sz="1800" dirty="0" err="1">
                <a:latin typeface="Clear Sans Regular" panose="020B0604020202020204" charset="0"/>
                <a:cs typeface="Clear Sans Regular" panose="020B0604020202020204" charset="0"/>
                <a:hlinkClick r:id="rId4"/>
              </a:rPr>
              <a:t>CanMEDS</a:t>
            </a:r>
            <a:r>
              <a:rPr lang="en-US" sz="1800" dirty="0">
                <a:latin typeface="Clear Sans Regular" panose="020B0604020202020204" charset="0"/>
                <a:cs typeface="Clear Sans Regular" panose="020B0604020202020204" charset="0"/>
                <a:hlinkClick r:id="rId4"/>
              </a:rPr>
              <a:t> – Family Medicine: Working Group on Curriculum Review</a:t>
            </a:r>
            <a:endParaRPr lang="en-US" sz="1200" dirty="0"/>
          </a:p>
        </p:txBody>
      </p:sp>
      <p:sp>
        <p:nvSpPr>
          <p:cNvPr id="2" name="TextBox 1">
            <a:extLst>
              <a:ext uri="{FF2B5EF4-FFF2-40B4-BE49-F238E27FC236}">
                <a16:creationId xmlns:a16="http://schemas.microsoft.com/office/drawing/2014/main" id="{D6047D86-CC64-4E28-80B3-B13F107E006A}"/>
              </a:ext>
            </a:extLst>
          </p:cNvPr>
          <p:cNvSpPr txBox="1"/>
          <p:nvPr/>
        </p:nvSpPr>
        <p:spPr>
          <a:xfrm>
            <a:off x="6168450" y="4552855"/>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800" dirty="0">
                <a:solidFill>
                  <a:schemeClr val="bg1"/>
                </a:solidFill>
                <a:latin typeface="Clear Sans Regular"/>
              </a:rPr>
              <a:t>Image from the </a:t>
            </a:r>
            <a:r>
              <a:rPr lang="en-US" sz="800" u="sng" dirty="0">
                <a:solidFill>
                  <a:schemeClr val="bg1"/>
                </a:solidFill>
                <a:latin typeface="Clear Sans Regular"/>
                <a:hlinkClick r:id="rId4"/>
              </a:rPr>
              <a:t>CFPC’s CanMEDS – Family Medicine: Working Group on Curriculum Review</a:t>
            </a:r>
            <a:r>
              <a:rPr lang="en-US" sz="800" dirty="0">
                <a:solidFill>
                  <a:schemeClr val="bg1"/>
                </a:solidFill>
                <a:latin typeface="Calibri"/>
              </a:rPr>
              <a:t>​</a:t>
            </a:r>
          </a:p>
        </p:txBody>
      </p:sp>
      <p:cxnSp>
        <p:nvCxnSpPr>
          <p:cNvPr id="11" name="Straight Connector 10">
            <a:extLst>
              <a:ext uri="{FF2B5EF4-FFF2-40B4-BE49-F238E27FC236}">
                <a16:creationId xmlns:a16="http://schemas.microsoft.com/office/drawing/2014/main" id="{75DB6D3E-506D-F348-AD79-E9088A73E94B}"/>
              </a:ext>
            </a:extLst>
          </p:cNvPr>
          <p:cNvCxnSpPr>
            <a:cxnSpLocks/>
          </p:cNvCxnSpPr>
          <p:nvPr/>
        </p:nvCxnSpPr>
        <p:spPr>
          <a:xfrm>
            <a:off x="318655" y="1522895"/>
            <a:ext cx="868817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7"/>
          <p:cNvSpPr txBox="1">
            <a:spLocks noGrp="1"/>
          </p:cNvSpPr>
          <p:nvPr>
            <p:ph type="title"/>
          </p:nvPr>
        </p:nvSpPr>
        <p:spPr>
          <a:xfrm>
            <a:off x="-387927" y="447443"/>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 sz="2400" b="1" dirty="0" err="1">
                <a:solidFill>
                  <a:srgbClr val="005B9D"/>
                </a:solidFill>
                <a:latin typeface="Arial"/>
                <a:ea typeface="Arial"/>
                <a:cs typeface="Arial"/>
                <a:sym typeface="Arial"/>
              </a:rPr>
              <a:t>CanMEDS</a:t>
            </a:r>
            <a:r>
              <a:rPr lang="en" sz="2400" b="1" dirty="0">
                <a:solidFill>
                  <a:srgbClr val="005B9D"/>
                </a:solidFill>
                <a:latin typeface="Arial"/>
                <a:ea typeface="Arial"/>
                <a:cs typeface="Arial"/>
                <a:sym typeface="Arial"/>
              </a:rPr>
              <a:t>-FM expert role: </a:t>
            </a:r>
            <a:r>
              <a:rPr lang="en" b="1" dirty="0">
                <a:solidFill>
                  <a:srgbClr val="6AA84F"/>
                </a:solidFill>
                <a:latin typeface="Arial"/>
                <a:ea typeface="Arial"/>
                <a:cs typeface="Arial"/>
                <a:sym typeface="Arial"/>
              </a:rPr>
              <a:t>Manager</a:t>
            </a:r>
            <a:endParaRPr dirty="0">
              <a:solidFill>
                <a:srgbClr val="6AA84F"/>
              </a:solidFill>
            </a:endParaRPr>
          </a:p>
        </p:txBody>
      </p:sp>
      <p:sp>
        <p:nvSpPr>
          <p:cNvPr id="285" name="Google Shape;285;p47"/>
          <p:cNvSpPr txBox="1">
            <a:spLocks noGrp="1"/>
          </p:cNvSpPr>
          <p:nvPr>
            <p:ph type="body" idx="1"/>
          </p:nvPr>
        </p:nvSpPr>
        <p:spPr>
          <a:xfrm>
            <a:off x="484204" y="1446380"/>
            <a:ext cx="4087796" cy="3001500"/>
          </a:xfrm>
          <a:prstGeom prst="rect">
            <a:avLst/>
          </a:prstGeom>
        </p:spPr>
        <p:txBody>
          <a:bodyPr spcFirstLastPara="1" wrap="square" lIns="91425" tIns="45700" rIns="91425" bIns="45700" anchor="t" anchorCtr="0">
            <a:noAutofit/>
          </a:bodyPr>
          <a:lstStyle/>
          <a:p>
            <a:pPr marL="0" lvl="0" indent="0" algn="l" rtl="0">
              <a:lnSpc>
                <a:spcPct val="115000"/>
              </a:lnSpc>
              <a:spcBef>
                <a:spcPts val="500"/>
              </a:spcBef>
              <a:spcAft>
                <a:spcPts val="0"/>
              </a:spcAft>
              <a:buClr>
                <a:schemeClr val="dk1"/>
              </a:buClr>
              <a:buSzPts val="1100"/>
              <a:buFont typeface="Arial"/>
              <a:buNone/>
            </a:pPr>
            <a:endParaRPr sz="1800" dirty="0">
              <a:latin typeface="Arial"/>
              <a:ea typeface="Arial"/>
              <a:cs typeface="Arial"/>
              <a:sym typeface="Arial"/>
            </a:endParaRPr>
          </a:p>
          <a:p>
            <a:pPr marL="285750" indent="-285750">
              <a:lnSpc>
                <a:spcPct val="115000"/>
              </a:lnSpc>
              <a:spcBef>
                <a:spcPts val="500"/>
              </a:spcBef>
              <a:buSzPts val="1100"/>
            </a:pPr>
            <a:r>
              <a:rPr lang="en" sz="1800" b="1" dirty="0">
                <a:latin typeface="Arial"/>
                <a:ea typeface="Arial"/>
                <a:cs typeface="Arial"/>
                <a:sym typeface="Arial"/>
              </a:rPr>
              <a:t>Contributing</a:t>
            </a:r>
            <a:r>
              <a:rPr lang="en" sz="1800" dirty="0">
                <a:latin typeface="Arial"/>
                <a:ea typeface="Arial"/>
                <a:cs typeface="Arial"/>
                <a:sym typeface="Arial"/>
              </a:rPr>
              <a:t> to effectiveness in health care systems</a:t>
            </a:r>
            <a:endParaRPr sz="1800" dirty="0">
              <a:latin typeface="Arial"/>
              <a:ea typeface="Arial"/>
              <a:cs typeface="Arial"/>
              <a:sym typeface="Arial"/>
            </a:endParaRPr>
          </a:p>
          <a:p>
            <a:pPr marL="285750" indent="-285750">
              <a:lnSpc>
                <a:spcPct val="115000"/>
              </a:lnSpc>
              <a:spcBef>
                <a:spcPts val="500"/>
              </a:spcBef>
              <a:buSzPts val="1100"/>
            </a:pPr>
            <a:endParaRPr sz="1800" dirty="0">
              <a:latin typeface="Arial"/>
              <a:ea typeface="Arial"/>
              <a:cs typeface="Arial"/>
              <a:sym typeface="Arial"/>
            </a:endParaRPr>
          </a:p>
          <a:p>
            <a:pPr marL="285750" indent="-285750">
              <a:lnSpc>
                <a:spcPct val="115000"/>
              </a:lnSpc>
              <a:spcBef>
                <a:spcPts val="500"/>
              </a:spcBef>
              <a:buSzPts val="1100"/>
            </a:pPr>
            <a:r>
              <a:rPr lang="en" sz="1800" b="1" dirty="0">
                <a:latin typeface="Arial"/>
                <a:ea typeface="Arial"/>
                <a:cs typeface="Arial"/>
                <a:sym typeface="Arial"/>
              </a:rPr>
              <a:t>Practice</a:t>
            </a:r>
            <a:r>
              <a:rPr lang="en" sz="1800" dirty="0">
                <a:latin typeface="Arial"/>
                <a:ea typeface="Arial"/>
                <a:cs typeface="Arial"/>
                <a:sym typeface="Arial"/>
              </a:rPr>
              <a:t> and career management, and </a:t>
            </a:r>
            <a:r>
              <a:rPr lang="en" sz="1800" b="1" dirty="0">
                <a:latin typeface="Arial"/>
                <a:ea typeface="Arial"/>
                <a:cs typeface="Arial"/>
                <a:sym typeface="Arial"/>
              </a:rPr>
              <a:t>effective use of resources</a:t>
            </a:r>
            <a:endParaRPr sz="1800" b="1" dirty="0">
              <a:latin typeface="Arial"/>
              <a:ea typeface="Arial"/>
              <a:cs typeface="Arial"/>
              <a:sym typeface="Arial"/>
            </a:endParaRPr>
          </a:p>
          <a:p>
            <a:pPr marL="0" lvl="0" indent="0" algn="l" rtl="0">
              <a:spcBef>
                <a:spcPts val="360"/>
              </a:spcBef>
              <a:spcAft>
                <a:spcPts val="0"/>
              </a:spcAft>
              <a:buNone/>
            </a:pPr>
            <a:endParaRPr dirty="0"/>
          </a:p>
        </p:txBody>
      </p:sp>
      <p:pic>
        <p:nvPicPr>
          <p:cNvPr id="287" name="Google Shape;287;p47"/>
          <p:cNvPicPr preferRelativeResize="0"/>
          <p:nvPr/>
        </p:nvPicPr>
        <p:blipFill>
          <a:blip r:embed="rId3">
            <a:alphaModFix/>
          </a:blip>
          <a:stretch>
            <a:fillRect/>
          </a:stretch>
        </p:blipFill>
        <p:spPr>
          <a:xfrm>
            <a:off x="7606145" y="131040"/>
            <a:ext cx="1399255" cy="1337542"/>
          </a:xfrm>
          <a:prstGeom prst="rect">
            <a:avLst/>
          </a:prstGeom>
          <a:noFill/>
          <a:ln>
            <a:noFill/>
          </a:ln>
        </p:spPr>
      </p:pic>
      <p:sp>
        <p:nvSpPr>
          <p:cNvPr id="290" name="Google Shape;290;p47"/>
          <p:cNvSpPr txBox="1"/>
          <p:nvPr/>
        </p:nvSpPr>
        <p:spPr>
          <a:xfrm>
            <a:off x="5013650" y="1051525"/>
            <a:ext cx="1110300" cy="22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cxnSp>
        <p:nvCxnSpPr>
          <p:cNvPr id="9" name="Straight Connector 8">
            <a:extLst>
              <a:ext uri="{FF2B5EF4-FFF2-40B4-BE49-F238E27FC236}">
                <a16:creationId xmlns:a16="http://schemas.microsoft.com/office/drawing/2014/main" id="{6AF36078-6A1B-984C-8B98-8DFC15C969A0}"/>
              </a:ext>
            </a:extLst>
          </p:cNvPr>
          <p:cNvCxnSpPr>
            <a:cxnSpLocks/>
          </p:cNvCxnSpPr>
          <p:nvPr/>
        </p:nvCxnSpPr>
        <p:spPr>
          <a:xfrm>
            <a:off x="304800" y="1603556"/>
            <a:ext cx="87006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EAE09127-73C8-FD49-A803-8731AC83086D}"/>
              </a:ext>
            </a:extLst>
          </p:cNvPr>
          <p:cNvSpPr txBox="1">
            <a:spLocks/>
          </p:cNvSpPr>
          <p:nvPr/>
        </p:nvSpPr>
        <p:spPr>
          <a:xfrm>
            <a:off x="5827599" y="2194408"/>
            <a:ext cx="3177801" cy="232231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571500" indent="-457200">
              <a:buFont typeface="+mj-lt"/>
              <a:buAutoNum type="arabicPeriod"/>
            </a:pPr>
            <a:r>
              <a:rPr lang="en-US" sz="1600" dirty="0"/>
              <a:t>Community-Based</a:t>
            </a:r>
          </a:p>
          <a:p>
            <a:pPr marL="571500" indent="-457200">
              <a:buFont typeface="+mj-lt"/>
              <a:buAutoNum type="arabicPeriod"/>
            </a:pPr>
            <a:r>
              <a:rPr lang="en-US" sz="1600" dirty="0"/>
              <a:t>Patient-Physician Relationship</a:t>
            </a:r>
          </a:p>
          <a:p>
            <a:pPr marL="571500" indent="-457200">
              <a:buFont typeface="+mj-lt"/>
              <a:buAutoNum type="arabicPeriod"/>
            </a:pPr>
            <a:r>
              <a:rPr lang="en-US" sz="1600" dirty="0"/>
              <a:t>Skilled Clinician</a:t>
            </a:r>
          </a:p>
          <a:p>
            <a:pPr marL="571500" indent="-457200">
              <a:buFont typeface="+mj-lt"/>
              <a:buAutoNum type="arabicPeriod"/>
            </a:pPr>
            <a:r>
              <a:rPr lang="en-US" sz="1600" dirty="0"/>
              <a:t>Resource to a defined population</a:t>
            </a:r>
          </a:p>
        </p:txBody>
      </p:sp>
      <p:cxnSp>
        <p:nvCxnSpPr>
          <p:cNvPr id="11" name="Straight Connector 10">
            <a:extLst>
              <a:ext uri="{FF2B5EF4-FFF2-40B4-BE49-F238E27FC236}">
                <a16:creationId xmlns:a16="http://schemas.microsoft.com/office/drawing/2014/main" id="{C39E9A7A-27D7-9546-89CC-A1F29D3AB00E}"/>
              </a:ext>
            </a:extLst>
          </p:cNvPr>
          <p:cNvCxnSpPr>
            <a:cxnSpLocks/>
          </p:cNvCxnSpPr>
          <p:nvPr/>
        </p:nvCxnSpPr>
        <p:spPr>
          <a:xfrm>
            <a:off x="4791977" y="1886631"/>
            <a:ext cx="0" cy="2220299"/>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B5924E53-562A-F446-A1D2-2FCD475FA31F}"/>
              </a:ext>
            </a:extLst>
          </p:cNvPr>
          <p:cNvSpPr/>
          <p:nvPr/>
        </p:nvSpPr>
        <p:spPr>
          <a:xfrm>
            <a:off x="5568800" y="1886631"/>
            <a:ext cx="2471219" cy="307777"/>
          </a:xfrm>
          <a:prstGeom prst="rect">
            <a:avLst/>
          </a:prstGeom>
        </p:spPr>
        <p:txBody>
          <a:bodyPr wrap="square">
            <a:spAutoFit/>
          </a:bodyPr>
          <a:lstStyle/>
          <a:p>
            <a:r>
              <a:rPr lang="en-US" dirty="0"/>
              <a:t>Four Principles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48"/>
          <p:cNvPicPr preferRelativeResize="0"/>
          <p:nvPr/>
        </p:nvPicPr>
        <p:blipFill>
          <a:blip r:embed="rId3">
            <a:alphaModFix/>
          </a:blip>
          <a:stretch>
            <a:fillRect/>
          </a:stretch>
        </p:blipFill>
        <p:spPr>
          <a:xfrm>
            <a:off x="3333817" y="167519"/>
            <a:ext cx="5401735" cy="4011883"/>
          </a:xfrm>
          <a:prstGeom prst="rect">
            <a:avLst/>
          </a:prstGeom>
          <a:noFill/>
          <a:ln w="19050" cap="flat" cmpd="sng">
            <a:solidFill>
              <a:schemeClr val="dk2"/>
            </a:solidFill>
            <a:prstDash val="solid"/>
            <a:round/>
            <a:headEnd type="none" w="sm" len="sm"/>
            <a:tailEnd type="none" w="sm" len="sm"/>
          </a:ln>
        </p:spPr>
      </p:pic>
      <p:sp>
        <p:nvSpPr>
          <p:cNvPr id="297" name="Google Shape;297;p48"/>
          <p:cNvSpPr txBox="1"/>
          <p:nvPr/>
        </p:nvSpPr>
        <p:spPr>
          <a:xfrm>
            <a:off x="4298600" y="2313300"/>
            <a:ext cx="925200" cy="3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highlight>
                  <a:schemeClr val="lt1"/>
                </a:highlight>
                <a:latin typeface="Calibri"/>
                <a:ea typeface="Calibri"/>
                <a:cs typeface="Calibri"/>
                <a:sym typeface="Calibri"/>
              </a:rPr>
              <a:t>Pete Mitchell</a:t>
            </a:r>
            <a:endParaRPr sz="900">
              <a:highlight>
                <a:schemeClr val="lt1"/>
              </a:highlight>
              <a:latin typeface="Calibri"/>
              <a:ea typeface="Calibri"/>
              <a:cs typeface="Calibri"/>
              <a:sym typeface="Calibri"/>
            </a:endParaRPr>
          </a:p>
        </p:txBody>
      </p:sp>
      <p:pic>
        <p:nvPicPr>
          <p:cNvPr id="13" name="Picture 12">
            <a:extLst>
              <a:ext uri="{FF2B5EF4-FFF2-40B4-BE49-F238E27FC236}">
                <a16:creationId xmlns:a16="http://schemas.microsoft.com/office/drawing/2014/main" id="{633C1B17-C60B-5A48-B168-9588AF31EC19}"/>
              </a:ext>
            </a:extLst>
          </p:cNvPr>
          <p:cNvPicPr>
            <a:picLocks noChangeAspect="1"/>
          </p:cNvPicPr>
          <p:nvPr/>
        </p:nvPicPr>
        <p:blipFill>
          <a:blip r:embed="rId4"/>
          <a:stretch>
            <a:fillRect/>
          </a:stretch>
        </p:blipFill>
        <p:spPr>
          <a:xfrm flipH="1">
            <a:off x="408448" y="301690"/>
            <a:ext cx="948853" cy="138856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0"/>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 dirty="0"/>
              <a:t>Objectives </a:t>
            </a:r>
            <a:endParaRPr dirty="0"/>
          </a:p>
        </p:txBody>
      </p:sp>
      <p:sp>
        <p:nvSpPr>
          <p:cNvPr id="158" name="Google Shape;158;p30"/>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Clr>
                <a:srgbClr val="002A5C"/>
              </a:buClr>
              <a:buSzPts val="2400"/>
              <a:buAutoNum type="arabicPeriod"/>
            </a:pPr>
            <a:r>
              <a:rPr lang="en" sz="2000" dirty="0">
                <a:solidFill>
                  <a:srgbClr val="002A5C"/>
                </a:solidFill>
              </a:rPr>
              <a:t>Review basics of the Triple C Competency Based Curriculum</a:t>
            </a:r>
            <a:br>
              <a:rPr lang="en" sz="2000" dirty="0">
                <a:solidFill>
                  <a:srgbClr val="002A5C"/>
                </a:solidFill>
              </a:rPr>
            </a:br>
            <a:endParaRPr sz="2000" dirty="0">
              <a:solidFill>
                <a:srgbClr val="002A5C"/>
              </a:solidFill>
            </a:endParaRPr>
          </a:p>
          <a:p>
            <a:pPr marL="457200" lvl="0" indent="-381000" algn="l" rtl="0">
              <a:lnSpc>
                <a:spcPct val="115000"/>
              </a:lnSpc>
              <a:spcBef>
                <a:spcPts val="0"/>
              </a:spcBef>
              <a:spcAft>
                <a:spcPts val="0"/>
              </a:spcAft>
              <a:buClr>
                <a:srgbClr val="002A5C"/>
              </a:buClr>
              <a:buSzPts val="2400"/>
              <a:buAutoNum type="arabicPeriod"/>
            </a:pPr>
            <a:r>
              <a:rPr lang="en" sz="2000" dirty="0">
                <a:solidFill>
                  <a:srgbClr val="002A5C"/>
                </a:solidFill>
              </a:rPr>
              <a:t>Review how the curriculum is mapped to the </a:t>
            </a:r>
            <a:r>
              <a:rPr lang="en" sz="2000" dirty="0" err="1">
                <a:solidFill>
                  <a:srgbClr val="002A5C"/>
                </a:solidFill>
              </a:rPr>
              <a:t>CanMEDs</a:t>
            </a:r>
            <a:r>
              <a:rPr lang="en" sz="2000" dirty="0">
                <a:solidFill>
                  <a:srgbClr val="002A5C"/>
                </a:solidFill>
              </a:rPr>
              <a:t>-FM roles</a:t>
            </a:r>
            <a:br>
              <a:rPr lang="en" sz="2000" dirty="0">
                <a:solidFill>
                  <a:srgbClr val="002A5C"/>
                </a:solidFill>
              </a:rPr>
            </a:br>
            <a:endParaRPr sz="2000" dirty="0">
              <a:solidFill>
                <a:srgbClr val="002A5C"/>
              </a:solidFill>
            </a:endParaRPr>
          </a:p>
          <a:p>
            <a:pPr marL="457200" lvl="0" indent="-381000" algn="l" rtl="0">
              <a:lnSpc>
                <a:spcPct val="115000"/>
              </a:lnSpc>
              <a:spcBef>
                <a:spcPts val="0"/>
              </a:spcBef>
              <a:spcAft>
                <a:spcPts val="0"/>
              </a:spcAft>
              <a:buClr>
                <a:srgbClr val="002A5C"/>
              </a:buClr>
              <a:buSzPts val="2400"/>
              <a:buAutoNum type="arabicPeriod"/>
            </a:pPr>
            <a:r>
              <a:rPr lang="en" sz="2000" dirty="0">
                <a:solidFill>
                  <a:srgbClr val="002A5C"/>
                </a:solidFill>
              </a:rPr>
              <a:t>Utilize cases to highlight approaches to incorporating the curriculum and competencies into day-to-day supervision </a:t>
            </a:r>
            <a:br>
              <a:rPr lang="en" sz="2000" dirty="0">
                <a:solidFill>
                  <a:srgbClr val="002A5C"/>
                </a:solidFill>
              </a:rPr>
            </a:br>
            <a:endParaRPr sz="2000" dirty="0">
              <a:solidFill>
                <a:srgbClr val="002A5C"/>
              </a:solidFill>
            </a:endParaRPr>
          </a:p>
          <a:p>
            <a:pPr marL="457200" lvl="0" indent="-381000" algn="l" rtl="0">
              <a:lnSpc>
                <a:spcPct val="115000"/>
              </a:lnSpc>
              <a:spcBef>
                <a:spcPts val="0"/>
              </a:spcBef>
              <a:spcAft>
                <a:spcPts val="0"/>
              </a:spcAft>
              <a:buClr>
                <a:srgbClr val="002A5C"/>
              </a:buClr>
              <a:buSzPts val="2400"/>
              <a:buAutoNum type="arabicPeriod"/>
            </a:pPr>
            <a:r>
              <a:rPr lang="en" sz="2000" dirty="0">
                <a:solidFill>
                  <a:srgbClr val="002A5C"/>
                </a:solidFill>
              </a:rPr>
              <a:t>Provide resource links for faculty </a:t>
            </a:r>
            <a:endParaRPr sz="2000" dirty="0">
              <a:solidFill>
                <a:srgbClr val="002A5C"/>
              </a:solidFill>
            </a:endParaRPr>
          </a:p>
          <a:p>
            <a:pPr marL="0" lvl="0" indent="0" algn="ctr" rtl="0">
              <a:spcBef>
                <a:spcPts val="0"/>
              </a:spcBef>
              <a:spcAft>
                <a:spcPts val="0"/>
              </a:spcAft>
              <a:buClr>
                <a:srgbClr val="888888"/>
              </a:buClr>
              <a:buSzPts val="3200"/>
              <a:buNone/>
            </a:pPr>
            <a:endParaRPr sz="1400" dirty="0"/>
          </a:p>
        </p:txBody>
      </p:sp>
      <p:cxnSp>
        <p:nvCxnSpPr>
          <p:cNvPr id="4" name="Straight Connector 3">
            <a:extLst>
              <a:ext uri="{FF2B5EF4-FFF2-40B4-BE49-F238E27FC236}">
                <a16:creationId xmlns:a16="http://schemas.microsoft.com/office/drawing/2014/main" id="{A2073338-B0A4-5E4B-88F1-7EE7C20C6356}"/>
              </a:ext>
            </a:extLst>
          </p:cNvPr>
          <p:cNvCxnSpPr/>
          <p:nvPr/>
        </p:nvCxnSpPr>
        <p:spPr>
          <a:xfrm>
            <a:off x="457200" y="1063228"/>
            <a:ext cx="82296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5" name="Google Shape;305;p49"/>
          <p:cNvSpPr/>
          <p:nvPr/>
        </p:nvSpPr>
        <p:spPr>
          <a:xfrm>
            <a:off x="2643301" y="1712099"/>
            <a:ext cx="2027582" cy="1696118"/>
          </a:xfrm>
          <a:prstGeom prst="triangle">
            <a:avLst>
              <a:gd name="adj" fmla="val 50000"/>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9"/>
          <p:cNvSpPr txBox="1"/>
          <p:nvPr/>
        </p:nvSpPr>
        <p:spPr>
          <a:xfrm>
            <a:off x="3272646" y="2514820"/>
            <a:ext cx="766991" cy="59850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tx1"/>
                </a:solidFill>
                <a:latin typeface="Calibri"/>
                <a:ea typeface="Calibri"/>
                <a:cs typeface="Calibri"/>
                <a:sym typeface="Calibri"/>
              </a:rPr>
              <a:t>Clinical </a:t>
            </a:r>
          </a:p>
          <a:p>
            <a:pPr marL="0" lvl="0" indent="0" algn="l" rtl="0">
              <a:spcBef>
                <a:spcPts val="0"/>
              </a:spcBef>
              <a:spcAft>
                <a:spcPts val="0"/>
              </a:spcAft>
              <a:buNone/>
            </a:pPr>
            <a:r>
              <a:rPr lang="en" b="1" dirty="0">
                <a:solidFill>
                  <a:schemeClr val="tx1"/>
                </a:solidFill>
                <a:latin typeface="Calibri"/>
                <a:ea typeface="Calibri"/>
                <a:cs typeface="Calibri"/>
                <a:sym typeface="Calibri"/>
              </a:rPr>
              <a:t>Coach</a:t>
            </a:r>
            <a:endParaRPr b="1" dirty="0">
              <a:solidFill>
                <a:schemeClr val="tx1"/>
              </a:solidFill>
              <a:latin typeface="Calibri"/>
              <a:ea typeface="Calibri"/>
              <a:cs typeface="Calibri"/>
              <a:sym typeface="Calibri"/>
            </a:endParaRPr>
          </a:p>
        </p:txBody>
      </p:sp>
      <p:sp>
        <p:nvSpPr>
          <p:cNvPr id="309" name="Google Shape;309;p49"/>
          <p:cNvSpPr/>
          <p:nvPr/>
        </p:nvSpPr>
        <p:spPr>
          <a:xfrm>
            <a:off x="3657092" y="10389"/>
            <a:ext cx="2025681" cy="1696118"/>
          </a:xfrm>
          <a:prstGeom prst="triangle">
            <a:avLst>
              <a:gd name="adj" fmla="val 50000"/>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38761D"/>
              </a:highlight>
            </a:endParaRPr>
          </a:p>
        </p:txBody>
      </p:sp>
      <p:sp>
        <p:nvSpPr>
          <p:cNvPr id="310" name="Google Shape;310;p49"/>
          <p:cNvSpPr txBox="1"/>
          <p:nvPr/>
        </p:nvSpPr>
        <p:spPr>
          <a:xfrm>
            <a:off x="4267658" y="830205"/>
            <a:ext cx="1057216" cy="53233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alibri"/>
                <a:ea typeface="Calibri"/>
                <a:cs typeface="Calibri"/>
                <a:sym typeface="Calibri"/>
              </a:rPr>
              <a:t> </a:t>
            </a:r>
            <a:r>
              <a:rPr lang="en" b="1" dirty="0">
                <a:solidFill>
                  <a:schemeClr val="tx1"/>
                </a:solidFill>
                <a:latin typeface="Calibri"/>
                <a:ea typeface="Calibri"/>
                <a:cs typeface="Calibri"/>
                <a:sym typeface="Calibri"/>
              </a:rPr>
              <a:t>Clinical</a:t>
            </a:r>
            <a:r>
              <a:rPr lang="en" b="1" dirty="0">
                <a:solidFill>
                  <a:schemeClr val="lt1"/>
                </a:solidFill>
                <a:latin typeface="Calibri"/>
                <a:ea typeface="Calibri"/>
                <a:cs typeface="Calibri"/>
                <a:sym typeface="Calibri"/>
              </a:rPr>
              <a:t> </a:t>
            </a:r>
            <a:r>
              <a:rPr lang="en" b="1" dirty="0">
                <a:solidFill>
                  <a:schemeClr val="tx1"/>
                </a:solidFill>
                <a:latin typeface="Calibri"/>
                <a:ea typeface="Calibri"/>
                <a:cs typeface="Calibri"/>
                <a:sym typeface="Calibri"/>
              </a:rPr>
              <a:t>Preceptor</a:t>
            </a:r>
            <a:endParaRPr b="1" dirty="0">
              <a:solidFill>
                <a:schemeClr val="tx1"/>
              </a:solidFill>
              <a:latin typeface="Calibri"/>
              <a:ea typeface="Calibri"/>
              <a:cs typeface="Calibri"/>
              <a:sym typeface="Calibri"/>
            </a:endParaRPr>
          </a:p>
        </p:txBody>
      </p:sp>
      <p:sp>
        <p:nvSpPr>
          <p:cNvPr id="311" name="Google Shape;311;p49"/>
          <p:cNvSpPr/>
          <p:nvPr/>
        </p:nvSpPr>
        <p:spPr>
          <a:xfrm>
            <a:off x="4668981" y="1720816"/>
            <a:ext cx="2027583" cy="1687401"/>
          </a:xfrm>
          <a:prstGeom prst="triangle">
            <a:avLst>
              <a:gd name="adj" fmla="val 50000"/>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9"/>
          <p:cNvSpPr txBox="1"/>
          <p:nvPr/>
        </p:nvSpPr>
        <p:spPr>
          <a:xfrm>
            <a:off x="4925723" y="2072294"/>
            <a:ext cx="1514100" cy="109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200" b="1" dirty="0">
                <a:latin typeface="Calibri"/>
                <a:ea typeface="Calibri"/>
                <a:cs typeface="Calibri"/>
                <a:sym typeface="Calibri"/>
              </a:rPr>
              <a:t>Utilizes </a:t>
            </a:r>
          </a:p>
          <a:p>
            <a:pPr marL="0" lvl="0" indent="0" algn="ctr" rtl="0">
              <a:spcBef>
                <a:spcPts val="0"/>
              </a:spcBef>
              <a:spcAft>
                <a:spcPts val="0"/>
              </a:spcAft>
              <a:buClr>
                <a:schemeClr val="dk1"/>
              </a:buClr>
              <a:buSzPts val="1100"/>
              <a:buFont typeface="Arial"/>
              <a:buNone/>
            </a:pPr>
            <a:r>
              <a:rPr lang="en" sz="1200" b="1" dirty="0">
                <a:latin typeface="Calibri"/>
                <a:ea typeface="Calibri"/>
                <a:cs typeface="Calibri"/>
                <a:sym typeface="Calibri"/>
              </a:rPr>
              <a:t>appropriate</a:t>
            </a:r>
            <a:endParaRPr sz="1200" b="1" dirty="0">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200" b="1" dirty="0">
                <a:latin typeface="Calibri"/>
                <a:ea typeface="Calibri"/>
                <a:cs typeface="Calibri"/>
                <a:sym typeface="Calibri"/>
              </a:rPr>
              <a:t>educational</a:t>
            </a:r>
            <a:endParaRPr sz="1200" b="1" dirty="0">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200" b="1" dirty="0">
                <a:latin typeface="Calibri"/>
                <a:ea typeface="Calibri"/>
                <a:cs typeface="Calibri"/>
                <a:sym typeface="Calibri"/>
              </a:rPr>
              <a:t>framework to</a:t>
            </a:r>
            <a:endParaRPr sz="1200" b="1" dirty="0">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200" b="1" dirty="0">
                <a:latin typeface="Calibri"/>
                <a:ea typeface="Calibri"/>
                <a:cs typeface="Calibri"/>
                <a:sym typeface="Calibri"/>
              </a:rPr>
              <a:t>explicitly articulate</a:t>
            </a:r>
            <a:endParaRPr sz="1200" b="1" dirty="0">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200" b="1" dirty="0">
                <a:latin typeface="Calibri"/>
                <a:ea typeface="Calibri"/>
                <a:cs typeface="Calibri"/>
                <a:sym typeface="Calibri"/>
              </a:rPr>
              <a:t>decisions and actions</a:t>
            </a:r>
            <a:endParaRPr sz="1200" b="1"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pic>
        <p:nvPicPr>
          <p:cNvPr id="315" name="Google Shape;315;p49"/>
          <p:cNvPicPr preferRelativeResize="0"/>
          <p:nvPr/>
        </p:nvPicPr>
        <p:blipFill rotWithShape="1">
          <a:blip r:embed="rId3">
            <a:alphaModFix/>
          </a:blip>
          <a:srcRect l="24081" t="8442" r="24417" b="7164"/>
          <a:stretch/>
        </p:blipFill>
        <p:spPr>
          <a:xfrm>
            <a:off x="3657092" y="3447382"/>
            <a:ext cx="2027582" cy="169611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5FCA8-7B41-A443-8C98-921B530B8A5C}"/>
              </a:ext>
            </a:extLst>
          </p:cNvPr>
          <p:cNvSpPr>
            <a:spLocks noGrp="1"/>
          </p:cNvSpPr>
          <p:nvPr>
            <p:ph type="title"/>
          </p:nvPr>
        </p:nvSpPr>
        <p:spPr>
          <a:xfrm>
            <a:off x="457200" y="635469"/>
            <a:ext cx="8229600" cy="857250"/>
          </a:xfrm>
        </p:spPr>
        <p:txBody>
          <a:bodyPr/>
          <a:lstStyle/>
          <a:p>
            <a:r>
              <a:rPr lang="en-US" dirty="0"/>
              <a:t>Case 2</a:t>
            </a:r>
          </a:p>
        </p:txBody>
      </p:sp>
      <p:cxnSp>
        <p:nvCxnSpPr>
          <p:cNvPr id="4" name="Straight Connector 3">
            <a:extLst>
              <a:ext uri="{FF2B5EF4-FFF2-40B4-BE49-F238E27FC236}">
                <a16:creationId xmlns:a16="http://schemas.microsoft.com/office/drawing/2014/main" id="{BED7A935-45EC-BF47-A564-35FAB6783FF4}"/>
              </a:ext>
            </a:extLst>
          </p:cNvPr>
          <p:cNvCxnSpPr/>
          <p:nvPr/>
        </p:nvCxnSpPr>
        <p:spPr>
          <a:xfrm>
            <a:off x="457200" y="1627692"/>
            <a:ext cx="82296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9698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1"/>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Medical Expert</a:t>
            </a:r>
            <a:endParaRPr/>
          </a:p>
        </p:txBody>
      </p:sp>
      <p:sp>
        <p:nvSpPr>
          <p:cNvPr id="326" name="Google Shape;326;p51"/>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Autofit/>
          </a:bodyPr>
          <a:lstStyle/>
          <a:p>
            <a:pPr marL="0" lvl="0" indent="0" algn="l" rtl="0">
              <a:lnSpc>
                <a:spcPct val="105416"/>
              </a:lnSpc>
              <a:spcBef>
                <a:spcPts val="0"/>
              </a:spcBef>
              <a:spcAft>
                <a:spcPts val="0"/>
              </a:spcAft>
              <a:buNone/>
            </a:pPr>
            <a:r>
              <a:rPr lang="en" sz="2400"/>
              <a:t>“Mrs. Y is a 75 year old woman who was admitted for a Right basal ganglia stroke two days ago.</a:t>
            </a:r>
            <a:endParaRPr sz="2400"/>
          </a:p>
          <a:p>
            <a:pPr marL="0" lvl="0" indent="0" algn="l" rtl="0">
              <a:lnSpc>
                <a:spcPct val="105416"/>
              </a:lnSpc>
              <a:spcBef>
                <a:spcPts val="1000"/>
              </a:spcBef>
              <a:spcAft>
                <a:spcPts val="0"/>
              </a:spcAft>
              <a:buNone/>
            </a:pPr>
            <a:endParaRPr sz="2400"/>
          </a:p>
          <a:p>
            <a:pPr marL="0" lvl="0" indent="0" algn="l" rtl="0">
              <a:lnSpc>
                <a:spcPct val="105416"/>
              </a:lnSpc>
              <a:spcBef>
                <a:spcPts val="1000"/>
              </a:spcBef>
              <a:spcAft>
                <a:spcPts val="0"/>
              </a:spcAft>
              <a:buNone/>
            </a:pPr>
            <a:endParaRPr sz="2400"/>
          </a:p>
          <a:p>
            <a:pPr marL="0" lvl="0" indent="0" algn="l" rtl="0">
              <a:lnSpc>
                <a:spcPct val="105416"/>
              </a:lnSpc>
              <a:spcBef>
                <a:spcPts val="1000"/>
              </a:spcBef>
              <a:spcAft>
                <a:spcPts val="0"/>
              </a:spcAft>
              <a:buNone/>
            </a:pPr>
            <a:r>
              <a:rPr lang="en" sz="2400"/>
              <a:t>We captured an irregularly irregular rhythm on telemetry. I would like to counsel her about this new diagnosis and propose treatment.”</a:t>
            </a:r>
            <a:endParaRPr sz="2400"/>
          </a:p>
          <a:p>
            <a:pPr marL="0" lvl="0" indent="0" algn="l" rtl="0">
              <a:lnSpc>
                <a:spcPct val="105416"/>
              </a:lnSpc>
              <a:spcBef>
                <a:spcPts val="1000"/>
              </a:spcBef>
              <a:spcAft>
                <a:spcPts val="0"/>
              </a:spcAft>
              <a:buNone/>
            </a:pPr>
            <a:endParaRPr sz="2400"/>
          </a:p>
          <a:p>
            <a:pPr marL="0" lvl="0" indent="0" algn="l" rtl="0">
              <a:lnSpc>
                <a:spcPct val="105416"/>
              </a:lnSpc>
              <a:spcBef>
                <a:spcPts val="1000"/>
              </a:spcBef>
              <a:spcAft>
                <a:spcPts val="1000"/>
              </a:spcAft>
              <a:buNone/>
            </a:pPr>
            <a:endParaRPr sz="2400"/>
          </a:p>
        </p:txBody>
      </p:sp>
      <p:pic>
        <p:nvPicPr>
          <p:cNvPr id="327" name="Google Shape;327;p51"/>
          <p:cNvPicPr preferRelativeResize="0"/>
          <p:nvPr/>
        </p:nvPicPr>
        <p:blipFill rotWithShape="1">
          <a:blip r:embed="rId3">
            <a:alphaModFix/>
          </a:blip>
          <a:srcRect t="22318" b="27483"/>
          <a:stretch/>
        </p:blipFill>
        <p:spPr>
          <a:xfrm>
            <a:off x="2176463" y="2227238"/>
            <a:ext cx="4791075" cy="736325"/>
          </a:xfrm>
          <a:prstGeom prst="rect">
            <a:avLst/>
          </a:prstGeom>
          <a:noFill/>
          <a:ln>
            <a:noFill/>
          </a:ln>
        </p:spPr>
      </p:pic>
      <p:cxnSp>
        <p:nvCxnSpPr>
          <p:cNvPr id="5" name="Straight Connector 4">
            <a:extLst>
              <a:ext uri="{FF2B5EF4-FFF2-40B4-BE49-F238E27FC236}">
                <a16:creationId xmlns:a16="http://schemas.microsoft.com/office/drawing/2014/main" id="{A4F09708-B115-2E4F-BFE6-00AE90294AF4}"/>
              </a:ext>
            </a:extLst>
          </p:cNvPr>
          <p:cNvCxnSpPr/>
          <p:nvPr/>
        </p:nvCxnSpPr>
        <p:spPr>
          <a:xfrm>
            <a:off x="457200" y="1063228"/>
            <a:ext cx="82296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2"/>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Scholar</a:t>
            </a:r>
            <a:endParaRPr/>
          </a:p>
        </p:txBody>
      </p:sp>
      <p:sp>
        <p:nvSpPr>
          <p:cNvPr id="333" name="Google Shape;333;p52"/>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r>
              <a:rPr lang="en" sz="2400" dirty="0"/>
              <a:t>“... so, which anticoagulant do you like to use?”</a:t>
            </a:r>
            <a:endParaRPr sz="2400" dirty="0"/>
          </a:p>
          <a:p>
            <a:pPr marL="0" lvl="0" indent="0" algn="l" rtl="0">
              <a:spcBef>
                <a:spcPts val="360"/>
              </a:spcBef>
              <a:spcAft>
                <a:spcPts val="0"/>
              </a:spcAft>
              <a:buClr>
                <a:schemeClr val="dk1"/>
              </a:buClr>
              <a:buSzPts val="1100"/>
              <a:buFont typeface="Arial"/>
              <a:buNone/>
            </a:pPr>
            <a:endParaRPr sz="2400"/>
          </a:p>
          <a:p>
            <a:pPr marL="0" lvl="0" indent="0" algn="l" rtl="0">
              <a:spcBef>
                <a:spcPts val="360"/>
              </a:spcBef>
              <a:spcAft>
                <a:spcPts val="0"/>
              </a:spcAft>
              <a:buClr>
                <a:schemeClr val="dk1"/>
              </a:buClr>
              <a:buSzPts val="1100"/>
              <a:buFont typeface="Arial"/>
              <a:buNone/>
            </a:pPr>
            <a:r>
              <a:rPr lang="en" sz="2400" dirty="0"/>
              <a:t>Do you incorporate new therapeutic options into your clinical decision making?</a:t>
            </a:r>
            <a:endParaRPr sz="2400" dirty="0"/>
          </a:p>
          <a:p>
            <a:pPr marL="0" lvl="0" indent="0" algn="l" rtl="0">
              <a:spcBef>
                <a:spcPts val="360"/>
              </a:spcBef>
              <a:spcAft>
                <a:spcPts val="0"/>
              </a:spcAft>
              <a:buClr>
                <a:schemeClr val="dk1"/>
              </a:buClr>
              <a:buSzPts val="1100"/>
              <a:buFont typeface="Arial"/>
              <a:buNone/>
            </a:pPr>
            <a:endParaRPr sz="2400"/>
          </a:p>
          <a:p>
            <a:pPr marL="0" lvl="0" indent="0" algn="l" rtl="0">
              <a:spcBef>
                <a:spcPts val="360"/>
              </a:spcBef>
              <a:spcAft>
                <a:spcPts val="0"/>
              </a:spcAft>
              <a:buClr>
                <a:schemeClr val="dk1"/>
              </a:buClr>
              <a:buSzPts val="1100"/>
              <a:buFont typeface="Arial"/>
              <a:buNone/>
            </a:pPr>
            <a:endParaRPr sz="2400"/>
          </a:p>
        </p:txBody>
      </p:sp>
      <p:cxnSp>
        <p:nvCxnSpPr>
          <p:cNvPr id="4" name="Straight Connector 3">
            <a:extLst>
              <a:ext uri="{FF2B5EF4-FFF2-40B4-BE49-F238E27FC236}">
                <a16:creationId xmlns:a16="http://schemas.microsoft.com/office/drawing/2014/main" id="{2AFB863F-F689-3944-9EC0-DE3A90255283}"/>
              </a:ext>
            </a:extLst>
          </p:cNvPr>
          <p:cNvCxnSpPr/>
          <p:nvPr/>
        </p:nvCxnSpPr>
        <p:spPr>
          <a:xfrm>
            <a:off x="457200" y="1063228"/>
            <a:ext cx="82296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2416-F865-E64D-8A87-392BBBC7197A}"/>
              </a:ext>
            </a:extLst>
          </p:cNvPr>
          <p:cNvSpPr>
            <a:spLocks noGrp="1"/>
          </p:cNvSpPr>
          <p:nvPr>
            <p:ph type="title"/>
          </p:nvPr>
        </p:nvSpPr>
        <p:spPr>
          <a:xfrm>
            <a:off x="457200" y="483069"/>
            <a:ext cx="8229600" cy="857250"/>
          </a:xfrm>
        </p:spPr>
        <p:txBody>
          <a:bodyPr/>
          <a:lstStyle/>
          <a:p>
            <a:r>
              <a:rPr lang="en-US" dirty="0"/>
              <a:t>Case 3</a:t>
            </a:r>
          </a:p>
        </p:txBody>
      </p:sp>
      <p:cxnSp>
        <p:nvCxnSpPr>
          <p:cNvPr id="4" name="Straight Connector 3">
            <a:extLst>
              <a:ext uri="{FF2B5EF4-FFF2-40B4-BE49-F238E27FC236}">
                <a16:creationId xmlns:a16="http://schemas.microsoft.com/office/drawing/2014/main" id="{5D43C85D-B3E3-5C49-921E-ECB8DC609FDD}"/>
              </a:ext>
            </a:extLst>
          </p:cNvPr>
          <p:cNvCxnSpPr/>
          <p:nvPr/>
        </p:nvCxnSpPr>
        <p:spPr>
          <a:xfrm>
            <a:off x="457200" y="1627692"/>
            <a:ext cx="82296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2649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9" name="Google Shape;339;p53"/>
          <p:cNvSpPr txBox="1">
            <a:spLocks noGrp="1"/>
          </p:cNvSpPr>
          <p:nvPr>
            <p:ph type="body" idx="1"/>
          </p:nvPr>
        </p:nvSpPr>
        <p:spPr>
          <a:xfrm>
            <a:off x="457200" y="1143858"/>
            <a:ext cx="8229600" cy="3599700"/>
          </a:xfrm>
          <a:prstGeom prst="rect">
            <a:avLst/>
          </a:prstGeom>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r>
              <a:rPr lang="en" sz="2800" dirty="0"/>
              <a:t>Mid-PGY-1 resident </a:t>
            </a:r>
            <a:endParaRPr sz="2800" dirty="0"/>
          </a:p>
          <a:p>
            <a:pPr marL="0" lvl="0" indent="0" algn="l" rtl="0">
              <a:lnSpc>
                <a:spcPct val="90000"/>
              </a:lnSpc>
              <a:spcBef>
                <a:spcPts val="1000"/>
              </a:spcBef>
              <a:spcAft>
                <a:spcPts val="0"/>
              </a:spcAft>
              <a:buNone/>
            </a:pPr>
            <a:endParaRPr lang="en" sz="2800" dirty="0"/>
          </a:p>
          <a:p>
            <a:pPr marL="0" lvl="0" indent="0" algn="l" rtl="0">
              <a:lnSpc>
                <a:spcPct val="90000"/>
              </a:lnSpc>
              <a:spcBef>
                <a:spcPts val="1000"/>
              </a:spcBef>
              <a:spcAft>
                <a:spcPts val="0"/>
              </a:spcAft>
              <a:buNone/>
            </a:pPr>
            <a:r>
              <a:rPr lang="en" sz="2800" dirty="0"/>
              <a:t>	You’ve observed that their clinical skills and 	communication skills are quite good with typical 	“medicine” problems</a:t>
            </a:r>
            <a:endParaRPr sz="2800" dirty="0"/>
          </a:p>
          <a:p>
            <a:pPr marL="0" lvl="0" indent="0" algn="l" rtl="0">
              <a:lnSpc>
                <a:spcPct val="90000"/>
              </a:lnSpc>
              <a:spcBef>
                <a:spcPts val="1000"/>
              </a:spcBef>
              <a:spcAft>
                <a:spcPts val="0"/>
              </a:spcAft>
              <a:buNone/>
            </a:pPr>
            <a:endParaRPr sz="2800" dirty="0"/>
          </a:p>
          <a:p>
            <a:pPr marL="0" lvl="0" indent="0" algn="l" rtl="0">
              <a:lnSpc>
                <a:spcPct val="90000"/>
              </a:lnSpc>
              <a:spcBef>
                <a:spcPts val="1000"/>
              </a:spcBef>
              <a:spcAft>
                <a:spcPts val="0"/>
              </a:spcAft>
              <a:buClr>
                <a:schemeClr val="dk1"/>
              </a:buClr>
              <a:buSzPts val="1100"/>
              <a:buFont typeface="Arial"/>
              <a:buNone/>
            </a:pPr>
            <a:endParaRPr sz="2800" dirty="0"/>
          </a:p>
          <a:p>
            <a:pPr marL="0" lvl="0" indent="0" algn="l" rtl="0">
              <a:spcBef>
                <a:spcPts val="360"/>
              </a:spcBef>
              <a:spcAft>
                <a:spcPts val="0"/>
              </a:spcAft>
              <a:buNone/>
            </a:pPr>
            <a:endParaRPr dirty="0"/>
          </a:p>
        </p:txBody>
      </p:sp>
      <p:sp>
        <p:nvSpPr>
          <p:cNvPr id="3" name="Title 2">
            <a:extLst>
              <a:ext uri="{FF2B5EF4-FFF2-40B4-BE49-F238E27FC236}">
                <a16:creationId xmlns:a16="http://schemas.microsoft.com/office/drawing/2014/main" id="{1FEF18B8-9B85-A548-9705-FE923423B440}"/>
              </a:ext>
            </a:extLst>
          </p:cNvPr>
          <p:cNvSpPr>
            <a:spLocks noGrp="1"/>
          </p:cNvSpPr>
          <p:nvPr>
            <p:ph type="title"/>
          </p:nvPr>
        </p:nvSpPr>
        <p:spPr>
          <a:xfrm>
            <a:off x="457200" y="0"/>
            <a:ext cx="8229600" cy="857250"/>
          </a:xfrm>
        </p:spPr>
        <p:txBody>
          <a:bodyPr/>
          <a:lstStyle/>
          <a:p>
            <a:r>
              <a:rPr lang="en-US" sz="3200" dirty="0"/>
              <a:t>Case 3 </a:t>
            </a:r>
          </a:p>
        </p:txBody>
      </p:sp>
      <p:cxnSp>
        <p:nvCxnSpPr>
          <p:cNvPr id="4" name="Straight Connector 3">
            <a:extLst>
              <a:ext uri="{FF2B5EF4-FFF2-40B4-BE49-F238E27FC236}">
                <a16:creationId xmlns:a16="http://schemas.microsoft.com/office/drawing/2014/main" id="{24DC847B-639D-C846-987C-83B6E00E42C1}"/>
              </a:ext>
            </a:extLst>
          </p:cNvPr>
          <p:cNvCxnSpPr/>
          <p:nvPr/>
        </p:nvCxnSpPr>
        <p:spPr>
          <a:xfrm>
            <a:off x="457200" y="857250"/>
            <a:ext cx="82296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5" name="Google Shape;345;p54"/>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 sz="2800"/>
              <a:t>Seems to be struggling with patients who present with mental health concerns</a:t>
            </a:r>
            <a:endParaRPr sz="2800"/>
          </a:p>
          <a:p>
            <a:pPr marL="457200" lvl="0" indent="0" algn="l" rtl="0">
              <a:lnSpc>
                <a:spcPct val="90000"/>
              </a:lnSpc>
              <a:spcBef>
                <a:spcPts val="500"/>
              </a:spcBef>
              <a:spcAft>
                <a:spcPts val="0"/>
              </a:spcAft>
              <a:buNone/>
            </a:pPr>
            <a:r>
              <a:rPr lang="en" sz="2400"/>
              <a:t>Gets uncomfortable, sometimes sighs and rolls eyes in the consult room</a:t>
            </a:r>
            <a:endParaRPr sz="2400"/>
          </a:p>
          <a:p>
            <a:pPr marL="0" lvl="0" indent="457200" algn="l" rtl="0">
              <a:lnSpc>
                <a:spcPct val="90000"/>
              </a:lnSpc>
              <a:spcBef>
                <a:spcPts val="500"/>
              </a:spcBef>
              <a:spcAft>
                <a:spcPts val="0"/>
              </a:spcAft>
              <a:buClr>
                <a:schemeClr val="dk1"/>
              </a:buClr>
              <a:buSzPts val="1100"/>
              <a:buFont typeface="Arial"/>
              <a:buNone/>
            </a:pPr>
            <a:r>
              <a:rPr lang="en" sz="2400"/>
              <a:t>Limited differential diagnosis and treatment options</a:t>
            </a:r>
            <a:endParaRPr sz="2400"/>
          </a:p>
          <a:p>
            <a:pPr marL="0" lvl="0" indent="457200" algn="l" rtl="0">
              <a:lnSpc>
                <a:spcPct val="90000"/>
              </a:lnSpc>
              <a:spcBef>
                <a:spcPts val="500"/>
              </a:spcBef>
              <a:spcAft>
                <a:spcPts val="0"/>
              </a:spcAft>
              <a:buClr>
                <a:schemeClr val="dk1"/>
              </a:buClr>
              <a:buSzPts val="1100"/>
              <a:buFont typeface="Arial"/>
              <a:buNone/>
            </a:pPr>
            <a:r>
              <a:rPr lang="en" sz="2400"/>
              <a:t>Refers early for counselling or psychiatric assessment</a:t>
            </a:r>
            <a:endParaRPr sz="2400"/>
          </a:p>
          <a:p>
            <a:pPr marL="0" lvl="0" indent="457200" algn="l" rtl="0">
              <a:lnSpc>
                <a:spcPct val="90000"/>
              </a:lnSpc>
              <a:spcBef>
                <a:spcPts val="500"/>
              </a:spcBef>
              <a:spcAft>
                <a:spcPts val="0"/>
              </a:spcAft>
              <a:buClr>
                <a:schemeClr val="dk1"/>
              </a:buClr>
              <a:buSzPts val="1100"/>
              <a:buFont typeface="Arial"/>
              <a:buNone/>
            </a:pPr>
            <a:endParaRPr sz="2400"/>
          </a:p>
          <a:p>
            <a:pPr marL="0" lvl="0" indent="0" algn="l" rtl="0">
              <a:spcBef>
                <a:spcPts val="360"/>
              </a:spcBef>
              <a:spcAft>
                <a:spcPts val="0"/>
              </a:spcAft>
              <a:buNone/>
            </a:pPr>
            <a:endParaRPr/>
          </a:p>
        </p:txBody>
      </p:sp>
      <p:sp>
        <p:nvSpPr>
          <p:cNvPr id="3" name="Title 2">
            <a:extLst>
              <a:ext uri="{FF2B5EF4-FFF2-40B4-BE49-F238E27FC236}">
                <a16:creationId xmlns:a16="http://schemas.microsoft.com/office/drawing/2014/main" id="{467F14A0-C8A3-F247-B1FF-C8BC7FFAB8A7}"/>
              </a:ext>
            </a:extLst>
          </p:cNvPr>
          <p:cNvSpPr>
            <a:spLocks noGrp="1"/>
          </p:cNvSpPr>
          <p:nvPr>
            <p:ph type="title"/>
          </p:nvPr>
        </p:nvSpPr>
        <p:spPr>
          <a:xfrm>
            <a:off x="457200" y="205978"/>
            <a:ext cx="8229600" cy="708414"/>
          </a:xfrm>
        </p:spPr>
        <p:txBody>
          <a:bodyPr/>
          <a:lstStyle/>
          <a:p>
            <a:r>
              <a:rPr lang="en-US" sz="3200" dirty="0"/>
              <a:t>Case 3</a:t>
            </a:r>
          </a:p>
        </p:txBody>
      </p:sp>
      <p:cxnSp>
        <p:nvCxnSpPr>
          <p:cNvPr id="4" name="Straight Connector 3">
            <a:extLst>
              <a:ext uri="{FF2B5EF4-FFF2-40B4-BE49-F238E27FC236}">
                <a16:creationId xmlns:a16="http://schemas.microsoft.com/office/drawing/2014/main" id="{DBF6B914-65BA-764E-B3B7-C78E75DFC6D1}"/>
              </a:ext>
            </a:extLst>
          </p:cNvPr>
          <p:cNvCxnSpPr/>
          <p:nvPr/>
        </p:nvCxnSpPr>
        <p:spPr>
          <a:xfrm>
            <a:off x="457200" y="917530"/>
            <a:ext cx="82296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5"/>
          <p:cNvSpPr txBox="1">
            <a:spLocks noGrp="1"/>
          </p:cNvSpPr>
          <p:nvPr>
            <p:ph type="title"/>
          </p:nvPr>
        </p:nvSpPr>
        <p:spPr>
          <a:xfrm>
            <a:off x="457200" y="205978"/>
            <a:ext cx="8229600" cy="625292"/>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CA" sz="3200" dirty="0"/>
              <a:t>Case 3</a:t>
            </a:r>
            <a:endParaRPr sz="3200" dirty="0"/>
          </a:p>
        </p:txBody>
      </p:sp>
      <p:sp>
        <p:nvSpPr>
          <p:cNvPr id="351" name="Google Shape;351;p55"/>
          <p:cNvSpPr txBox="1">
            <a:spLocks noGrp="1"/>
          </p:cNvSpPr>
          <p:nvPr>
            <p:ph type="body" idx="1"/>
          </p:nvPr>
        </p:nvSpPr>
        <p:spPr>
          <a:xfrm>
            <a:off x="457200" y="1176147"/>
            <a:ext cx="8229600" cy="3394500"/>
          </a:xfrm>
          <a:prstGeom prst="rect">
            <a:avLst/>
          </a:prstGeom>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r>
              <a:rPr lang="en" sz="2400" dirty="0"/>
              <a:t>How could you use the curriculum to help guide the discussion regarding their approach to patients with mental health concerns?</a:t>
            </a:r>
            <a:endParaRPr sz="2400" dirty="0"/>
          </a:p>
          <a:p>
            <a:pPr marL="0" lvl="0" indent="0" algn="l" rtl="0">
              <a:lnSpc>
                <a:spcPct val="90000"/>
              </a:lnSpc>
              <a:spcBef>
                <a:spcPts val="1000"/>
              </a:spcBef>
              <a:spcAft>
                <a:spcPts val="0"/>
              </a:spcAft>
              <a:buClr>
                <a:schemeClr val="dk1"/>
              </a:buClr>
              <a:buSzPts val="1100"/>
              <a:buFont typeface="Arial"/>
              <a:buNone/>
            </a:pPr>
            <a:endParaRPr sz="2400" dirty="0"/>
          </a:p>
          <a:p>
            <a:pPr marL="0" lvl="0" indent="0" algn="l" rtl="0">
              <a:lnSpc>
                <a:spcPct val="90000"/>
              </a:lnSpc>
              <a:spcBef>
                <a:spcPts val="1000"/>
              </a:spcBef>
              <a:spcAft>
                <a:spcPts val="0"/>
              </a:spcAft>
              <a:buClr>
                <a:schemeClr val="dk1"/>
              </a:buClr>
              <a:buSzPts val="1100"/>
              <a:buFont typeface="Arial"/>
              <a:buNone/>
            </a:pPr>
            <a:r>
              <a:rPr lang="en" sz="2400" dirty="0"/>
              <a:t>How could you use the curriculum to help guide the resident regarding their professional identity formation as a family physician?</a:t>
            </a:r>
            <a:endParaRPr sz="2400" dirty="0"/>
          </a:p>
          <a:p>
            <a:pPr marL="0" lvl="0" indent="0" algn="l" rtl="0">
              <a:spcBef>
                <a:spcPts val="360"/>
              </a:spcBef>
              <a:spcAft>
                <a:spcPts val="0"/>
              </a:spcAft>
              <a:buNone/>
            </a:pPr>
            <a:endParaRPr dirty="0"/>
          </a:p>
        </p:txBody>
      </p:sp>
      <p:cxnSp>
        <p:nvCxnSpPr>
          <p:cNvPr id="4" name="Straight Connector 3">
            <a:extLst>
              <a:ext uri="{FF2B5EF4-FFF2-40B4-BE49-F238E27FC236}">
                <a16:creationId xmlns:a16="http://schemas.microsoft.com/office/drawing/2014/main" id="{85278F5A-DDB5-6C41-9435-DD2017F7B32B}"/>
              </a:ext>
            </a:extLst>
          </p:cNvPr>
          <p:cNvCxnSpPr/>
          <p:nvPr/>
        </p:nvCxnSpPr>
        <p:spPr>
          <a:xfrm>
            <a:off x="457200" y="831270"/>
            <a:ext cx="82296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D537-AC47-EB4E-A272-98A8D44E7C84}"/>
              </a:ext>
            </a:extLst>
          </p:cNvPr>
          <p:cNvSpPr>
            <a:spLocks noGrp="1"/>
          </p:cNvSpPr>
          <p:nvPr>
            <p:ph type="title"/>
          </p:nvPr>
        </p:nvSpPr>
        <p:spPr>
          <a:xfrm>
            <a:off x="457200" y="120253"/>
            <a:ext cx="8229600" cy="857250"/>
          </a:xfrm>
        </p:spPr>
        <p:txBody>
          <a:bodyPr/>
          <a:lstStyle/>
          <a:p>
            <a:r>
              <a:rPr lang="en-US" dirty="0"/>
              <a:t>Macro-Meso-Micro of Curriculum</a:t>
            </a:r>
          </a:p>
        </p:txBody>
      </p:sp>
      <p:sp>
        <p:nvSpPr>
          <p:cNvPr id="3" name="Text Placeholder 2">
            <a:extLst>
              <a:ext uri="{FF2B5EF4-FFF2-40B4-BE49-F238E27FC236}">
                <a16:creationId xmlns:a16="http://schemas.microsoft.com/office/drawing/2014/main" id="{EAC26C72-BA25-0E4E-8681-F5F10AD690D8}"/>
              </a:ext>
            </a:extLst>
          </p:cNvPr>
          <p:cNvSpPr>
            <a:spLocks noGrp="1"/>
          </p:cNvSpPr>
          <p:nvPr>
            <p:ph type="body" idx="1"/>
          </p:nvPr>
        </p:nvSpPr>
        <p:spPr>
          <a:xfrm>
            <a:off x="914400" y="1152024"/>
            <a:ext cx="7772400" cy="3394472"/>
          </a:xfrm>
        </p:spPr>
        <p:txBody>
          <a:bodyPr/>
          <a:lstStyle/>
          <a:p>
            <a:r>
              <a:rPr lang="en-US" sz="2400" b="1" dirty="0"/>
              <a:t>MACRO</a:t>
            </a:r>
            <a:r>
              <a:rPr lang="en-US" sz="2400" dirty="0"/>
              <a:t>: 	CFPC Triple C Curriculum </a:t>
            </a:r>
            <a:br>
              <a:rPr lang="en-US" sz="2400" dirty="0"/>
            </a:br>
            <a:endParaRPr lang="en-US" sz="2400" dirty="0"/>
          </a:p>
          <a:p>
            <a:r>
              <a:rPr lang="en-US" sz="2400" b="1" dirty="0"/>
              <a:t>MESO</a:t>
            </a:r>
            <a:r>
              <a:rPr lang="en-US" sz="2400" dirty="0"/>
              <a:t>:	DFCM has a competency-based curriculum 			rooted in Triple C </a:t>
            </a:r>
            <a:br>
              <a:rPr lang="en-US" sz="2400" dirty="0"/>
            </a:br>
            <a:endParaRPr lang="en-US" sz="2400" dirty="0"/>
          </a:p>
          <a:p>
            <a:r>
              <a:rPr lang="en-US" sz="2400" b="1" dirty="0"/>
              <a:t>MICRO</a:t>
            </a:r>
            <a:r>
              <a:rPr lang="en-US" sz="2400" dirty="0"/>
              <a:t>: 	Specific competencies can help guide 			resident learning throughout the program </a:t>
            </a:r>
          </a:p>
        </p:txBody>
      </p:sp>
      <p:cxnSp>
        <p:nvCxnSpPr>
          <p:cNvPr id="4" name="Straight Connector 3">
            <a:extLst>
              <a:ext uri="{FF2B5EF4-FFF2-40B4-BE49-F238E27FC236}">
                <a16:creationId xmlns:a16="http://schemas.microsoft.com/office/drawing/2014/main" id="{F7FE80DD-9F10-EF48-88DF-5CF986DAC19C}"/>
              </a:ext>
            </a:extLst>
          </p:cNvPr>
          <p:cNvCxnSpPr/>
          <p:nvPr/>
        </p:nvCxnSpPr>
        <p:spPr>
          <a:xfrm>
            <a:off x="457200" y="977503"/>
            <a:ext cx="82296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28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a:t>
            </a:r>
          </a:p>
        </p:txBody>
      </p:sp>
      <p:sp>
        <p:nvSpPr>
          <p:cNvPr id="3" name="Text Placeholder 2"/>
          <p:cNvSpPr>
            <a:spLocks noGrp="1"/>
          </p:cNvSpPr>
          <p:nvPr>
            <p:ph type="body" idx="1"/>
          </p:nvPr>
        </p:nvSpPr>
        <p:spPr>
          <a:xfrm>
            <a:off x="745958" y="1063228"/>
            <a:ext cx="8229600" cy="3394472"/>
          </a:xfrm>
        </p:spPr>
        <p:txBody>
          <a:bodyPr/>
          <a:lstStyle/>
          <a:p>
            <a:pPr marL="628650" indent="-514350">
              <a:buAutoNum type="arabicPeriod"/>
            </a:pPr>
            <a:r>
              <a:rPr lang="en-US" sz="2400" dirty="0"/>
              <a:t>What are the four components of competency-based medical education?</a:t>
            </a:r>
            <a:br>
              <a:rPr lang="en-US" sz="2400" dirty="0"/>
            </a:br>
            <a:endParaRPr lang="en-US" sz="2400" dirty="0"/>
          </a:p>
          <a:p>
            <a:pPr marL="628650" indent="-514350">
              <a:buAutoNum type="arabicPeriod"/>
            </a:pPr>
            <a:r>
              <a:rPr lang="en-US" sz="2400" dirty="0"/>
              <a:t>Where can you find the DFCM Curriculum? How is it organized?</a:t>
            </a:r>
            <a:br>
              <a:rPr lang="en-US" sz="2400" dirty="0"/>
            </a:br>
            <a:endParaRPr lang="en-US" sz="2400" dirty="0"/>
          </a:p>
          <a:p>
            <a:pPr marL="628650" indent="-514350">
              <a:buAutoNum type="arabicPeriod"/>
            </a:pPr>
            <a:r>
              <a:rPr lang="en-US" sz="2400" dirty="0"/>
              <a:t>Describe one way in which you can use the DFCM Curriculum when teaching residents?</a:t>
            </a:r>
          </a:p>
        </p:txBody>
      </p:sp>
      <p:cxnSp>
        <p:nvCxnSpPr>
          <p:cNvPr id="4" name="Straight Connector 3">
            <a:extLst>
              <a:ext uri="{FF2B5EF4-FFF2-40B4-BE49-F238E27FC236}">
                <a16:creationId xmlns:a16="http://schemas.microsoft.com/office/drawing/2014/main" id="{F978E3D2-887C-9247-9EF4-05BE4CDC04B8}"/>
              </a:ext>
            </a:extLst>
          </p:cNvPr>
          <p:cNvCxnSpPr/>
          <p:nvPr/>
        </p:nvCxnSpPr>
        <p:spPr>
          <a:xfrm>
            <a:off x="413449" y="1063228"/>
            <a:ext cx="82296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194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1"/>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 dirty="0">
                <a:solidFill>
                  <a:schemeClr val="bg2">
                    <a:lumMod val="50000"/>
                  </a:schemeClr>
                </a:solidFill>
              </a:rPr>
              <a:t>Triple C Curriculum</a:t>
            </a:r>
            <a:endParaRPr dirty="0">
              <a:solidFill>
                <a:schemeClr val="bg2">
                  <a:lumMod val="50000"/>
                </a:schemeClr>
              </a:solidFill>
            </a:endParaRPr>
          </a:p>
        </p:txBody>
      </p:sp>
      <p:sp>
        <p:nvSpPr>
          <p:cNvPr id="164" name="Google Shape;164;p31"/>
          <p:cNvSpPr txBox="1">
            <a:spLocks noGrp="1"/>
          </p:cNvSpPr>
          <p:nvPr>
            <p:ph type="body" idx="1"/>
          </p:nvPr>
        </p:nvSpPr>
        <p:spPr>
          <a:xfrm>
            <a:off x="645695" y="1063378"/>
            <a:ext cx="7852610" cy="3394500"/>
          </a:xfrm>
          <a:prstGeom prst="rect">
            <a:avLst/>
          </a:prstGeom>
        </p:spPr>
        <p:txBody>
          <a:bodyPr spcFirstLastPara="1" wrap="square" lIns="91425" tIns="45700" rIns="91425" bIns="45700" anchor="t" anchorCtr="0">
            <a:noAutofit/>
          </a:bodyPr>
          <a:lstStyle/>
          <a:p>
            <a:pPr marL="0" lvl="0" indent="0" algn="ctr" rtl="0">
              <a:lnSpc>
                <a:spcPct val="200000"/>
              </a:lnSpc>
              <a:spcBef>
                <a:spcPts val="0"/>
              </a:spcBef>
              <a:spcAft>
                <a:spcPts val="0"/>
              </a:spcAft>
              <a:buClr>
                <a:schemeClr val="dk1"/>
              </a:buClr>
              <a:buSzPts val="1100"/>
              <a:buFont typeface="Arial"/>
              <a:buNone/>
            </a:pPr>
            <a:r>
              <a:rPr lang="en" sz="2700" b="1" dirty="0">
                <a:solidFill>
                  <a:srgbClr val="002A5C"/>
                </a:solidFill>
              </a:rPr>
              <a:t>Triple C Curriculum = Competency-Based Curriculum</a:t>
            </a:r>
            <a:r>
              <a:rPr lang="en" sz="2700" dirty="0">
                <a:solidFill>
                  <a:srgbClr val="002A5C"/>
                </a:solidFill>
              </a:rPr>
              <a:t> </a:t>
            </a:r>
            <a:endParaRPr sz="800" dirty="0">
              <a:solidFill>
                <a:schemeClr val="bg1"/>
              </a:solidFill>
            </a:endParaRPr>
          </a:p>
          <a:p>
            <a:pPr marL="342900" lvl="0" algn="l" rtl="0">
              <a:spcBef>
                <a:spcPts val="600"/>
              </a:spcBef>
              <a:spcAft>
                <a:spcPts val="0"/>
              </a:spcAft>
              <a:buFont typeface="Courier New" panose="02070309020205020404" pitchFamily="49" charset="0"/>
              <a:buChar char="o"/>
            </a:pPr>
            <a:r>
              <a:rPr lang="en" sz="2400" dirty="0">
                <a:solidFill>
                  <a:srgbClr val="002A5C"/>
                </a:solidFill>
              </a:rPr>
              <a:t>Comprehensive, Continuity, Centered in family medicine</a:t>
            </a:r>
          </a:p>
          <a:p>
            <a:pPr marL="0" lvl="0" indent="0" algn="l" rtl="0">
              <a:spcBef>
                <a:spcPts val="600"/>
              </a:spcBef>
              <a:spcAft>
                <a:spcPts val="0"/>
              </a:spcAft>
              <a:buNone/>
            </a:pPr>
            <a:endParaRPr lang="en" sz="2400" dirty="0">
              <a:solidFill>
                <a:srgbClr val="002A5C"/>
              </a:solidFill>
            </a:endParaRPr>
          </a:p>
          <a:p>
            <a:pPr marL="342900" lvl="0" algn="l" rtl="0">
              <a:spcBef>
                <a:spcPts val="0"/>
              </a:spcBef>
              <a:spcAft>
                <a:spcPts val="0"/>
              </a:spcAft>
              <a:buFont typeface="Courier New" panose="02070309020205020404" pitchFamily="49" charset="0"/>
              <a:buChar char="o"/>
            </a:pPr>
            <a:r>
              <a:rPr lang="en" sz="2400" dirty="0">
                <a:solidFill>
                  <a:srgbClr val="002A5C"/>
                </a:solidFill>
              </a:rPr>
              <a:t>Based in </a:t>
            </a:r>
            <a:r>
              <a:rPr lang="en" sz="2400" dirty="0" err="1">
                <a:solidFill>
                  <a:srgbClr val="002A5C"/>
                </a:solidFill>
              </a:rPr>
              <a:t>CanMEDS</a:t>
            </a:r>
            <a:r>
              <a:rPr lang="en" sz="2400" dirty="0">
                <a:solidFill>
                  <a:srgbClr val="002A5C"/>
                </a:solidFill>
              </a:rPr>
              <a:t>-FM and Evaluation Objectives for Family Medicine</a:t>
            </a:r>
            <a:endParaRPr dirty="0"/>
          </a:p>
        </p:txBody>
      </p:sp>
      <p:sp>
        <p:nvSpPr>
          <p:cNvPr id="165" name="Google Shape;165;p31"/>
          <p:cNvSpPr txBox="1"/>
          <p:nvPr/>
        </p:nvSpPr>
        <p:spPr>
          <a:xfrm>
            <a:off x="3665838" y="3630300"/>
            <a:ext cx="5367000" cy="62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rgbClr val="002A5C"/>
                </a:solidFill>
                <a:latin typeface="Calibri"/>
                <a:ea typeface="Calibri"/>
                <a:cs typeface="Calibri"/>
                <a:sym typeface="Calibri"/>
              </a:rPr>
              <a:t>Frank JR, Snell L, ten Cate O, </a:t>
            </a:r>
            <a:r>
              <a:rPr lang="en" sz="1200" dirty="0" err="1">
                <a:solidFill>
                  <a:srgbClr val="002A5C"/>
                </a:solidFill>
                <a:latin typeface="Calibri"/>
                <a:ea typeface="Calibri"/>
                <a:cs typeface="Calibri"/>
                <a:sym typeface="Calibri"/>
              </a:rPr>
              <a:t>HolmboeES</a:t>
            </a:r>
            <a:r>
              <a:rPr lang="en" sz="1200" dirty="0">
                <a:solidFill>
                  <a:srgbClr val="002A5C"/>
                </a:solidFill>
                <a:latin typeface="Calibri"/>
                <a:ea typeface="Calibri"/>
                <a:cs typeface="Calibri"/>
                <a:sym typeface="Calibri"/>
              </a:rPr>
              <a:t>, </a:t>
            </a:r>
            <a:r>
              <a:rPr lang="en" sz="1200" dirty="0" err="1">
                <a:solidFill>
                  <a:srgbClr val="002A5C"/>
                </a:solidFill>
                <a:latin typeface="Calibri"/>
                <a:ea typeface="Calibri"/>
                <a:cs typeface="Calibri"/>
                <a:sym typeface="Calibri"/>
              </a:rPr>
              <a:t>CarraccioC</a:t>
            </a:r>
            <a:r>
              <a:rPr lang="en" sz="1200" dirty="0">
                <a:solidFill>
                  <a:srgbClr val="002A5C"/>
                </a:solidFill>
                <a:latin typeface="Calibri"/>
                <a:ea typeface="Calibri"/>
                <a:cs typeface="Calibri"/>
                <a:sym typeface="Calibri"/>
              </a:rPr>
              <a:t>, Swing SR, et al. Competency-based medical education: theory to practice. Med Teacher. 2010;32:638-45; CFPC Triple C Toolkit </a:t>
            </a:r>
            <a:endParaRPr dirty="0">
              <a:latin typeface="Calibri"/>
              <a:ea typeface="Calibri"/>
              <a:cs typeface="Calibri"/>
              <a:sym typeface="Calibri"/>
            </a:endParaRPr>
          </a:p>
        </p:txBody>
      </p:sp>
      <p:cxnSp>
        <p:nvCxnSpPr>
          <p:cNvPr id="5" name="Straight Connector 4">
            <a:extLst>
              <a:ext uri="{FF2B5EF4-FFF2-40B4-BE49-F238E27FC236}">
                <a16:creationId xmlns:a16="http://schemas.microsoft.com/office/drawing/2014/main" id="{8DEF033F-6DF0-114D-89C0-943CE2327437}"/>
              </a:ext>
            </a:extLst>
          </p:cNvPr>
          <p:cNvCxnSpPr/>
          <p:nvPr/>
        </p:nvCxnSpPr>
        <p:spPr>
          <a:xfrm>
            <a:off x="457200" y="1063228"/>
            <a:ext cx="82296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6"/>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References and Resources </a:t>
            </a:r>
            <a:endParaRPr/>
          </a:p>
        </p:txBody>
      </p:sp>
      <p:sp>
        <p:nvSpPr>
          <p:cNvPr id="357" name="Google Shape;357;p56"/>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 sz="1800">
                <a:solidFill>
                  <a:srgbClr val="002A5C"/>
                </a:solidFill>
              </a:rPr>
              <a:t>DFCM Curriculum: </a:t>
            </a:r>
            <a:endParaRPr sz="1800">
              <a:solidFill>
                <a:srgbClr val="002A5C"/>
              </a:solidFill>
            </a:endParaRPr>
          </a:p>
          <a:p>
            <a:pPr marL="457200" lvl="0" indent="-342900" algn="l" rtl="0">
              <a:lnSpc>
                <a:spcPct val="90000"/>
              </a:lnSpc>
              <a:spcBef>
                <a:spcPts val="1000"/>
              </a:spcBef>
              <a:spcAft>
                <a:spcPts val="0"/>
              </a:spcAft>
              <a:buClr>
                <a:srgbClr val="002A5C"/>
              </a:buClr>
              <a:buSzPts val="1800"/>
              <a:buChar char="-"/>
            </a:pPr>
            <a:r>
              <a:rPr lang="en" sz="1800" u="sng">
                <a:solidFill>
                  <a:schemeClr val="hlink"/>
                </a:solidFill>
                <a:hlinkClick r:id="rId3"/>
              </a:rPr>
              <a:t>http://www.dfcm.utoronto.ca/curriculum</a:t>
            </a:r>
            <a:endParaRPr sz="1800">
              <a:solidFill>
                <a:srgbClr val="002A5C"/>
              </a:solidFill>
            </a:endParaRPr>
          </a:p>
          <a:p>
            <a:pPr marL="457200" lvl="0" indent="-228600" algn="l" rtl="0">
              <a:lnSpc>
                <a:spcPct val="115000"/>
              </a:lnSpc>
              <a:spcBef>
                <a:spcPts val="0"/>
              </a:spcBef>
              <a:spcAft>
                <a:spcPts val="0"/>
              </a:spcAft>
              <a:buNone/>
            </a:pPr>
            <a:endParaRPr sz="1800">
              <a:solidFill>
                <a:srgbClr val="002A5C"/>
              </a:solidFill>
            </a:endParaRPr>
          </a:p>
          <a:p>
            <a:pPr marL="0" lvl="0" indent="0" algn="l" rtl="0">
              <a:lnSpc>
                <a:spcPct val="115000"/>
              </a:lnSpc>
              <a:spcBef>
                <a:spcPts val="0"/>
              </a:spcBef>
              <a:spcAft>
                <a:spcPts val="0"/>
              </a:spcAft>
              <a:buNone/>
            </a:pPr>
            <a:r>
              <a:rPr lang="en" sz="1800">
                <a:solidFill>
                  <a:srgbClr val="002A5C"/>
                </a:solidFill>
              </a:rPr>
              <a:t>Triple C Curriculum: </a:t>
            </a:r>
            <a:endParaRPr sz="1800">
              <a:solidFill>
                <a:srgbClr val="002A5C"/>
              </a:solidFill>
            </a:endParaRPr>
          </a:p>
          <a:p>
            <a:pPr marL="457200" lvl="0" indent="-342900" algn="l" rtl="0">
              <a:lnSpc>
                <a:spcPct val="115000"/>
              </a:lnSpc>
              <a:spcBef>
                <a:spcPts val="0"/>
              </a:spcBef>
              <a:spcAft>
                <a:spcPts val="0"/>
              </a:spcAft>
              <a:buClr>
                <a:srgbClr val="002A5C"/>
              </a:buClr>
              <a:buSzPts val="1800"/>
              <a:buChar char="-"/>
            </a:pPr>
            <a:r>
              <a:rPr lang="en" sz="1800" u="sng">
                <a:solidFill>
                  <a:schemeClr val="hlink"/>
                </a:solidFill>
                <a:hlinkClick r:id="rId4"/>
              </a:rPr>
              <a:t>https://www.cfpc.ca/TripleCToolkit/</a:t>
            </a:r>
            <a:endParaRPr sz="1800">
              <a:solidFill>
                <a:srgbClr val="002A5C"/>
              </a:solidFill>
            </a:endParaRPr>
          </a:p>
          <a:p>
            <a:pPr marL="0" lvl="0" indent="0" algn="l" rtl="0">
              <a:lnSpc>
                <a:spcPct val="115000"/>
              </a:lnSpc>
              <a:spcBef>
                <a:spcPts val="0"/>
              </a:spcBef>
              <a:spcAft>
                <a:spcPts val="0"/>
              </a:spcAft>
              <a:buNone/>
            </a:pPr>
            <a:endParaRPr sz="1800">
              <a:solidFill>
                <a:srgbClr val="002A5C"/>
              </a:solidFill>
            </a:endParaRPr>
          </a:p>
          <a:p>
            <a:pPr marL="0" lvl="0" indent="0" algn="l" rtl="0">
              <a:lnSpc>
                <a:spcPct val="115000"/>
              </a:lnSpc>
              <a:spcBef>
                <a:spcPts val="0"/>
              </a:spcBef>
              <a:spcAft>
                <a:spcPts val="0"/>
              </a:spcAft>
              <a:buNone/>
            </a:pPr>
            <a:r>
              <a:rPr lang="en" sz="1800">
                <a:solidFill>
                  <a:srgbClr val="002A5C"/>
                </a:solidFill>
              </a:rPr>
              <a:t>Fundamental Teaching Activities Toolkit: </a:t>
            </a:r>
            <a:endParaRPr sz="1800">
              <a:solidFill>
                <a:srgbClr val="002A5C"/>
              </a:solidFill>
            </a:endParaRPr>
          </a:p>
          <a:p>
            <a:pPr marL="457200" lvl="0" indent="-342900" algn="l" rtl="0">
              <a:lnSpc>
                <a:spcPct val="115000"/>
              </a:lnSpc>
              <a:spcBef>
                <a:spcPts val="1200"/>
              </a:spcBef>
              <a:spcAft>
                <a:spcPts val="0"/>
              </a:spcAft>
              <a:buClr>
                <a:srgbClr val="002A5C"/>
              </a:buClr>
              <a:buSzPts val="1800"/>
              <a:buChar char="-"/>
            </a:pPr>
            <a:r>
              <a:rPr lang="en" sz="1800" u="sng">
                <a:solidFill>
                  <a:schemeClr val="hlink"/>
                </a:solidFill>
                <a:highlight>
                  <a:srgbClr val="FFFFFF"/>
                </a:highlight>
                <a:hlinkClick r:id="rId5"/>
              </a:rPr>
              <a:t>https://www.cfpc.ca/fundamental-teaching-activities/</a:t>
            </a:r>
            <a:endParaRPr sz="1800">
              <a:solidFill>
                <a:srgbClr val="002A5C"/>
              </a:solidFill>
              <a:highlight>
                <a:srgbClr val="FFFFFF"/>
              </a:highlight>
            </a:endParaRPr>
          </a:p>
          <a:p>
            <a:pPr marL="457200" lvl="0" indent="0" algn="l" rtl="0">
              <a:lnSpc>
                <a:spcPct val="115000"/>
              </a:lnSpc>
              <a:spcBef>
                <a:spcPts val="1200"/>
              </a:spcBef>
              <a:spcAft>
                <a:spcPts val="0"/>
              </a:spcAft>
              <a:buNone/>
            </a:pPr>
            <a:endParaRPr sz="1800">
              <a:solidFill>
                <a:srgbClr val="002A5C"/>
              </a:solidFill>
              <a:highlight>
                <a:srgbClr val="FFFFFF"/>
              </a:highlight>
            </a:endParaRPr>
          </a:p>
          <a:p>
            <a:pPr marL="0" lvl="0" indent="0" algn="l" rtl="0">
              <a:lnSpc>
                <a:spcPct val="115000"/>
              </a:lnSpc>
              <a:spcBef>
                <a:spcPts val="1200"/>
              </a:spcBef>
              <a:spcAft>
                <a:spcPts val="0"/>
              </a:spcAft>
              <a:buNone/>
            </a:pPr>
            <a:endParaRPr sz="1800">
              <a:solidFill>
                <a:srgbClr val="002A5C"/>
              </a:solidFill>
            </a:endParaRPr>
          </a:p>
        </p:txBody>
      </p:sp>
      <p:cxnSp>
        <p:nvCxnSpPr>
          <p:cNvPr id="4" name="Straight Connector 3">
            <a:extLst>
              <a:ext uri="{FF2B5EF4-FFF2-40B4-BE49-F238E27FC236}">
                <a16:creationId xmlns:a16="http://schemas.microsoft.com/office/drawing/2014/main" id="{F6C00268-6D1D-B140-B1F7-A5593DC98648}"/>
              </a:ext>
            </a:extLst>
          </p:cNvPr>
          <p:cNvCxnSpPr/>
          <p:nvPr/>
        </p:nvCxnSpPr>
        <p:spPr>
          <a:xfrm>
            <a:off x="457200" y="1063378"/>
            <a:ext cx="82296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Optional Slides</a:t>
            </a:r>
          </a:p>
        </p:txBody>
      </p:sp>
      <p:sp>
        <p:nvSpPr>
          <p:cNvPr id="3" name="Text Placeholder 2"/>
          <p:cNvSpPr>
            <a:spLocks noGrp="1"/>
          </p:cNvSpPr>
          <p:nvPr>
            <p:ph type="body" idx="1"/>
          </p:nvPr>
        </p:nvSpPr>
        <p:spPr/>
        <p:txBody>
          <a:bodyPr/>
          <a:lstStyle/>
          <a:p>
            <a:endParaRPr lang="en-US" dirty="0"/>
          </a:p>
        </p:txBody>
      </p:sp>
      <p:cxnSp>
        <p:nvCxnSpPr>
          <p:cNvPr id="4" name="Straight Connector 3">
            <a:extLst>
              <a:ext uri="{FF2B5EF4-FFF2-40B4-BE49-F238E27FC236}">
                <a16:creationId xmlns:a16="http://schemas.microsoft.com/office/drawing/2014/main" id="{AD980A02-0EF9-C34E-AEDA-1E8F23B7CA82}"/>
              </a:ext>
            </a:extLst>
          </p:cNvPr>
          <p:cNvCxnSpPr/>
          <p:nvPr/>
        </p:nvCxnSpPr>
        <p:spPr>
          <a:xfrm>
            <a:off x="457200" y="1063228"/>
            <a:ext cx="82296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5717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21EDAD-E212-D34C-9D6C-6D7314929D87}"/>
              </a:ext>
            </a:extLst>
          </p:cNvPr>
          <p:cNvSpPr>
            <a:spLocks noGrp="1"/>
          </p:cNvSpPr>
          <p:nvPr>
            <p:ph type="body" idx="1"/>
          </p:nvPr>
        </p:nvSpPr>
        <p:spPr/>
        <p:txBody>
          <a:bodyPr/>
          <a:lstStyle/>
          <a:p>
            <a:pPr marL="114300" indent="0">
              <a:buNone/>
            </a:pPr>
            <a:endParaRPr lang="en-US" dirty="0"/>
          </a:p>
          <a:p>
            <a:pPr marL="114300" indent="0" algn="ctr">
              <a:buNone/>
            </a:pPr>
            <a:r>
              <a:rPr lang="en-US" dirty="0"/>
              <a:t>How do the </a:t>
            </a:r>
            <a:r>
              <a:rPr lang="en-US" dirty="0" err="1"/>
              <a:t>CanMEDs</a:t>
            </a:r>
            <a:r>
              <a:rPr lang="en-US" dirty="0"/>
              <a:t> Roles Map to the Four Principles of Family Medicine?  </a:t>
            </a:r>
          </a:p>
        </p:txBody>
      </p:sp>
    </p:spTree>
    <p:extLst>
      <p:ext uri="{BB962C8B-B14F-4D97-AF65-F5344CB8AC3E}">
        <p14:creationId xmlns:p14="http://schemas.microsoft.com/office/powerpoint/2010/main" val="2376521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6"/>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
              <a:t> CanMeds-FM</a:t>
            </a:r>
            <a:endParaRPr/>
          </a:p>
        </p:txBody>
      </p:sp>
      <p:pic>
        <p:nvPicPr>
          <p:cNvPr id="207" name="Google Shape;207;p36"/>
          <p:cNvPicPr preferRelativeResize="0"/>
          <p:nvPr/>
        </p:nvPicPr>
        <p:blipFill>
          <a:blip r:embed="rId3">
            <a:alphaModFix/>
          </a:blip>
          <a:stretch>
            <a:fillRect/>
          </a:stretch>
        </p:blipFill>
        <p:spPr>
          <a:xfrm>
            <a:off x="3177201" y="1000800"/>
            <a:ext cx="2798675" cy="3141900"/>
          </a:xfrm>
          <a:prstGeom prst="rect">
            <a:avLst/>
          </a:prstGeom>
          <a:noFill/>
          <a:ln>
            <a:noFill/>
          </a:ln>
        </p:spPr>
      </p:pic>
      <p:sp>
        <p:nvSpPr>
          <p:cNvPr id="2" name="TextBox 1">
            <a:extLst>
              <a:ext uri="{FF2B5EF4-FFF2-40B4-BE49-F238E27FC236}">
                <a16:creationId xmlns:a16="http://schemas.microsoft.com/office/drawing/2014/main" id="{E650A2D8-F32C-4907-9039-8B45954FD10D}"/>
              </a:ext>
            </a:extLst>
          </p:cNvPr>
          <p:cNvSpPr txBox="1"/>
          <p:nvPr/>
        </p:nvSpPr>
        <p:spPr>
          <a:xfrm>
            <a:off x="6138267" y="4508599"/>
            <a:ext cx="274320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solidFill>
                  <a:schemeClr val="bg1"/>
                </a:solidFill>
                <a:latin typeface="Clear Sans Regular"/>
              </a:rPr>
              <a:t>I</a:t>
            </a:r>
            <a:r>
              <a:rPr lang="en-US" sz="800" dirty="0">
                <a:solidFill>
                  <a:schemeClr val="bg1"/>
                </a:solidFill>
                <a:latin typeface="Clear Sans Regular"/>
              </a:rPr>
              <a:t>mage from the </a:t>
            </a:r>
            <a:r>
              <a:rPr lang="en-US" sz="800" u="sng" dirty="0">
                <a:solidFill>
                  <a:schemeClr val="bg1"/>
                </a:solidFill>
                <a:latin typeface="Clear Sans Regular"/>
                <a:hlinkClick r:id="rId4"/>
              </a:rPr>
              <a:t>CFPC’s CanMEDS – Family Medicine: Working Group on Curriculum Review</a:t>
            </a:r>
            <a:r>
              <a:rPr lang="en-US" sz="800" dirty="0">
                <a:solidFill>
                  <a:schemeClr val="bg1"/>
                </a:solidFill>
                <a:latin typeface="Calibri"/>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7"/>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600"/>
              <a:t>The family physician is a skilled clinician…</a:t>
            </a:r>
            <a:endParaRPr sz="3600"/>
          </a:p>
        </p:txBody>
      </p:sp>
      <p:sp>
        <p:nvSpPr>
          <p:cNvPr id="213" name="Google Shape;213;p37"/>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dirty="0" err="1"/>
              <a:t>CanMeds</a:t>
            </a:r>
            <a:r>
              <a:rPr lang="en" dirty="0"/>
              <a:t> roles:</a:t>
            </a:r>
            <a:endParaRPr dirty="0"/>
          </a:p>
          <a:p>
            <a:pPr marL="0" lvl="0" indent="0" algn="l" rtl="0">
              <a:lnSpc>
                <a:spcPct val="115000"/>
              </a:lnSpc>
              <a:spcBef>
                <a:spcPts val="800"/>
              </a:spcBef>
              <a:spcAft>
                <a:spcPts val="0"/>
              </a:spcAft>
              <a:buClr>
                <a:schemeClr val="dk1"/>
              </a:buClr>
              <a:buSzPts val="1100"/>
              <a:buFont typeface="Arial"/>
              <a:buNone/>
            </a:pPr>
            <a:r>
              <a:rPr lang="en" sz="2400" dirty="0">
                <a:latin typeface="Arial"/>
                <a:ea typeface="Arial"/>
                <a:cs typeface="Arial"/>
                <a:sym typeface="Arial"/>
              </a:rPr>
              <a:t>	•</a:t>
            </a:r>
            <a:r>
              <a:rPr lang="en" sz="2400" dirty="0"/>
              <a:t>Medical expert</a:t>
            </a:r>
            <a:endParaRPr sz="2400" dirty="0"/>
          </a:p>
          <a:p>
            <a:pPr marL="0" lvl="0" indent="0" algn="l" rtl="0">
              <a:lnSpc>
                <a:spcPct val="115000"/>
              </a:lnSpc>
              <a:spcBef>
                <a:spcPts val="800"/>
              </a:spcBef>
              <a:spcAft>
                <a:spcPts val="0"/>
              </a:spcAft>
              <a:buClr>
                <a:schemeClr val="dk1"/>
              </a:buClr>
              <a:buSzPts val="1100"/>
              <a:buFont typeface="Arial"/>
              <a:buNone/>
            </a:pPr>
            <a:r>
              <a:rPr lang="en" sz="2400" dirty="0">
                <a:latin typeface="Arial"/>
                <a:ea typeface="Arial"/>
                <a:cs typeface="Arial"/>
                <a:sym typeface="Arial"/>
              </a:rPr>
              <a:t>	•</a:t>
            </a:r>
            <a:r>
              <a:rPr lang="en" sz="2400" dirty="0"/>
              <a:t>Communicator</a:t>
            </a:r>
            <a:endParaRPr sz="2400" dirty="0"/>
          </a:p>
          <a:p>
            <a:pPr marL="0" lvl="0" indent="0" algn="l" rtl="0">
              <a:lnSpc>
                <a:spcPct val="115000"/>
              </a:lnSpc>
              <a:spcBef>
                <a:spcPts val="800"/>
              </a:spcBef>
              <a:spcAft>
                <a:spcPts val="0"/>
              </a:spcAft>
              <a:buClr>
                <a:schemeClr val="dk1"/>
              </a:buClr>
              <a:buSzPts val="1100"/>
              <a:buFont typeface="Arial"/>
              <a:buNone/>
            </a:pPr>
            <a:r>
              <a:rPr lang="en" sz="2400" dirty="0">
                <a:latin typeface="Arial"/>
                <a:ea typeface="Arial"/>
                <a:cs typeface="Arial"/>
                <a:sym typeface="Arial"/>
              </a:rPr>
              <a:t>	•</a:t>
            </a:r>
            <a:r>
              <a:rPr lang="en" sz="2400" dirty="0"/>
              <a:t>Professional</a:t>
            </a:r>
            <a:endParaRPr sz="2400" dirty="0"/>
          </a:p>
          <a:p>
            <a:pPr marL="0" lvl="0" indent="0" algn="l" rtl="0">
              <a:lnSpc>
                <a:spcPct val="115000"/>
              </a:lnSpc>
              <a:spcBef>
                <a:spcPts val="800"/>
              </a:spcBef>
              <a:spcAft>
                <a:spcPts val="0"/>
              </a:spcAft>
              <a:buClr>
                <a:schemeClr val="dk1"/>
              </a:buClr>
              <a:buSzPts val="1100"/>
              <a:buFont typeface="Arial"/>
              <a:buNone/>
            </a:pPr>
            <a:r>
              <a:rPr lang="en" sz="2400" dirty="0">
                <a:latin typeface="Arial"/>
                <a:ea typeface="Arial"/>
                <a:cs typeface="Arial"/>
                <a:sym typeface="Arial"/>
              </a:rPr>
              <a:t>	•</a:t>
            </a:r>
            <a:r>
              <a:rPr lang="en" sz="2400" dirty="0"/>
              <a:t>Scholar</a:t>
            </a:r>
            <a:endParaRPr sz="2400" dirty="0"/>
          </a:p>
          <a:p>
            <a:pPr marL="457200" lvl="0" indent="0" algn="l" rtl="0">
              <a:spcBef>
                <a:spcPts val="360"/>
              </a:spcBef>
              <a:spcAft>
                <a:spcPts val="0"/>
              </a:spcAft>
              <a:buNone/>
            </a:pPr>
            <a:endParaRPr dirty="0"/>
          </a:p>
        </p:txBody>
      </p:sp>
      <p:pic>
        <p:nvPicPr>
          <p:cNvPr id="214" name="Google Shape;214;p37"/>
          <p:cNvPicPr preferRelativeResize="0"/>
          <p:nvPr/>
        </p:nvPicPr>
        <p:blipFill>
          <a:blip r:embed="rId3">
            <a:alphaModFix/>
          </a:blip>
          <a:stretch>
            <a:fillRect/>
          </a:stretch>
        </p:blipFill>
        <p:spPr>
          <a:xfrm>
            <a:off x="5600650" y="1116886"/>
            <a:ext cx="2798675" cy="3141900"/>
          </a:xfrm>
          <a:prstGeom prst="rect">
            <a:avLst/>
          </a:prstGeom>
          <a:noFill/>
          <a:ln>
            <a:noFill/>
          </a:ln>
        </p:spPr>
      </p:pic>
      <p:sp>
        <p:nvSpPr>
          <p:cNvPr id="2" name="TextBox 1">
            <a:extLst>
              <a:ext uri="{FF2B5EF4-FFF2-40B4-BE49-F238E27FC236}">
                <a16:creationId xmlns:a16="http://schemas.microsoft.com/office/drawing/2014/main" id="{F4EE8717-380E-4472-98D0-E4EA41DA8869}"/>
              </a:ext>
            </a:extLst>
          </p:cNvPr>
          <p:cNvSpPr txBox="1"/>
          <p:nvPr/>
        </p:nvSpPr>
        <p:spPr>
          <a:xfrm>
            <a:off x="6227564" y="4593431"/>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800" dirty="0">
                <a:solidFill>
                  <a:srgbClr val="FFFFFF"/>
                </a:solidFill>
                <a:latin typeface="Clear Sans Regular"/>
              </a:rPr>
              <a:t>Image from the </a:t>
            </a:r>
            <a:r>
              <a:rPr lang="en-US" sz="800" u="sng" dirty="0">
                <a:solidFill>
                  <a:srgbClr val="0000FF"/>
                </a:solidFill>
                <a:latin typeface="Clear Sans Regular"/>
                <a:hlinkClick r:id="rId4"/>
              </a:rPr>
              <a:t>CFPC’s CanMEDS – Family Medicine: Working Group on Curriculum Review</a:t>
            </a:r>
            <a:r>
              <a:rPr lang="en-US" sz="800" dirty="0">
                <a:solidFill>
                  <a:srgbClr val="FFFFFF"/>
                </a:solidFill>
                <a:latin typeface="Calibri"/>
              </a:rPr>
              <a:t>​</a:t>
            </a:r>
            <a:r>
              <a:rPr lang="en-US" sz="800" dirty="0">
                <a:latin typeface="Calibri"/>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10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8"/>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000"/>
              <a:t>Family medicine is a community based discipline… </a:t>
            </a:r>
            <a:r>
              <a:rPr lang="en" sz="4000"/>
              <a:t> </a:t>
            </a:r>
            <a:endParaRPr/>
          </a:p>
        </p:txBody>
      </p:sp>
      <p:sp>
        <p:nvSpPr>
          <p:cNvPr id="220" name="Google Shape;220;p38"/>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3000" dirty="0" err="1"/>
              <a:t>CanMeds</a:t>
            </a:r>
            <a:r>
              <a:rPr lang="en" sz="3000" dirty="0"/>
              <a:t> roles:</a:t>
            </a:r>
            <a:endParaRPr sz="3000" dirty="0"/>
          </a:p>
          <a:p>
            <a:pPr marL="0" lvl="0" indent="0" algn="l" rtl="0">
              <a:lnSpc>
                <a:spcPct val="115000"/>
              </a:lnSpc>
              <a:spcBef>
                <a:spcPts val="800"/>
              </a:spcBef>
              <a:spcAft>
                <a:spcPts val="0"/>
              </a:spcAft>
              <a:buClr>
                <a:schemeClr val="dk1"/>
              </a:buClr>
              <a:buSzPts val="1100"/>
              <a:buFont typeface="Arial"/>
              <a:buNone/>
            </a:pPr>
            <a:r>
              <a:rPr lang="en" sz="2400" dirty="0">
                <a:latin typeface="Arial"/>
                <a:ea typeface="Arial"/>
                <a:cs typeface="Arial"/>
                <a:sym typeface="Arial"/>
              </a:rPr>
              <a:t>	•</a:t>
            </a:r>
            <a:r>
              <a:rPr lang="en" sz="2400" dirty="0"/>
              <a:t>Healthcare Advocate</a:t>
            </a:r>
            <a:endParaRPr sz="2400" dirty="0"/>
          </a:p>
          <a:p>
            <a:pPr marL="0" lvl="0" indent="0" algn="l" rtl="0">
              <a:lnSpc>
                <a:spcPct val="115000"/>
              </a:lnSpc>
              <a:spcBef>
                <a:spcPts val="800"/>
              </a:spcBef>
              <a:spcAft>
                <a:spcPts val="0"/>
              </a:spcAft>
              <a:buClr>
                <a:schemeClr val="dk1"/>
              </a:buClr>
              <a:buSzPts val="1100"/>
              <a:buFont typeface="Arial"/>
              <a:buNone/>
            </a:pPr>
            <a:r>
              <a:rPr lang="en" sz="2400" dirty="0">
                <a:latin typeface="Arial"/>
                <a:ea typeface="Arial"/>
                <a:cs typeface="Arial"/>
                <a:sym typeface="Arial"/>
              </a:rPr>
              <a:t>	•</a:t>
            </a:r>
            <a:r>
              <a:rPr lang="en" sz="2400" dirty="0"/>
              <a:t>Manager </a:t>
            </a:r>
            <a:endParaRPr sz="2400" dirty="0"/>
          </a:p>
          <a:p>
            <a:pPr marL="0" lvl="0" indent="0" algn="l" rtl="0">
              <a:lnSpc>
                <a:spcPct val="115000"/>
              </a:lnSpc>
              <a:spcBef>
                <a:spcPts val="800"/>
              </a:spcBef>
              <a:spcAft>
                <a:spcPts val="0"/>
              </a:spcAft>
              <a:buClr>
                <a:schemeClr val="dk1"/>
              </a:buClr>
              <a:buSzPts val="1100"/>
              <a:buFont typeface="Arial"/>
              <a:buNone/>
            </a:pPr>
            <a:r>
              <a:rPr lang="en" sz="2400" dirty="0">
                <a:latin typeface="Arial"/>
                <a:ea typeface="Arial"/>
                <a:cs typeface="Arial"/>
                <a:sym typeface="Arial"/>
              </a:rPr>
              <a:t>	•</a:t>
            </a:r>
            <a:r>
              <a:rPr lang="en" sz="2400" dirty="0"/>
              <a:t>Collaborator</a:t>
            </a:r>
            <a:endParaRPr sz="2400" dirty="0"/>
          </a:p>
          <a:p>
            <a:pPr marL="0" lvl="0" indent="0" algn="l" rtl="0">
              <a:lnSpc>
                <a:spcPct val="115000"/>
              </a:lnSpc>
              <a:spcBef>
                <a:spcPts val="800"/>
              </a:spcBef>
              <a:spcAft>
                <a:spcPts val="0"/>
              </a:spcAft>
              <a:buClr>
                <a:schemeClr val="dk1"/>
              </a:buClr>
              <a:buSzPts val="1100"/>
              <a:buFont typeface="Arial"/>
              <a:buNone/>
            </a:pPr>
            <a:r>
              <a:rPr lang="en" sz="2400" dirty="0">
                <a:latin typeface="Arial"/>
                <a:ea typeface="Arial"/>
                <a:cs typeface="Arial"/>
                <a:sym typeface="Arial"/>
              </a:rPr>
              <a:t>	•</a:t>
            </a:r>
            <a:r>
              <a:rPr lang="en" sz="2400" dirty="0"/>
              <a:t>Communicator</a:t>
            </a:r>
            <a:endParaRPr sz="2400" dirty="0"/>
          </a:p>
          <a:p>
            <a:pPr marL="0" lvl="0" indent="0" algn="l" rtl="0">
              <a:spcBef>
                <a:spcPts val="360"/>
              </a:spcBef>
              <a:spcAft>
                <a:spcPts val="0"/>
              </a:spcAft>
              <a:buNone/>
            </a:pPr>
            <a:endParaRPr dirty="0"/>
          </a:p>
        </p:txBody>
      </p:sp>
      <p:pic>
        <p:nvPicPr>
          <p:cNvPr id="221" name="Google Shape;221;p38"/>
          <p:cNvPicPr preferRelativeResize="0"/>
          <p:nvPr/>
        </p:nvPicPr>
        <p:blipFill>
          <a:blip r:embed="rId3">
            <a:alphaModFix/>
          </a:blip>
          <a:stretch>
            <a:fillRect/>
          </a:stretch>
        </p:blipFill>
        <p:spPr>
          <a:xfrm>
            <a:off x="5715825" y="1000800"/>
            <a:ext cx="2798675" cy="3141900"/>
          </a:xfrm>
          <a:prstGeom prst="rect">
            <a:avLst/>
          </a:prstGeom>
          <a:noFill/>
          <a:ln>
            <a:noFill/>
          </a:ln>
        </p:spPr>
      </p:pic>
      <p:sp>
        <p:nvSpPr>
          <p:cNvPr id="2" name="TextBox 1">
            <a:extLst>
              <a:ext uri="{FF2B5EF4-FFF2-40B4-BE49-F238E27FC236}">
                <a16:creationId xmlns:a16="http://schemas.microsoft.com/office/drawing/2014/main" id="{425B11A2-4947-4794-ADE8-BFB145DC4F10}"/>
              </a:ext>
            </a:extLst>
          </p:cNvPr>
          <p:cNvSpPr txBox="1"/>
          <p:nvPr/>
        </p:nvSpPr>
        <p:spPr>
          <a:xfrm>
            <a:off x="6173986" y="4593431"/>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800" dirty="0">
                <a:solidFill>
                  <a:srgbClr val="FFFFFF"/>
                </a:solidFill>
                <a:latin typeface="Clear Sans Regular"/>
              </a:rPr>
              <a:t>Image from the </a:t>
            </a:r>
            <a:r>
              <a:rPr lang="en-US" sz="800" u="sng" dirty="0">
                <a:solidFill>
                  <a:srgbClr val="0000FF"/>
                </a:solidFill>
                <a:latin typeface="Clear Sans Regular"/>
                <a:hlinkClick r:id="rId4"/>
              </a:rPr>
              <a:t>CFPC’s CanMEDS – Family Medicine: Working Group on Curriculum Review</a:t>
            </a:r>
            <a:r>
              <a:rPr lang="en-US" sz="800" dirty="0">
                <a:solidFill>
                  <a:srgbClr val="FFFFFF"/>
                </a:solidFill>
                <a:latin typeface="Calibri"/>
              </a:rPr>
              <a:t>​</a:t>
            </a:r>
            <a:r>
              <a:rPr lang="en-US" sz="800" dirty="0">
                <a:latin typeface="Calibri"/>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1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9"/>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600"/>
              <a:t>The family physician is a resource to a defined practice population…</a:t>
            </a:r>
            <a:r>
              <a:rPr lang="en" sz="4000"/>
              <a:t> </a:t>
            </a:r>
            <a:endParaRPr/>
          </a:p>
        </p:txBody>
      </p:sp>
      <p:sp>
        <p:nvSpPr>
          <p:cNvPr id="227" name="Google Shape;227;p39"/>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dirty="0" err="1"/>
              <a:t>CanMeds</a:t>
            </a:r>
            <a:r>
              <a:rPr lang="en" dirty="0"/>
              <a:t> roles:</a:t>
            </a:r>
            <a:endParaRPr dirty="0"/>
          </a:p>
          <a:p>
            <a:pPr marL="0" lvl="0" indent="0" algn="l" rtl="0">
              <a:lnSpc>
                <a:spcPct val="115000"/>
              </a:lnSpc>
              <a:spcBef>
                <a:spcPts val="800"/>
              </a:spcBef>
              <a:spcAft>
                <a:spcPts val="0"/>
              </a:spcAft>
              <a:buClr>
                <a:schemeClr val="dk1"/>
              </a:buClr>
              <a:buSzPts val="1100"/>
              <a:buFont typeface="Arial"/>
              <a:buNone/>
            </a:pPr>
            <a:r>
              <a:rPr lang="en" sz="2400" dirty="0">
                <a:latin typeface="Arial"/>
                <a:ea typeface="Arial"/>
                <a:cs typeface="Arial"/>
                <a:sym typeface="Arial"/>
              </a:rPr>
              <a:t>	•</a:t>
            </a:r>
            <a:r>
              <a:rPr lang="en" sz="2400" dirty="0"/>
              <a:t>Healthcare advocate </a:t>
            </a:r>
            <a:endParaRPr sz="2400" dirty="0"/>
          </a:p>
          <a:p>
            <a:pPr marL="0" lvl="0" indent="0" algn="l" rtl="0">
              <a:lnSpc>
                <a:spcPct val="115000"/>
              </a:lnSpc>
              <a:spcBef>
                <a:spcPts val="800"/>
              </a:spcBef>
              <a:spcAft>
                <a:spcPts val="0"/>
              </a:spcAft>
              <a:buClr>
                <a:schemeClr val="dk1"/>
              </a:buClr>
              <a:buSzPts val="1100"/>
              <a:buFont typeface="Arial"/>
              <a:buNone/>
            </a:pPr>
            <a:r>
              <a:rPr lang="en" sz="2400" dirty="0">
                <a:latin typeface="Arial"/>
                <a:ea typeface="Arial"/>
                <a:cs typeface="Arial"/>
                <a:sym typeface="Arial"/>
              </a:rPr>
              <a:t>	•</a:t>
            </a:r>
            <a:r>
              <a:rPr lang="en" sz="2400" dirty="0"/>
              <a:t>Communicator</a:t>
            </a:r>
            <a:endParaRPr sz="2400" dirty="0"/>
          </a:p>
          <a:p>
            <a:pPr marL="0" lvl="0" indent="0" algn="l" rtl="0">
              <a:lnSpc>
                <a:spcPct val="115000"/>
              </a:lnSpc>
              <a:spcBef>
                <a:spcPts val="800"/>
              </a:spcBef>
              <a:spcAft>
                <a:spcPts val="0"/>
              </a:spcAft>
              <a:buClr>
                <a:schemeClr val="dk1"/>
              </a:buClr>
              <a:buSzPts val="1100"/>
              <a:buFont typeface="Arial"/>
              <a:buNone/>
            </a:pPr>
            <a:r>
              <a:rPr lang="en" sz="2400" dirty="0">
                <a:latin typeface="Arial"/>
                <a:ea typeface="Arial"/>
                <a:cs typeface="Arial"/>
                <a:sym typeface="Arial"/>
              </a:rPr>
              <a:t>	•</a:t>
            </a:r>
            <a:r>
              <a:rPr lang="en" sz="2400" dirty="0"/>
              <a:t>Collaborator</a:t>
            </a:r>
            <a:endParaRPr sz="2400" dirty="0"/>
          </a:p>
          <a:p>
            <a:pPr marL="0" lvl="0" indent="0" algn="l" rtl="0">
              <a:spcBef>
                <a:spcPts val="360"/>
              </a:spcBef>
              <a:spcAft>
                <a:spcPts val="0"/>
              </a:spcAft>
              <a:buNone/>
            </a:pPr>
            <a:endParaRPr dirty="0"/>
          </a:p>
        </p:txBody>
      </p:sp>
      <p:pic>
        <p:nvPicPr>
          <p:cNvPr id="228" name="Google Shape;228;p39"/>
          <p:cNvPicPr preferRelativeResize="0"/>
          <p:nvPr/>
        </p:nvPicPr>
        <p:blipFill>
          <a:blip r:embed="rId3">
            <a:alphaModFix/>
          </a:blip>
          <a:stretch>
            <a:fillRect/>
          </a:stretch>
        </p:blipFill>
        <p:spPr>
          <a:xfrm>
            <a:off x="5948275" y="1204057"/>
            <a:ext cx="2655800" cy="3079393"/>
          </a:xfrm>
          <a:prstGeom prst="rect">
            <a:avLst/>
          </a:prstGeom>
          <a:noFill/>
          <a:ln>
            <a:noFill/>
          </a:ln>
        </p:spPr>
      </p:pic>
      <p:sp>
        <p:nvSpPr>
          <p:cNvPr id="2" name="TextBox 1">
            <a:extLst>
              <a:ext uri="{FF2B5EF4-FFF2-40B4-BE49-F238E27FC236}">
                <a16:creationId xmlns:a16="http://schemas.microsoft.com/office/drawing/2014/main" id="{FF1B30B3-D4BF-4E7B-9793-B8CB63D6A333}"/>
              </a:ext>
            </a:extLst>
          </p:cNvPr>
          <p:cNvSpPr txBox="1"/>
          <p:nvPr/>
        </p:nvSpPr>
        <p:spPr>
          <a:xfrm>
            <a:off x="6200775" y="4664869"/>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800" dirty="0">
                <a:solidFill>
                  <a:srgbClr val="FFFFFF"/>
                </a:solidFill>
                <a:latin typeface="Clear Sans Regular"/>
              </a:rPr>
              <a:t>Image from the </a:t>
            </a:r>
            <a:r>
              <a:rPr lang="en-US" sz="800" u="sng" dirty="0">
                <a:solidFill>
                  <a:srgbClr val="0000FF"/>
                </a:solidFill>
                <a:latin typeface="Clear Sans Regular"/>
                <a:hlinkClick r:id="rId4"/>
              </a:rPr>
              <a:t>CFPC’s CanMEDS – Family Medicine: Working Group on Curriculum Review</a:t>
            </a:r>
            <a:r>
              <a:rPr lang="en-US" sz="800" dirty="0">
                <a:solidFill>
                  <a:srgbClr val="FFFFFF"/>
                </a:solidFill>
                <a:latin typeface="Calibri"/>
              </a:rPr>
              <a:t>​</a:t>
            </a:r>
            <a:r>
              <a:rPr lang="en-US" sz="800" dirty="0">
                <a:latin typeface="Calibri"/>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10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0"/>
          <p:cNvSpPr txBox="1">
            <a:spLocks noGrp="1"/>
          </p:cNvSpPr>
          <p:nvPr>
            <p:ph type="title"/>
          </p:nvPr>
        </p:nvSpPr>
        <p:spPr>
          <a:xfrm>
            <a:off x="457200" y="20597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000"/>
              <a:t>The patient-physician relationship is central to the role of the family physician…  </a:t>
            </a:r>
            <a:endParaRPr sz="3000"/>
          </a:p>
        </p:txBody>
      </p:sp>
      <p:sp>
        <p:nvSpPr>
          <p:cNvPr id="234" name="Google Shape;234;p40"/>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3000" dirty="0" err="1"/>
              <a:t>CanMeds</a:t>
            </a:r>
            <a:r>
              <a:rPr lang="en" sz="3000" dirty="0"/>
              <a:t> roles:</a:t>
            </a:r>
            <a:endParaRPr sz="3000" dirty="0"/>
          </a:p>
          <a:p>
            <a:pPr marL="0" lvl="0" indent="0" algn="l" rtl="0">
              <a:lnSpc>
                <a:spcPct val="115000"/>
              </a:lnSpc>
              <a:spcBef>
                <a:spcPts val="800"/>
              </a:spcBef>
              <a:spcAft>
                <a:spcPts val="0"/>
              </a:spcAft>
              <a:buClr>
                <a:schemeClr val="dk1"/>
              </a:buClr>
              <a:buSzPts val="1100"/>
              <a:buFont typeface="Arial"/>
              <a:buNone/>
            </a:pPr>
            <a:r>
              <a:rPr lang="en" sz="2400" dirty="0">
                <a:latin typeface="Arial"/>
                <a:ea typeface="Arial"/>
                <a:cs typeface="Arial"/>
                <a:sym typeface="Arial"/>
              </a:rPr>
              <a:t>	•</a:t>
            </a:r>
            <a:r>
              <a:rPr lang="en" sz="2400" dirty="0"/>
              <a:t>Communicator</a:t>
            </a:r>
            <a:endParaRPr sz="2400" dirty="0"/>
          </a:p>
          <a:p>
            <a:pPr marL="0" lvl="0" indent="0" algn="l" rtl="0">
              <a:lnSpc>
                <a:spcPct val="115000"/>
              </a:lnSpc>
              <a:spcBef>
                <a:spcPts val="800"/>
              </a:spcBef>
              <a:spcAft>
                <a:spcPts val="0"/>
              </a:spcAft>
              <a:buClr>
                <a:schemeClr val="dk1"/>
              </a:buClr>
              <a:buSzPts val="1100"/>
              <a:buFont typeface="Arial"/>
              <a:buNone/>
            </a:pPr>
            <a:r>
              <a:rPr lang="en" sz="2400" dirty="0">
                <a:latin typeface="Arial"/>
                <a:ea typeface="Arial"/>
                <a:cs typeface="Arial"/>
                <a:sym typeface="Arial"/>
              </a:rPr>
              <a:t>	•</a:t>
            </a:r>
            <a:r>
              <a:rPr lang="en" sz="2400" dirty="0"/>
              <a:t>Collaborator</a:t>
            </a:r>
            <a:endParaRPr sz="2400" dirty="0"/>
          </a:p>
          <a:p>
            <a:pPr marL="0" lvl="0" indent="0" algn="l" rtl="0">
              <a:lnSpc>
                <a:spcPct val="115000"/>
              </a:lnSpc>
              <a:spcBef>
                <a:spcPts val="800"/>
              </a:spcBef>
              <a:spcAft>
                <a:spcPts val="0"/>
              </a:spcAft>
              <a:buNone/>
            </a:pPr>
            <a:r>
              <a:rPr lang="en" sz="2400" dirty="0">
                <a:latin typeface="Arial"/>
                <a:ea typeface="Arial"/>
                <a:cs typeface="Arial"/>
                <a:sym typeface="Arial"/>
              </a:rPr>
              <a:t>	•</a:t>
            </a:r>
            <a:r>
              <a:rPr lang="en" sz="2400" dirty="0"/>
              <a:t>Professional</a:t>
            </a:r>
            <a:endParaRPr sz="2400" dirty="0"/>
          </a:p>
          <a:p>
            <a:pPr marL="0" lvl="0" indent="0" algn="l" rtl="0">
              <a:lnSpc>
                <a:spcPct val="115000"/>
              </a:lnSpc>
              <a:spcBef>
                <a:spcPts val="800"/>
              </a:spcBef>
              <a:spcAft>
                <a:spcPts val="0"/>
              </a:spcAft>
              <a:buNone/>
            </a:pPr>
            <a:r>
              <a:rPr lang="en" sz="2400" dirty="0">
                <a:latin typeface="Arial"/>
                <a:ea typeface="Arial"/>
                <a:cs typeface="Arial"/>
                <a:sym typeface="Arial"/>
              </a:rPr>
              <a:t>	•</a:t>
            </a:r>
            <a:r>
              <a:rPr lang="en" sz="2400" dirty="0"/>
              <a:t>Healthcare advocate</a:t>
            </a:r>
            <a:endParaRPr dirty="0"/>
          </a:p>
        </p:txBody>
      </p:sp>
      <p:pic>
        <p:nvPicPr>
          <p:cNvPr id="235" name="Google Shape;235;p40"/>
          <p:cNvPicPr preferRelativeResize="0"/>
          <p:nvPr/>
        </p:nvPicPr>
        <p:blipFill>
          <a:blip r:embed="rId3">
            <a:alphaModFix/>
          </a:blip>
          <a:stretch>
            <a:fillRect/>
          </a:stretch>
        </p:blipFill>
        <p:spPr>
          <a:xfrm>
            <a:off x="5818200" y="1141550"/>
            <a:ext cx="2798675" cy="3141900"/>
          </a:xfrm>
          <a:prstGeom prst="rect">
            <a:avLst/>
          </a:prstGeom>
          <a:noFill/>
          <a:ln>
            <a:noFill/>
          </a:ln>
        </p:spPr>
      </p:pic>
      <p:sp>
        <p:nvSpPr>
          <p:cNvPr id="2" name="TextBox 1">
            <a:extLst>
              <a:ext uri="{FF2B5EF4-FFF2-40B4-BE49-F238E27FC236}">
                <a16:creationId xmlns:a16="http://schemas.microsoft.com/office/drawing/2014/main" id="{A3625C2A-26C7-46A5-93D7-BC61ED5EA55E}"/>
              </a:ext>
            </a:extLst>
          </p:cNvPr>
          <p:cNvSpPr txBox="1"/>
          <p:nvPr/>
        </p:nvSpPr>
        <p:spPr>
          <a:xfrm>
            <a:off x="6281142" y="4673798"/>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800" dirty="0">
                <a:solidFill>
                  <a:srgbClr val="FFFFFF"/>
                </a:solidFill>
                <a:latin typeface="Clear Sans Regular"/>
              </a:rPr>
              <a:t>Image from the </a:t>
            </a:r>
            <a:r>
              <a:rPr lang="en-US" sz="800" u="sng" dirty="0">
                <a:solidFill>
                  <a:srgbClr val="0000FF"/>
                </a:solidFill>
                <a:latin typeface="Clear Sans Regular"/>
                <a:hlinkClick r:id="rId4"/>
              </a:rPr>
              <a:t>CFPC’s CanMEDS – Family Medicine: Working Group on Curriculum Review</a:t>
            </a:r>
            <a:r>
              <a:rPr lang="en-US" sz="800" dirty="0">
                <a:solidFill>
                  <a:srgbClr val="FFFFFF"/>
                </a:solidFill>
                <a:latin typeface="Calibri"/>
              </a:rPr>
              <a:t>​</a:t>
            </a:r>
            <a:r>
              <a:rPr lang="en-US" sz="800" dirty="0">
                <a:latin typeface="Calibri"/>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10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2"/>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
              <a:t>Triple C Curriculum </a:t>
            </a:r>
            <a:endParaRPr/>
          </a:p>
        </p:txBody>
      </p:sp>
      <p:sp>
        <p:nvSpPr>
          <p:cNvPr id="171" name="Google Shape;171;p32"/>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Clr>
                <a:schemeClr val="dk1"/>
              </a:buClr>
              <a:buSzPts val="1100"/>
              <a:buFont typeface="Arial"/>
              <a:buNone/>
            </a:pPr>
            <a:r>
              <a:rPr lang="en" sz="2700" b="1">
                <a:solidFill>
                  <a:srgbClr val="002A5C"/>
                </a:solidFill>
              </a:rPr>
              <a:t>Competence: </a:t>
            </a:r>
            <a:r>
              <a:rPr lang="en" sz="2700">
                <a:solidFill>
                  <a:srgbClr val="002A5C"/>
                </a:solidFill>
              </a:rPr>
              <a:t>“Is the array of abilities across multiple domains or aspects of physician performance in a certain context… Is multi-dimensional and dynamic… Changes over time, experience, and setting” </a:t>
            </a:r>
            <a:endParaRPr sz="2700">
              <a:solidFill>
                <a:srgbClr val="002A5C"/>
              </a:solidFill>
            </a:endParaRPr>
          </a:p>
          <a:p>
            <a:pPr marL="0" lvl="0" indent="0" algn="l" rtl="0">
              <a:lnSpc>
                <a:spcPct val="115000"/>
              </a:lnSpc>
              <a:spcBef>
                <a:spcPts val="600"/>
              </a:spcBef>
              <a:spcAft>
                <a:spcPts val="0"/>
              </a:spcAft>
              <a:buClr>
                <a:schemeClr val="dk1"/>
              </a:buClr>
              <a:buSzPts val="1100"/>
              <a:buFont typeface="Arial"/>
              <a:buNone/>
            </a:pPr>
            <a:endParaRPr sz="2400">
              <a:solidFill>
                <a:srgbClr val="002A5C"/>
              </a:solidFill>
            </a:endParaRPr>
          </a:p>
          <a:p>
            <a:pPr marL="0" lvl="0" indent="0" algn="l" rtl="0">
              <a:spcBef>
                <a:spcPts val="360"/>
              </a:spcBef>
              <a:spcAft>
                <a:spcPts val="0"/>
              </a:spcAft>
              <a:buClr>
                <a:schemeClr val="dk1"/>
              </a:buClr>
              <a:buSzPts val="1100"/>
              <a:buFont typeface="Arial"/>
              <a:buNone/>
            </a:pPr>
            <a:endParaRPr/>
          </a:p>
          <a:p>
            <a:pPr marL="0" lvl="0" indent="0" algn="ctr" rtl="0">
              <a:spcBef>
                <a:spcPts val="0"/>
              </a:spcBef>
              <a:spcAft>
                <a:spcPts val="0"/>
              </a:spcAft>
              <a:buClr>
                <a:srgbClr val="888888"/>
              </a:buClr>
              <a:buSzPts val="3200"/>
              <a:buNone/>
            </a:pPr>
            <a:endParaRPr/>
          </a:p>
        </p:txBody>
      </p:sp>
      <p:sp>
        <p:nvSpPr>
          <p:cNvPr id="172" name="Google Shape;172;p32"/>
          <p:cNvSpPr txBox="1"/>
          <p:nvPr/>
        </p:nvSpPr>
        <p:spPr>
          <a:xfrm>
            <a:off x="3768762" y="3630300"/>
            <a:ext cx="5367000" cy="62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rgbClr val="002A5C"/>
                </a:solidFill>
                <a:latin typeface="Calibri"/>
                <a:ea typeface="Calibri"/>
                <a:cs typeface="Calibri"/>
                <a:sym typeface="Calibri"/>
              </a:rPr>
              <a:t>Frank JR, Snell L, ten Cate O, </a:t>
            </a:r>
            <a:r>
              <a:rPr lang="en" sz="1200" dirty="0" err="1">
                <a:solidFill>
                  <a:srgbClr val="002A5C"/>
                </a:solidFill>
                <a:latin typeface="Calibri"/>
                <a:ea typeface="Calibri"/>
                <a:cs typeface="Calibri"/>
                <a:sym typeface="Calibri"/>
              </a:rPr>
              <a:t>HolmboeES</a:t>
            </a:r>
            <a:r>
              <a:rPr lang="en" sz="1200" dirty="0">
                <a:solidFill>
                  <a:srgbClr val="002A5C"/>
                </a:solidFill>
                <a:latin typeface="Calibri"/>
                <a:ea typeface="Calibri"/>
                <a:cs typeface="Calibri"/>
                <a:sym typeface="Calibri"/>
              </a:rPr>
              <a:t>, </a:t>
            </a:r>
            <a:r>
              <a:rPr lang="en" sz="1200" dirty="0" err="1">
                <a:solidFill>
                  <a:srgbClr val="002A5C"/>
                </a:solidFill>
                <a:latin typeface="Calibri"/>
                <a:ea typeface="Calibri"/>
                <a:cs typeface="Calibri"/>
                <a:sym typeface="Calibri"/>
              </a:rPr>
              <a:t>CarraccioC</a:t>
            </a:r>
            <a:r>
              <a:rPr lang="en" sz="1200" dirty="0">
                <a:solidFill>
                  <a:srgbClr val="002A5C"/>
                </a:solidFill>
                <a:latin typeface="Calibri"/>
                <a:ea typeface="Calibri"/>
                <a:cs typeface="Calibri"/>
                <a:sym typeface="Calibri"/>
              </a:rPr>
              <a:t>, Swing SR, et al. Competency-based medical education: theory to practice. Med Teacher. 2010;32:638-45; CFPC Triple C Toolkit </a:t>
            </a:r>
            <a:endParaRPr dirty="0">
              <a:latin typeface="Calibri"/>
              <a:ea typeface="Calibri"/>
              <a:cs typeface="Calibri"/>
              <a:sym typeface="Calibri"/>
            </a:endParaRPr>
          </a:p>
        </p:txBody>
      </p:sp>
      <p:cxnSp>
        <p:nvCxnSpPr>
          <p:cNvPr id="5" name="Straight Connector 4">
            <a:extLst>
              <a:ext uri="{FF2B5EF4-FFF2-40B4-BE49-F238E27FC236}">
                <a16:creationId xmlns:a16="http://schemas.microsoft.com/office/drawing/2014/main" id="{D5088739-1EE2-9145-AB39-4F9E3C8834D0}"/>
              </a:ext>
            </a:extLst>
          </p:cNvPr>
          <p:cNvCxnSpPr/>
          <p:nvPr/>
        </p:nvCxnSpPr>
        <p:spPr>
          <a:xfrm>
            <a:off x="457200" y="1063228"/>
            <a:ext cx="82296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33"/>
          <p:cNvPicPr preferRelativeResize="0"/>
          <p:nvPr/>
        </p:nvPicPr>
        <p:blipFill>
          <a:blip r:embed="rId3">
            <a:alphaModFix/>
          </a:blip>
          <a:stretch>
            <a:fillRect/>
          </a:stretch>
        </p:blipFill>
        <p:spPr>
          <a:xfrm>
            <a:off x="3462338" y="776288"/>
            <a:ext cx="2219325" cy="3590925"/>
          </a:xfrm>
          <a:prstGeom prst="rect">
            <a:avLst/>
          </a:prstGeom>
          <a:noFill/>
          <a:ln>
            <a:noFill/>
          </a:ln>
        </p:spPr>
      </p:pic>
      <p:pic>
        <p:nvPicPr>
          <p:cNvPr id="178" name="Google Shape;178;p33"/>
          <p:cNvPicPr preferRelativeResize="0"/>
          <p:nvPr/>
        </p:nvPicPr>
        <p:blipFill>
          <a:blip r:embed="rId4">
            <a:alphaModFix/>
          </a:blip>
          <a:stretch>
            <a:fillRect/>
          </a:stretch>
        </p:blipFill>
        <p:spPr>
          <a:xfrm>
            <a:off x="1618250" y="73600"/>
            <a:ext cx="5907525" cy="41561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2"/>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 dirty="0"/>
              <a:t>Where can I find the DFCM </a:t>
            </a:r>
            <a:r>
              <a:rPr lang="en" dirty="0" err="1"/>
              <a:t>PostGrad</a:t>
            </a:r>
            <a:r>
              <a:rPr lang="en" dirty="0"/>
              <a:t> Curriculum?</a:t>
            </a:r>
            <a:endParaRPr dirty="0"/>
          </a:p>
        </p:txBody>
      </p:sp>
      <p:sp>
        <p:nvSpPr>
          <p:cNvPr id="247" name="Google Shape;247;p42"/>
          <p:cNvSpPr txBox="1">
            <a:spLocks noGrp="1"/>
          </p:cNvSpPr>
          <p:nvPr>
            <p:ph type="body" idx="1"/>
          </p:nvPr>
        </p:nvSpPr>
        <p:spPr>
          <a:xfrm>
            <a:off x="457200" y="1473098"/>
            <a:ext cx="8229600" cy="3533820"/>
          </a:xfrm>
          <a:prstGeom prst="rect">
            <a:avLst/>
          </a:prstGeom>
          <a:noFill/>
          <a:ln>
            <a:noFill/>
          </a:ln>
        </p:spPr>
        <p:txBody>
          <a:bodyPr spcFirstLastPara="1" wrap="square" lIns="91425" tIns="45700" rIns="91425" bIns="45700" anchor="t" anchorCtr="0">
            <a:noAutofit/>
          </a:bodyPr>
          <a:lstStyle/>
          <a:p>
            <a:pPr indent="-457200">
              <a:lnSpc>
                <a:spcPct val="90000"/>
              </a:lnSpc>
              <a:spcBef>
                <a:spcPts val="1000"/>
              </a:spcBef>
              <a:buSzPts val="1100"/>
              <a:buFont typeface="Wingdings"/>
              <a:buChar char="Ø"/>
            </a:pPr>
            <a:r>
              <a:rPr lang="en" sz="2800" dirty="0"/>
              <a:t>DFCM Website under curriculum tab: 	</a:t>
            </a:r>
            <a:r>
              <a:rPr lang="en-CA" sz="1800" u="sng" dirty="0">
                <a:solidFill>
                  <a:schemeClr val="hlink"/>
                </a:solidFill>
                <a:hlinkClick r:id="rId3"/>
              </a:rPr>
              <a:t>http://www.dfcm.utoronto.ca/curriculum</a:t>
            </a:r>
            <a:endParaRPr lang="en-CA" sz="1800" u="sng" dirty="0">
              <a:solidFill>
                <a:schemeClr val="hlink"/>
              </a:solidFill>
            </a:endParaRPr>
          </a:p>
          <a:p>
            <a:pPr marL="0" lvl="0" indent="0" algn="l" rtl="0">
              <a:lnSpc>
                <a:spcPct val="90000"/>
              </a:lnSpc>
              <a:spcBef>
                <a:spcPts val="1000"/>
              </a:spcBef>
              <a:spcAft>
                <a:spcPts val="0"/>
              </a:spcAft>
              <a:buClr>
                <a:schemeClr val="dk1"/>
              </a:buClr>
              <a:buSzPts val="1100"/>
              <a:buNone/>
            </a:pPr>
            <a:endParaRPr sz="2800" dirty="0"/>
          </a:p>
          <a:p>
            <a:pPr lvl="0" indent="-457200" algn="l" rtl="0">
              <a:lnSpc>
                <a:spcPct val="90000"/>
              </a:lnSpc>
              <a:spcBef>
                <a:spcPts val="1000"/>
              </a:spcBef>
              <a:spcAft>
                <a:spcPts val="0"/>
              </a:spcAft>
              <a:buClr>
                <a:schemeClr val="dk1"/>
              </a:buClr>
              <a:buSzPts val="1100"/>
              <a:buFont typeface="Wingdings"/>
              <a:buChar char="Ø"/>
            </a:pPr>
            <a:r>
              <a:rPr lang="en" sz="2800" dirty="0"/>
              <a:t>Quercus (need </a:t>
            </a:r>
            <a:r>
              <a:rPr lang="en" sz="2800" dirty="0" err="1"/>
              <a:t>UTorID</a:t>
            </a:r>
            <a:r>
              <a:rPr lang="en" sz="2800" dirty="0"/>
              <a:t> and password)</a:t>
            </a:r>
            <a:endParaRPr sz="2800" dirty="0"/>
          </a:p>
          <a:p>
            <a:pPr marL="0" lvl="0" indent="457200" algn="l" rtl="0">
              <a:lnSpc>
                <a:spcPct val="90000"/>
              </a:lnSpc>
              <a:spcBef>
                <a:spcPts val="500"/>
              </a:spcBef>
              <a:spcAft>
                <a:spcPts val="0"/>
              </a:spcAft>
              <a:buClr>
                <a:schemeClr val="dk1"/>
              </a:buClr>
              <a:buSzPts val="1100"/>
              <a:buFont typeface="Arial"/>
              <a:buNone/>
            </a:pPr>
            <a:r>
              <a:rPr lang="en" sz="2400" dirty="0"/>
              <a:t>	For mapping to </a:t>
            </a:r>
            <a:r>
              <a:rPr lang="en" sz="2400" dirty="0" err="1"/>
              <a:t>CanMEDS</a:t>
            </a:r>
            <a:r>
              <a:rPr lang="en" sz="2400" dirty="0"/>
              <a:t> Roles</a:t>
            </a:r>
            <a:endParaRPr sz="2400" dirty="0"/>
          </a:p>
          <a:p>
            <a:pPr marL="0" lvl="0" indent="457200" algn="l" rtl="0">
              <a:lnSpc>
                <a:spcPct val="90000"/>
              </a:lnSpc>
              <a:spcBef>
                <a:spcPts val="500"/>
              </a:spcBef>
              <a:spcAft>
                <a:spcPts val="0"/>
              </a:spcAft>
              <a:buClr>
                <a:schemeClr val="dk1"/>
              </a:buClr>
              <a:buSzPts val="1100"/>
              <a:buFont typeface="Arial"/>
              <a:buNone/>
            </a:pPr>
            <a:r>
              <a:rPr lang="en" sz="2400" dirty="0"/>
              <a:t>	Site specific curriculum mapping to specific rotations</a:t>
            </a:r>
            <a:endParaRPr sz="2400" dirty="0"/>
          </a:p>
          <a:p>
            <a:pPr marL="0" lvl="0" indent="0" algn="ctr" rtl="0">
              <a:lnSpc>
                <a:spcPct val="90000"/>
              </a:lnSpc>
              <a:spcBef>
                <a:spcPts val="1000"/>
              </a:spcBef>
              <a:spcAft>
                <a:spcPts val="0"/>
              </a:spcAft>
              <a:buClr>
                <a:schemeClr val="dk1"/>
              </a:buClr>
              <a:buSzPts val="1100"/>
              <a:buFont typeface="Arial"/>
              <a:buNone/>
            </a:pPr>
            <a:endParaRPr lang="en" sz="1000" u="sng" dirty="0">
              <a:solidFill>
                <a:schemeClr val="hlink"/>
              </a:solidFill>
              <a:hlinkClick r:id="rId3"/>
            </a:endParaRPr>
          </a:p>
          <a:p>
            <a:pPr marL="0" lvl="0" indent="0" algn="ctr" rtl="0">
              <a:spcBef>
                <a:spcPts val="0"/>
              </a:spcBef>
              <a:spcAft>
                <a:spcPts val="0"/>
              </a:spcAft>
              <a:buClr>
                <a:srgbClr val="888888"/>
              </a:buClr>
              <a:buSzPts val="3200"/>
              <a:buNone/>
            </a:pPr>
            <a:endParaRPr dirty="0"/>
          </a:p>
        </p:txBody>
      </p:sp>
      <p:cxnSp>
        <p:nvCxnSpPr>
          <p:cNvPr id="4" name="Straight Connector 3">
            <a:extLst>
              <a:ext uri="{FF2B5EF4-FFF2-40B4-BE49-F238E27FC236}">
                <a16:creationId xmlns:a16="http://schemas.microsoft.com/office/drawing/2014/main" id="{9035C4F7-E30E-F74D-BE3C-596F535012C6}"/>
              </a:ext>
            </a:extLst>
          </p:cNvPr>
          <p:cNvCxnSpPr/>
          <p:nvPr/>
        </p:nvCxnSpPr>
        <p:spPr>
          <a:xfrm>
            <a:off x="346364" y="1450614"/>
            <a:ext cx="82296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
              <a:t>DFCM Curriculum</a:t>
            </a:r>
            <a:endParaRPr/>
          </a:p>
        </p:txBody>
      </p:sp>
      <p:sp>
        <p:nvSpPr>
          <p:cNvPr id="241" name="Google Shape;241;p41"/>
          <p:cNvSpPr txBox="1">
            <a:spLocks noGrp="1"/>
          </p:cNvSpPr>
          <p:nvPr>
            <p:ph type="body" idx="1"/>
          </p:nvPr>
        </p:nvSpPr>
        <p:spPr>
          <a:xfrm>
            <a:off x="457200" y="1187769"/>
            <a:ext cx="8229600" cy="3608400"/>
          </a:xfrm>
          <a:prstGeom prst="rect">
            <a:avLst/>
          </a:prstGeom>
          <a:noFill/>
          <a:ln>
            <a:noFill/>
          </a:ln>
        </p:spPr>
        <p:txBody>
          <a:bodyPr spcFirstLastPara="1" wrap="square" lIns="91425" tIns="45700" rIns="91425" bIns="45700" anchor="t" anchorCtr="0">
            <a:noAutofit/>
          </a:bodyPr>
          <a:lstStyle/>
          <a:p>
            <a:pPr lvl="0" indent="-457200" algn="l" rtl="0">
              <a:lnSpc>
                <a:spcPct val="90000"/>
              </a:lnSpc>
              <a:spcBef>
                <a:spcPts val="1000"/>
              </a:spcBef>
              <a:spcAft>
                <a:spcPts val="0"/>
              </a:spcAft>
              <a:buClr>
                <a:schemeClr val="dk1"/>
              </a:buClr>
              <a:buSzPts val="1100"/>
              <a:buFont typeface="Arial" panose="020B0604020202020204" pitchFamily="34" charset="0"/>
              <a:buChar char="•"/>
            </a:pPr>
            <a:r>
              <a:rPr lang="en" sz="2800" dirty="0"/>
              <a:t>Competency-Based</a:t>
            </a:r>
            <a:endParaRPr sz="2800" dirty="0"/>
          </a:p>
          <a:p>
            <a:pPr marL="0" lvl="0" indent="0" algn="l" rtl="0">
              <a:lnSpc>
                <a:spcPct val="90000"/>
              </a:lnSpc>
              <a:spcBef>
                <a:spcPts val="500"/>
              </a:spcBef>
              <a:spcAft>
                <a:spcPts val="0"/>
              </a:spcAft>
              <a:buClr>
                <a:schemeClr val="dk1"/>
              </a:buClr>
              <a:buSzPts val="1100"/>
              <a:buNone/>
            </a:pPr>
            <a:r>
              <a:rPr lang="en" sz="1800" dirty="0"/>
              <a:t>	- </a:t>
            </a:r>
            <a:r>
              <a:rPr lang="en" sz="1800" dirty="0" err="1"/>
              <a:t>Entrustable</a:t>
            </a:r>
            <a:r>
              <a:rPr lang="en" sz="1800" dirty="0"/>
              <a:t> Professional Activities of Family Medicine</a:t>
            </a:r>
            <a:endParaRPr sz="1800" dirty="0"/>
          </a:p>
          <a:p>
            <a:pPr marL="457200" lvl="0" indent="0" algn="l" rtl="0">
              <a:lnSpc>
                <a:spcPct val="90000"/>
              </a:lnSpc>
              <a:spcBef>
                <a:spcPts val="500"/>
              </a:spcBef>
              <a:spcAft>
                <a:spcPts val="0"/>
              </a:spcAft>
              <a:buClr>
                <a:schemeClr val="dk1"/>
              </a:buClr>
              <a:buSzPts val="1100"/>
              <a:buFont typeface="Arial"/>
              <a:buNone/>
            </a:pPr>
            <a:r>
              <a:rPr lang="en" sz="1800" dirty="0"/>
              <a:t>	- Domain Specific (Maternity care, MSK, Emergency Medicine, Palliative Care 	   etc.)</a:t>
            </a:r>
            <a:endParaRPr sz="1800" dirty="0"/>
          </a:p>
          <a:p>
            <a:pPr indent="-457200">
              <a:lnSpc>
                <a:spcPct val="90000"/>
              </a:lnSpc>
              <a:spcBef>
                <a:spcPts val="1000"/>
              </a:spcBef>
              <a:buSzPts val="1100"/>
            </a:pPr>
            <a:r>
              <a:rPr lang="en" sz="2800" dirty="0"/>
              <a:t>Mapped to the </a:t>
            </a:r>
            <a:r>
              <a:rPr lang="en" sz="2800" dirty="0" err="1"/>
              <a:t>CanMEDS</a:t>
            </a:r>
            <a:r>
              <a:rPr lang="en" sz="2800" dirty="0"/>
              <a:t> roles</a:t>
            </a:r>
            <a:endParaRPr sz="2800" dirty="0"/>
          </a:p>
          <a:p>
            <a:pPr indent="-457200">
              <a:lnSpc>
                <a:spcPct val="90000"/>
              </a:lnSpc>
              <a:spcBef>
                <a:spcPts val="1000"/>
              </a:spcBef>
              <a:buSzPts val="1100"/>
            </a:pPr>
            <a:r>
              <a:rPr lang="en" sz="2800" dirty="0"/>
              <a:t>Language used in ITERS and Field notes is based on this curriculum</a:t>
            </a:r>
            <a:endParaRPr sz="2800" dirty="0"/>
          </a:p>
          <a:p>
            <a:pPr marL="0" lvl="0" indent="0" algn="ctr" rtl="0">
              <a:spcBef>
                <a:spcPts val="0"/>
              </a:spcBef>
              <a:spcAft>
                <a:spcPts val="0"/>
              </a:spcAft>
              <a:buClr>
                <a:srgbClr val="888888"/>
              </a:buClr>
              <a:buSzPts val="3200"/>
              <a:buNone/>
            </a:pPr>
            <a:endParaRPr dirty="0"/>
          </a:p>
        </p:txBody>
      </p:sp>
      <p:cxnSp>
        <p:nvCxnSpPr>
          <p:cNvPr id="4" name="Straight Connector 3">
            <a:extLst>
              <a:ext uri="{FF2B5EF4-FFF2-40B4-BE49-F238E27FC236}">
                <a16:creationId xmlns:a16="http://schemas.microsoft.com/office/drawing/2014/main" id="{F7247701-1552-D04F-B64C-8F688F056BDC}"/>
              </a:ext>
            </a:extLst>
          </p:cNvPr>
          <p:cNvCxnSpPr/>
          <p:nvPr/>
        </p:nvCxnSpPr>
        <p:spPr>
          <a:xfrm>
            <a:off x="457200" y="1063228"/>
            <a:ext cx="82296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34"/>
          <p:cNvPicPr preferRelativeResize="0"/>
          <p:nvPr/>
        </p:nvPicPr>
        <p:blipFill>
          <a:blip r:embed="rId3">
            <a:alphaModFix/>
          </a:blip>
          <a:stretch>
            <a:fillRect/>
          </a:stretch>
        </p:blipFill>
        <p:spPr>
          <a:xfrm>
            <a:off x="1371938" y="0"/>
            <a:ext cx="6400124" cy="427891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3"/>
          <p:cNvSpPr txBox="1">
            <a:spLocks noGrp="1"/>
          </p:cNvSpPr>
          <p:nvPr>
            <p:ph type="title"/>
          </p:nvPr>
        </p:nvSpPr>
        <p:spPr>
          <a:xfrm>
            <a:off x="1440873" y="245413"/>
            <a:ext cx="6636327" cy="857400"/>
          </a:xfrm>
          <a:prstGeom prst="rect">
            <a:avLst/>
          </a:prstGeom>
        </p:spPr>
        <p:txBody>
          <a:bodyPr spcFirstLastPara="1" wrap="square" lIns="91425" tIns="45700" rIns="91425" bIns="45700" anchor="ctr" anchorCtr="0">
            <a:noAutofit/>
          </a:bodyPr>
          <a:lstStyle/>
          <a:p>
            <a:pPr marL="0" lvl="0" indent="0" algn="l" rtl="0">
              <a:spcBef>
                <a:spcPts val="360"/>
              </a:spcBef>
              <a:spcAft>
                <a:spcPts val="0"/>
              </a:spcAft>
              <a:buNone/>
            </a:pPr>
            <a:r>
              <a:rPr lang="en-CA" sz="2400" dirty="0"/>
              <a:t>Fundamental Teaching Activities Framework (FTA) </a:t>
            </a:r>
            <a:endParaRPr sz="2400" dirty="0"/>
          </a:p>
        </p:txBody>
      </p:sp>
      <p:pic>
        <p:nvPicPr>
          <p:cNvPr id="253" name="Google Shape;253;p43"/>
          <p:cNvPicPr preferRelativeResize="0"/>
          <p:nvPr/>
        </p:nvPicPr>
        <p:blipFill>
          <a:blip r:embed="rId3">
            <a:alphaModFix/>
          </a:blip>
          <a:stretch>
            <a:fillRect/>
          </a:stretch>
        </p:blipFill>
        <p:spPr>
          <a:xfrm>
            <a:off x="895425" y="1152450"/>
            <a:ext cx="2246475" cy="3129799"/>
          </a:xfrm>
          <a:prstGeom prst="rect">
            <a:avLst/>
          </a:prstGeom>
          <a:noFill/>
          <a:ln>
            <a:noFill/>
          </a:ln>
        </p:spPr>
      </p:pic>
      <p:pic>
        <p:nvPicPr>
          <p:cNvPr id="254" name="Google Shape;254;p43"/>
          <p:cNvPicPr preferRelativeResize="0"/>
          <p:nvPr/>
        </p:nvPicPr>
        <p:blipFill rotWithShape="1">
          <a:blip r:embed="rId4">
            <a:alphaModFix/>
          </a:blip>
          <a:srcRect r="18554"/>
          <a:stretch/>
        </p:blipFill>
        <p:spPr>
          <a:xfrm>
            <a:off x="3692925" y="972250"/>
            <a:ext cx="5443950" cy="3353600"/>
          </a:xfrm>
          <a:prstGeom prst="rect">
            <a:avLst/>
          </a:prstGeom>
          <a:noFill/>
          <a:ln>
            <a:noFill/>
          </a:ln>
        </p:spPr>
      </p:pic>
      <p:pic>
        <p:nvPicPr>
          <p:cNvPr id="255" name="Google Shape;255;p43"/>
          <p:cNvPicPr preferRelativeResize="0"/>
          <p:nvPr/>
        </p:nvPicPr>
        <p:blipFill>
          <a:blip r:embed="rId5">
            <a:alphaModFix/>
          </a:blip>
          <a:stretch>
            <a:fillRect/>
          </a:stretch>
        </p:blipFill>
        <p:spPr>
          <a:xfrm>
            <a:off x="3591975" y="1928925"/>
            <a:ext cx="1315299" cy="1315299"/>
          </a:xfrm>
          <a:prstGeom prst="rect">
            <a:avLst/>
          </a:prstGeom>
          <a:noFill/>
          <a:ln>
            <a:noFill/>
          </a:ln>
        </p:spPr>
      </p:pic>
      <p:cxnSp>
        <p:nvCxnSpPr>
          <p:cNvPr id="6" name="Straight Connector 5">
            <a:extLst>
              <a:ext uri="{FF2B5EF4-FFF2-40B4-BE49-F238E27FC236}">
                <a16:creationId xmlns:a16="http://schemas.microsoft.com/office/drawing/2014/main" id="{F1C5EFBE-E93B-0543-BB25-1982BE396BB4}"/>
              </a:ext>
            </a:extLst>
          </p:cNvPr>
          <p:cNvCxnSpPr/>
          <p:nvPr/>
        </p:nvCxnSpPr>
        <p:spPr>
          <a:xfrm>
            <a:off x="457200" y="1010242"/>
            <a:ext cx="82296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UofT official">
      <a:dk1>
        <a:srgbClr val="002A5C"/>
      </a:dk1>
      <a:lt1>
        <a:srgbClr val="FFFFFF"/>
      </a:lt1>
      <a:dk2>
        <a:srgbClr val="271100"/>
      </a:dk2>
      <a:lt2>
        <a:srgbClr val="FFE498"/>
      </a:lt2>
      <a:accent1>
        <a:srgbClr val="E31837"/>
      </a:accent1>
      <a:accent2>
        <a:srgbClr val="008BB0"/>
      </a:accent2>
      <a:accent3>
        <a:srgbClr val="7BA4D9"/>
      </a:accent3>
      <a:accent4>
        <a:srgbClr val="CECFCB"/>
      </a:accent4>
      <a:accent5>
        <a:srgbClr val="EACACD"/>
      </a:accent5>
      <a:accent6>
        <a:srgbClr val="DAE5CD"/>
      </a:accent6>
      <a:hlink>
        <a:srgbClr val="002A5C"/>
      </a:hlink>
      <a:folHlink>
        <a:srgbClr val="008B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1101</TotalTime>
  <Words>4602</Words>
  <Application>Microsoft Office PowerPoint</Application>
  <PresentationFormat>On-screen Show (16:9)</PresentationFormat>
  <Paragraphs>402</Paragraphs>
  <Slides>37</Slides>
  <Notes>31</Notes>
  <HiddenSlides>0</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Simple Light</vt:lpstr>
      <vt:lpstr>Custom Design</vt:lpstr>
      <vt:lpstr>2_Office Theme</vt:lpstr>
      <vt:lpstr>Competency-Based Curriculum -  Faculty Awareness Module </vt:lpstr>
      <vt:lpstr>Objectives </vt:lpstr>
      <vt:lpstr>Triple C Curriculum</vt:lpstr>
      <vt:lpstr>Triple C Curriculum </vt:lpstr>
      <vt:lpstr>PowerPoint Presentation</vt:lpstr>
      <vt:lpstr>Where can I find the DFCM PostGrad Curriculum?</vt:lpstr>
      <vt:lpstr>DFCM Curriculum</vt:lpstr>
      <vt:lpstr>PowerPoint Presentation</vt:lpstr>
      <vt:lpstr>Fundamental Teaching Activities Framework (FTA) </vt:lpstr>
      <vt:lpstr>PowerPoint Presentation</vt:lpstr>
      <vt:lpstr>Case 1</vt:lpstr>
      <vt:lpstr>PowerPoint Presentation</vt:lpstr>
      <vt:lpstr>PowerPoint Presentation</vt:lpstr>
      <vt:lpstr>PowerPoint Presentation</vt:lpstr>
      <vt:lpstr>PowerPoint Presentation</vt:lpstr>
      <vt:lpstr>Four Principles</vt:lpstr>
      <vt:lpstr>CanMEDS-FM expert role: Collaborator</vt:lpstr>
      <vt:lpstr>CanMEDS-FM expert role: Manager</vt:lpstr>
      <vt:lpstr>PowerPoint Presentation</vt:lpstr>
      <vt:lpstr>PowerPoint Presentation</vt:lpstr>
      <vt:lpstr>Case 2</vt:lpstr>
      <vt:lpstr>Medical Expert</vt:lpstr>
      <vt:lpstr>Scholar</vt:lpstr>
      <vt:lpstr>Case 3</vt:lpstr>
      <vt:lpstr>Case 3 </vt:lpstr>
      <vt:lpstr>Case 3</vt:lpstr>
      <vt:lpstr>Case 3</vt:lpstr>
      <vt:lpstr>Macro-Meso-Micro of Curriculum</vt:lpstr>
      <vt:lpstr>Quiz</vt:lpstr>
      <vt:lpstr>References and Resources </vt:lpstr>
      <vt:lpstr>Optional Slides</vt:lpstr>
      <vt:lpstr>PowerPoint Presentation</vt:lpstr>
      <vt:lpstr> CanMeds-FM</vt:lpstr>
      <vt:lpstr>The family physician is a skilled clinician…</vt:lpstr>
      <vt:lpstr>Family medicine is a community based discipline…  </vt:lpstr>
      <vt:lpstr>The family physician is a resource to a defined practice population… </vt:lpstr>
      <vt:lpstr>The patient-physician relationship is central to the role of the family physician…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Awareness Module Competency-Based Curriculum</dc:title>
  <dc:creator>Batya Grundland</dc:creator>
  <cp:lastModifiedBy>Dani Dudycha</cp:lastModifiedBy>
  <cp:revision>111</cp:revision>
  <dcterms:modified xsi:type="dcterms:W3CDTF">2020-04-07T19:18:35Z</dcterms:modified>
</cp:coreProperties>
</file>