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6.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 id="2147483671" r:id="rId2"/>
    <p:sldMasterId id="2147483675" r:id="rId3"/>
    <p:sldMasterId id="2147483679" r:id="rId4"/>
    <p:sldMasterId id="2147483691" r:id="rId5"/>
    <p:sldMasterId id="2147483723" r:id="rId6"/>
    <p:sldMasterId id="2147483727" r:id="rId7"/>
    <p:sldMasterId id="2147483769" r:id="rId8"/>
    <p:sldMasterId id="2147483779" r:id="rId9"/>
    <p:sldMasterId id="2147483783" r:id="rId10"/>
    <p:sldMasterId id="2147483787" r:id="rId11"/>
    <p:sldMasterId id="2147483799" r:id="rId12"/>
    <p:sldMasterId id="2147483811" r:id="rId13"/>
    <p:sldMasterId id="2147483821" r:id="rId14"/>
    <p:sldMasterId id="2147483825" r:id="rId15"/>
    <p:sldMasterId id="2147483829" r:id="rId16"/>
    <p:sldMasterId id="2147483841" r:id="rId17"/>
  </p:sldMasterIdLst>
  <p:notesMasterIdLst>
    <p:notesMasterId r:id="rId50"/>
  </p:notesMasterIdLst>
  <p:sldIdLst>
    <p:sldId id="294" r:id="rId18"/>
    <p:sldId id="257" r:id="rId19"/>
    <p:sldId id="290"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E1"/>
    <a:srgbClr val="FF3B3A"/>
    <a:srgbClr val="1CBEEE"/>
    <a:srgbClr val="4A9BD9"/>
    <a:srgbClr val="70B3E3"/>
    <a:srgbClr val="85C3EB"/>
    <a:srgbClr val="82C0EE"/>
    <a:srgbClr val="FF3450"/>
    <a:srgbClr val="FF3E3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801E3-6400-0688-1DFF-34A68255C74B}" v="10" dt="2020-04-02T15:21:46.681"/>
    <p1510:client id="{65CC8E2C-F0F5-B3E2-62BF-7C80103E9631}" v="20" dt="2020-04-02T14:44:25.244"/>
    <p1510:client id="{7F2BD26C-24A5-8DA2-349C-344744334BE7}" v="1" dt="2020-04-02T14:45:06.645"/>
    <p1510:client id="{D59B7E18-4545-2433-CD90-4FBC3C6EBF76}" v="374" dt="2020-04-02T15:01:57.340"/>
  </p1510:revLst>
</p1510:revInfo>
</file>

<file path=ppt/tableStyles.xml><?xml version="1.0" encoding="utf-8"?>
<a:tblStyleLst xmlns:a="http://schemas.openxmlformats.org/drawingml/2006/main" def="{61F07A7B-5433-4118-BEBE-C7F66A441B8B}">
  <a:tblStyle styleId="{61F07A7B-5433-4118-BEBE-C7F66A441B8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0"/>
    <p:restoredTop sz="94663"/>
  </p:normalViewPr>
  <p:slideViewPr>
    <p:cSldViewPr snapToGrid="0">
      <p:cViewPr varScale="1">
        <p:scale>
          <a:sx n="115" d="100"/>
          <a:sy n="115" d="100"/>
        </p:scale>
        <p:origin x="200" y="24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dycha" userId="S::danielle.dudycha@mail.utoronto.ca::a5bc5509-0514-494e-aa98-44ddc13ba8a4" providerId="AD" clId="Web-{333801E3-6400-0688-1DFF-34A68255C74B}"/>
    <pc:docChg chg="modSld">
      <pc:chgData name="Danielle Dudycha" userId="S::danielle.dudycha@mail.utoronto.ca::a5bc5509-0514-494e-aa98-44ddc13ba8a4" providerId="AD" clId="Web-{333801E3-6400-0688-1DFF-34A68255C74B}" dt="2020-04-02T15:21:46.306" v="8"/>
      <pc:docMkLst>
        <pc:docMk/>
      </pc:docMkLst>
      <pc:sldChg chg="delSp modSp">
        <pc:chgData name="Danielle Dudycha" userId="S::danielle.dudycha@mail.utoronto.ca::a5bc5509-0514-494e-aa98-44ddc13ba8a4" providerId="AD" clId="Web-{333801E3-6400-0688-1DFF-34A68255C74B}" dt="2020-04-02T15:20:16.525" v="6"/>
        <pc:sldMkLst>
          <pc:docMk/>
          <pc:sldMk cId="0" sldId="278"/>
        </pc:sldMkLst>
        <pc:spChg chg="del mod">
          <ac:chgData name="Danielle Dudycha" userId="S::danielle.dudycha@mail.utoronto.ca::a5bc5509-0514-494e-aa98-44ddc13ba8a4" providerId="AD" clId="Web-{333801E3-6400-0688-1DFF-34A68255C74B}" dt="2020-04-02T15:20:16.525" v="6"/>
          <ac:spMkLst>
            <pc:docMk/>
            <pc:sldMk cId="0" sldId="278"/>
            <ac:spMk id="4" creationId="{7876EF35-A019-6F48-A1B5-3AF20D687C37}"/>
          </ac:spMkLst>
        </pc:spChg>
      </pc:sldChg>
      <pc:sldChg chg="delSp modSp">
        <pc:chgData name="Danielle Dudycha" userId="S::danielle.dudycha@mail.utoronto.ca::a5bc5509-0514-494e-aa98-44ddc13ba8a4" providerId="AD" clId="Web-{333801E3-6400-0688-1DFF-34A68255C74B}" dt="2020-04-02T15:19:52.150" v="3" actId="1076"/>
        <pc:sldMkLst>
          <pc:docMk/>
          <pc:sldMk cId="0" sldId="287"/>
        </pc:sldMkLst>
        <pc:spChg chg="del">
          <ac:chgData name="Danielle Dudycha" userId="S::danielle.dudycha@mail.utoronto.ca::a5bc5509-0514-494e-aa98-44ddc13ba8a4" providerId="AD" clId="Web-{333801E3-6400-0688-1DFF-34A68255C74B}" dt="2020-04-02T15:19:43.087" v="1"/>
          <ac:spMkLst>
            <pc:docMk/>
            <pc:sldMk cId="0" sldId="287"/>
            <ac:spMk id="2" creationId="{B0666CF9-7D8E-E645-B0B6-53F318870817}"/>
          </ac:spMkLst>
        </pc:spChg>
        <pc:spChg chg="mod">
          <ac:chgData name="Danielle Dudycha" userId="S::danielle.dudycha@mail.utoronto.ca::a5bc5509-0514-494e-aa98-44ddc13ba8a4" providerId="AD" clId="Web-{333801E3-6400-0688-1DFF-34A68255C74B}" dt="2020-04-02T15:19:52.150" v="3" actId="1076"/>
          <ac:spMkLst>
            <pc:docMk/>
            <pc:sldMk cId="0" sldId="287"/>
            <ac:spMk id="261" creationId="{00000000-0000-0000-0000-000000000000}"/>
          </ac:spMkLst>
        </pc:spChg>
        <pc:picChg chg="del">
          <ac:chgData name="Danielle Dudycha" userId="S::danielle.dudycha@mail.utoronto.ca::a5bc5509-0514-494e-aa98-44ddc13ba8a4" providerId="AD" clId="Web-{333801E3-6400-0688-1DFF-34A68255C74B}" dt="2020-04-02T15:19:40.165" v="0"/>
          <ac:picMkLst>
            <pc:docMk/>
            <pc:sldMk cId="0" sldId="287"/>
            <ac:picMk id="6" creationId="{AF668903-0DF9-6D4B-AA1C-C70AD321E45E}"/>
          </ac:picMkLst>
        </pc:picChg>
      </pc:sldChg>
      <pc:sldChg chg="mod setBg">
        <pc:chgData name="Danielle Dudycha" userId="S::danielle.dudycha@mail.utoronto.ca::a5bc5509-0514-494e-aa98-44ddc13ba8a4" providerId="AD" clId="Web-{333801E3-6400-0688-1DFF-34A68255C74B}" dt="2020-04-02T15:21:46.306" v="8"/>
        <pc:sldMkLst>
          <pc:docMk/>
          <pc:sldMk cId="4027676117"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manetwork-com.myaccess.library.utoronto.ca/journals/jama/fullarticle/184612#ref-jed90034-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jamanetwork-com.myaccess.library.utoronto.ca/journals/jama/fullarticle/184612#ref-jed90034-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Wildgeese Slide 1</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Intention of the poem is to set a tone for the session about personal and professional wellness and resilience</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Facilitator does not have to present the poem,  can move into slides 2 and 3 on  definitions of wellness and resilience</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If you use the poem- have one person read it to the group</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Leave a moment for reflection</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Facilitating questions:</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What struck you about the poem? Why?</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Anything that you liked? Spoke to you?</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Why do you think we chose this poem for this wellness session?</a:t>
            </a: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is an opening activity for the session to help shift the mood from work. Feel free to substitute the activity to suit your site. Activity is to read the poem, and ask the participants how they are responding, and what does this say to them regarding wellness and resilience?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Interactive Activity: Use slides 14 and 15 for discussion</a:t>
            </a:r>
            <a:endParaRPr/>
          </a:p>
          <a:p>
            <a:pPr marL="0" lvl="0" indent="0" algn="l" rtl="0">
              <a:lnSpc>
                <a:spcPct val="100000"/>
              </a:lnSpc>
              <a:spcBef>
                <a:spcPts val="0"/>
              </a:spcBef>
              <a:spcAft>
                <a:spcPts val="0"/>
              </a:spcAft>
              <a:buSzPts val="1100"/>
              <a:buNone/>
            </a:pPr>
            <a:r>
              <a:rPr lang="en"/>
              <a:t>Is this a systemic issue? Is it a personal issue? Harassment?</a:t>
            </a:r>
            <a:endParaRPr/>
          </a:p>
          <a:p>
            <a:pPr marL="0" lvl="0" indent="0" algn="l" rtl="0">
              <a:lnSpc>
                <a:spcPct val="100000"/>
              </a:lnSpc>
              <a:spcBef>
                <a:spcPts val="0"/>
              </a:spcBef>
              <a:spcAft>
                <a:spcPts val="0"/>
              </a:spcAft>
              <a:buSzPts val="1100"/>
              <a:buNone/>
            </a:pPr>
            <a:r>
              <a:rPr lang="en"/>
              <a:t>You are not their doctor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Burnout s</a:t>
            </a:r>
            <a:r>
              <a:rPr lang="en" sz="1200" b="1">
                <a:solidFill>
                  <a:srgbClr val="222222"/>
                </a:solidFill>
              </a:rPr>
              <a:t>ymptoms</a:t>
            </a:r>
            <a:r>
              <a:rPr lang="en" sz="1200">
                <a:solidFill>
                  <a:srgbClr val="222222"/>
                </a:solidFill>
                <a:highlight>
                  <a:srgbClr val="FFFFFF"/>
                </a:highlight>
              </a:rPr>
              <a:t> include emotional </a:t>
            </a:r>
            <a:r>
              <a:rPr lang="en" sz="1200" b="1">
                <a:solidFill>
                  <a:srgbClr val="222222"/>
                </a:solidFill>
              </a:rPr>
              <a:t>exhaustion</a:t>
            </a:r>
            <a:r>
              <a:rPr lang="en" sz="1200">
                <a:solidFill>
                  <a:srgbClr val="222222"/>
                </a:solidFill>
                <a:highlight>
                  <a:srgbClr val="FFFFFF"/>
                </a:highlight>
              </a:rPr>
              <a:t>, a loss of empathy, cynicism, a feeling of detachment from patients, and a low sense of personal accomplishment</a:t>
            </a:r>
            <a:endParaRPr sz="1200">
              <a:solidFill>
                <a:srgbClr val="222222"/>
              </a:solidFill>
              <a:highlight>
                <a:srgbClr val="FFFFFF"/>
              </a:highlight>
            </a:endParaRPr>
          </a:p>
          <a:p>
            <a:pPr marL="0" lvl="0" indent="0" algn="l" rtl="0">
              <a:lnSpc>
                <a:spcPct val="100000"/>
              </a:lnSpc>
              <a:spcBef>
                <a:spcPts val="0"/>
              </a:spcBef>
              <a:spcAft>
                <a:spcPts val="0"/>
              </a:spcAft>
              <a:buSzPts val="1100"/>
              <a:buNone/>
            </a:pPr>
            <a:endParaRPr sz="1200">
              <a:solidFill>
                <a:srgbClr val="222222"/>
              </a:solidFill>
              <a:highlight>
                <a:srgbClr val="FFFFFF"/>
              </a:highlight>
            </a:endParaRPr>
          </a:p>
          <a:p>
            <a:pPr marL="0" lvl="0" indent="0" algn="l" rtl="0">
              <a:lnSpc>
                <a:spcPct val="100000"/>
              </a:lnSpc>
              <a:spcBef>
                <a:spcPts val="0"/>
              </a:spcBef>
              <a:spcAft>
                <a:spcPts val="0"/>
              </a:spcAft>
              <a:buSzPts val="1100"/>
              <a:buNone/>
            </a:pPr>
            <a:r>
              <a:rPr lang="en" sz="1200">
                <a:solidFill>
                  <a:srgbClr val="222222"/>
                </a:solidFill>
                <a:highlight>
                  <a:srgbClr val="FFFFFF"/>
                </a:highlight>
              </a:rPr>
              <a:t>Maslach Burnout Inventory</a:t>
            </a:r>
            <a:endParaRPr sz="1200">
              <a:solidFill>
                <a:srgbClr val="222222"/>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While burnout is typically multifactorial it is often blamed on an individual’s lack of resilience but it is increasingly being recognized as a </a:t>
            </a:r>
            <a:r>
              <a:rPr lang="en" b="1"/>
              <a:t>system-level</a:t>
            </a:r>
            <a:r>
              <a:rPr lang="en"/>
              <a:t> problem caused by excessive job demands with inadequate resources and support.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Physician burnout contributes to PERSONAL: broken relationships, alcoholism and physician suicide; Professional: influences physicians’ prescribing habits, test ordering, risk of malpractice suits and adherence of patients’ to medical recommendations.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
              <a:t>Not just about preventing burnout, but rather, providing with the skills to manage stress when it inevitably occurs</a:t>
            </a:r>
            <a:endParaRPr/>
          </a:p>
          <a:p>
            <a:pPr marL="457200" lvl="0" indent="-298450" algn="l" rtl="0">
              <a:lnSpc>
                <a:spcPct val="100000"/>
              </a:lnSpc>
              <a:spcBef>
                <a:spcPts val="0"/>
              </a:spcBef>
              <a:spcAft>
                <a:spcPts val="0"/>
              </a:spcAft>
              <a:buSzPts val="1100"/>
              <a:buChar char="●"/>
            </a:pPr>
            <a:r>
              <a:rPr lang="en"/>
              <a:t>Nedrow: extroverts need to find time for social connection; introverts need to find time for themselves</a:t>
            </a:r>
            <a:endParaRPr/>
          </a:p>
          <a:p>
            <a:pPr marL="457200" lvl="0" indent="-298450" algn="l" rtl="0">
              <a:lnSpc>
                <a:spcPct val="100000"/>
              </a:lnSpc>
              <a:spcBef>
                <a:spcPts val="0"/>
              </a:spcBef>
              <a:spcAft>
                <a:spcPts val="0"/>
              </a:spcAft>
              <a:buSzPts val="1100"/>
              <a:buChar char="●"/>
            </a:pPr>
            <a:r>
              <a:rPr lang="en" sz="1200">
                <a:solidFill>
                  <a:schemeClr val="dk1"/>
                </a:solidFill>
                <a:latin typeface="Arial"/>
                <a:ea typeface="Arial"/>
                <a:cs typeface="Arial"/>
                <a:sym typeface="Arial"/>
              </a:rPr>
              <a:t>An individual’s self-awareness and ability to recognize when his or her attitudes are deteriorating, and then do something about it, may be a key difference between those with a healthy engagement in the practice of medicine and those suffering from burnout. </a:t>
            </a:r>
            <a:endParaRPr/>
          </a:p>
          <a:p>
            <a:pPr marL="457200" lvl="0" indent="-228600" algn="l" rtl="0">
              <a:lnSpc>
                <a:spcPct val="100000"/>
              </a:lnSpc>
              <a:spcBef>
                <a:spcPts val="0"/>
              </a:spcBef>
              <a:spcAft>
                <a:spcPts val="0"/>
              </a:spcAft>
              <a:buSzPts val="1100"/>
              <a:buNone/>
            </a:pPr>
            <a:endParaRPr/>
          </a:p>
        </p:txBody>
      </p:sp>
      <p:sp>
        <p:nvSpPr>
          <p:cNvPr id="146" name="Google Shape;146;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Diagram to show dimensions of burnout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400"/>
              <a:t>The Quadruple Aim is a framework designed to help health care systems improve patient outcomes and the quality of care provided. </a:t>
            </a:r>
            <a:endParaRPr sz="1400"/>
          </a:p>
          <a:p>
            <a:pPr marL="0" lvl="0" indent="0" algn="l" rtl="0">
              <a:lnSpc>
                <a:spcPct val="100000"/>
              </a:lnSpc>
              <a:spcBef>
                <a:spcPts val="0"/>
              </a:spcBef>
              <a:spcAft>
                <a:spcPts val="0"/>
              </a:spcAft>
              <a:buSzPts val="1100"/>
              <a:buNone/>
            </a:pPr>
            <a:r>
              <a:rPr lang="en" sz="1400"/>
              <a:t>Originally </a:t>
            </a:r>
            <a:r>
              <a:rPr lang="en" sz="1400">
                <a:highlight>
                  <a:srgbClr val="FFFFFF"/>
                </a:highlight>
              </a:rPr>
              <a:t>the Triple Aim was about simultaneously improving the health of the population, enhancing the experience and outcomes of the patient, and reducing per capita cost of care.</a:t>
            </a:r>
            <a:endParaRPr sz="1400">
              <a:highlight>
                <a:srgbClr val="FFFFFF"/>
              </a:highlight>
            </a:endParaRPr>
          </a:p>
          <a:p>
            <a:pPr marL="0" lvl="0" indent="0" algn="l" rtl="0">
              <a:lnSpc>
                <a:spcPct val="100000"/>
              </a:lnSpc>
              <a:spcBef>
                <a:spcPts val="0"/>
              </a:spcBef>
              <a:spcAft>
                <a:spcPts val="0"/>
              </a:spcAft>
              <a:buSzPts val="1100"/>
              <a:buNone/>
            </a:pPr>
            <a:r>
              <a:rPr lang="en" sz="1400">
                <a:highlight>
                  <a:srgbClr val="FFFFFF"/>
                </a:highlight>
              </a:rPr>
              <a:t>This was updated to add a fourth aim.</a:t>
            </a:r>
            <a:endParaRPr sz="1400">
              <a:highlight>
                <a:srgbClr val="FFFFFF"/>
              </a:highlight>
            </a:endParaRPr>
          </a:p>
          <a:p>
            <a:pPr marL="0" lvl="0" indent="0" algn="l" rtl="0">
              <a:lnSpc>
                <a:spcPct val="100000"/>
              </a:lnSpc>
              <a:spcBef>
                <a:spcPts val="0"/>
              </a:spcBef>
              <a:spcAft>
                <a:spcPts val="0"/>
              </a:spcAft>
              <a:buSzPts val="1100"/>
              <a:buNone/>
            </a:pPr>
            <a:r>
              <a:rPr lang="en" sz="1400">
                <a:highlight>
                  <a:srgbClr val="FFFFFF"/>
                </a:highlight>
              </a:rPr>
              <a:t>The fourth piece of this interconnected pie relates to the clinician experience, for many organizations, the fourth aim is attaining joy in work or clinician wellness. </a:t>
            </a:r>
            <a:endParaRPr sz="1400">
              <a:highlight>
                <a:srgbClr val="FFFFFF"/>
              </a:highlight>
            </a:endParaRPr>
          </a:p>
          <a:p>
            <a:pPr marL="0" lvl="0" indent="0" algn="l" rtl="0">
              <a:lnSpc>
                <a:spcPct val="115000"/>
              </a:lnSpc>
              <a:spcBef>
                <a:spcPts val="0"/>
              </a:spcBef>
              <a:spcAft>
                <a:spcPts val="0"/>
              </a:spcAft>
              <a:buSzPts val="1100"/>
              <a:buNone/>
            </a:pPr>
            <a:r>
              <a:rPr lang="en" sz="1400"/>
              <a:t>Increasing evidence is linking physician wellness to patient outcomes, medical-legal risk, and the performance of healthcare teams.</a:t>
            </a:r>
            <a:endParaRPr sz="1400">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Group Activity: </a:t>
            </a:r>
            <a:endParaRPr/>
          </a:p>
          <a:p>
            <a:pPr marL="0" lvl="0" indent="0" algn="l" rtl="0">
              <a:lnSpc>
                <a:spcPct val="100000"/>
              </a:lnSpc>
              <a:spcBef>
                <a:spcPts val="0"/>
              </a:spcBef>
              <a:spcAft>
                <a:spcPts val="0"/>
              </a:spcAft>
              <a:buSzPts val="1100"/>
              <a:buNone/>
            </a:pPr>
            <a:r>
              <a:rPr lang="en"/>
              <a:t>How do we identify </a:t>
            </a:r>
            <a:endParaRPr/>
          </a:p>
        </p:txBody>
      </p:sp>
      <p:sp>
        <p:nvSpPr>
          <p:cNvPr id="166" name="Google Shape;16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Resources for the learner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Resources available to Students – on FoM website – lots of resources and supports exist for medical students through the FoM, but also centrally on campus.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Micro</a:t>
            </a:r>
            <a:endParaRPr/>
          </a:p>
          <a:p>
            <a:pPr marL="0" lvl="0" indent="0" algn="l" rtl="0">
              <a:lnSpc>
                <a:spcPct val="100000"/>
              </a:lnSpc>
              <a:spcBef>
                <a:spcPts val="0"/>
              </a:spcBef>
              <a:spcAft>
                <a:spcPts val="0"/>
              </a:spcAft>
              <a:buSzPts val="1100"/>
              <a:buNone/>
            </a:pPr>
            <a:r>
              <a:rPr lang="en"/>
              <a:t>Meso</a:t>
            </a:r>
            <a:endParaRPr/>
          </a:p>
          <a:p>
            <a:pPr marL="0" lvl="0" indent="0" algn="l" rtl="0">
              <a:lnSpc>
                <a:spcPct val="100000"/>
              </a:lnSpc>
              <a:spcBef>
                <a:spcPts val="0"/>
              </a:spcBef>
              <a:spcAft>
                <a:spcPts val="0"/>
              </a:spcAft>
              <a:buSzPts val="1100"/>
              <a:buNone/>
            </a:pPr>
            <a:r>
              <a:rPr lang="en"/>
              <a:t>Macro</a:t>
            </a:r>
            <a:endParaRPr/>
          </a:p>
          <a:p>
            <a:pPr marL="0" lvl="0" indent="0" algn="l" rtl="0">
              <a:lnSpc>
                <a:spcPct val="100000"/>
              </a:lnSpc>
              <a:spcBef>
                <a:spcPts val="0"/>
              </a:spcBef>
              <a:spcAft>
                <a:spcPts val="0"/>
              </a:spcAft>
              <a:buSzPts val="1100"/>
              <a:buNone/>
            </a:pPr>
            <a:r>
              <a:rPr lang="en"/>
              <a:t>Recent studies and surveys have highlighted the extent of learner mistreatment (both students and residents) within the faculty of medicine and its learner sites.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is resilience? This slide defines it according to the World Health Organization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“Burno</a:t>
            </a:r>
            <a:r>
              <a:rPr lang="en" sz="1200">
                <a:solidFill>
                  <a:srgbClr val="333333"/>
                </a:solidFill>
              </a:rPr>
              <a:t>ut is a pervasive problem among physicians.</a:t>
            </a:r>
            <a:r>
              <a:rPr lang="en" baseline="30000">
                <a:solidFill>
                  <a:schemeClr val="hlink"/>
                </a:solidFill>
                <a:uFill>
                  <a:noFill/>
                </a:uFill>
                <a:hlinkClick r:id="rId3"/>
              </a:rPr>
              <a:t>1</a:t>
            </a:r>
            <a:r>
              <a:rPr lang="en" sz="1200">
                <a:solidFill>
                  <a:srgbClr val="333333"/>
                </a:solidFill>
              </a:rPr>
              <a:t> The burnout syndrome is characterized by losing enthusiasm for work (emotional exhaustion), treating people as if they were objects (depersonalization), and having a sense that work is no longer meaningful (low personal accomplishment).</a:t>
            </a:r>
            <a:r>
              <a:rPr lang="en" baseline="30000">
                <a:solidFill>
                  <a:schemeClr val="hlink"/>
                </a:solidFill>
                <a:uFill>
                  <a:noFill/>
                </a:uFill>
                <a:hlinkClick r:id="rId4"/>
              </a:rPr>
              <a:t>2</a:t>
            </a:r>
            <a:r>
              <a:rPr lang="en" sz="1200">
                <a:solidFill>
                  <a:srgbClr val="333333"/>
                </a:solidFill>
              </a:rPr>
              <a:t> Numerous global studies </a:t>
            </a:r>
            <a:endParaRPr sz="1200">
              <a:solidFill>
                <a:srgbClr val="333333"/>
              </a:solidFill>
            </a:endParaRPr>
          </a:p>
          <a:p>
            <a:pPr marL="0" lvl="0" indent="0" algn="l" rtl="0">
              <a:lnSpc>
                <a:spcPct val="100000"/>
              </a:lnSpc>
              <a:spcBef>
                <a:spcPts val="0"/>
              </a:spcBef>
              <a:spcAft>
                <a:spcPts val="0"/>
              </a:spcAft>
              <a:buSzPts val="1100"/>
              <a:buNone/>
            </a:pPr>
            <a:r>
              <a:rPr lang="en" sz="1200">
                <a:solidFill>
                  <a:srgbClr val="333333"/>
                </a:solidFill>
              </a:rPr>
              <a:t>involving nearly every medical and surgical specialty indicate that approximately 1 of every 3 physicians is experiencing burnout at any given time. (Tait Shanefelt, </a:t>
            </a:r>
            <a:r>
              <a:rPr lang="en" sz="1050" i="1">
                <a:solidFill>
                  <a:srgbClr val="333333"/>
                </a:solidFill>
              </a:rPr>
              <a:t>JAMA. </a:t>
            </a:r>
            <a:r>
              <a:rPr lang="en" sz="1050">
                <a:solidFill>
                  <a:srgbClr val="333333"/>
                </a:solidFill>
              </a:rPr>
              <a:t>2009;302(12):1338-1340. doi:10.1001/jama.2009.1385)</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Resources for the learner</a:t>
            </a:r>
            <a:endParaRPr/>
          </a:p>
        </p:txBody>
      </p:sp>
      <p:sp>
        <p:nvSpPr>
          <p:cNvPr id="212" name="Google Shape;2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References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the last slide - can omit if desired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Actions and thoughts are skills,</a:t>
            </a:r>
            <a:endParaRPr/>
          </a:p>
          <a:p>
            <a:pPr marL="0" lvl="0" indent="0" algn="l" rtl="0">
              <a:lnSpc>
                <a:spcPct val="100000"/>
              </a:lnSpc>
              <a:spcBef>
                <a:spcPts val="0"/>
              </a:spcBef>
              <a:spcAft>
                <a:spcPts val="0"/>
              </a:spcAft>
              <a:buSzPts val="1100"/>
              <a:buNone/>
            </a:pPr>
            <a:r>
              <a:rPr lang="en"/>
              <a:t>Pendulum swung from individual to system</a:t>
            </a:r>
            <a:endParaRPr/>
          </a:p>
          <a:p>
            <a:pPr marL="0" lvl="0" indent="0" algn="l" rtl="0">
              <a:lnSpc>
                <a:spcPct val="100000"/>
              </a:lnSpc>
              <a:spcBef>
                <a:spcPts val="0"/>
              </a:spcBef>
              <a:spcAft>
                <a:spcPts val="0"/>
              </a:spcAft>
              <a:buSzPts val="1100"/>
              <a:buNone/>
            </a:pPr>
            <a:r>
              <a:rPr lang="en"/>
              <a:t>Both matter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sz="1050">
                <a:solidFill>
                  <a:srgbClr val="2F2F2F"/>
                </a:solidFill>
                <a:highlight>
                  <a:srgbClr val="FFFFFF"/>
                </a:highlight>
              </a:rPr>
              <a:t>The famous 50-10-40% formula is prominent in work done by positive psychologist Sonja Lyubomirsky. Based on a body of research in this field, she and her colleagues argued that approximately 50% of </a:t>
            </a:r>
            <a:r>
              <a:rPr lang="en" sz="1050" i="1">
                <a:solidFill>
                  <a:srgbClr val="2F2F2F"/>
                </a:solidFill>
              </a:rPr>
              <a:t>variance in happiness </a:t>
            </a:r>
            <a:r>
              <a:rPr lang="en" sz="1050">
                <a:solidFill>
                  <a:srgbClr val="2F2F2F"/>
                </a:solidFill>
                <a:highlight>
                  <a:srgbClr val="FFFFFF"/>
                </a:highlight>
              </a:rPr>
              <a:t>is determined by genes, and 10% of </a:t>
            </a:r>
            <a:r>
              <a:rPr lang="en" sz="1050" i="1">
                <a:solidFill>
                  <a:srgbClr val="2F2F2F"/>
                </a:solidFill>
              </a:rPr>
              <a:t>variance in happiness </a:t>
            </a:r>
            <a:r>
              <a:rPr lang="en" sz="1050">
                <a:solidFill>
                  <a:srgbClr val="2F2F2F"/>
                </a:solidFill>
                <a:highlight>
                  <a:srgbClr val="FFFFFF"/>
                </a:highlight>
              </a:rPr>
              <a:t>is determined by circumstances. That would leave 40% that we can influence.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Objectives of the Module are listed </a:t>
            </a:r>
            <a:endParaRPr/>
          </a:p>
        </p:txBody>
      </p:sp>
      <p:sp>
        <p:nvSpPr>
          <p:cNvPr id="90" name="Google Shape;9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cut this to save time as started presentation with a poem.</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These are the standards outlined in the Red Book – take note, these are the standards for the accreditors. </a:t>
            </a:r>
            <a:endParaRPr/>
          </a:p>
        </p:txBody>
      </p:sp>
      <p:sp>
        <p:nvSpPr>
          <p:cNvPr id="96" name="Google Shape;9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Please look up: https://cacms-cafmc.ca/ and  http://www.canera.ca/canrac/general-standards-e and  http://www.royalcollege.ca/rcsite/accreditation-pgme-programs/accreditation-residency-programs-e to help with understanding of what is expected of us for this accreditation.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PostGrad has developed Wellness Guidelines. Available upon request – email : familymed.postgrad@utoronto.ca</a:t>
            </a:r>
            <a:endParaRPr/>
          </a:p>
          <a:p>
            <a:pPr marL="0" lvl="0" indent="0" algn="l" rtl="0">
              <a:lnSpc>
                <a:spcPct val="100000"/>
              </a:lnSpc>
              <a:spcBef>
                <a:spcPts val="0"/>
              </a:spcBef>
              <a:spcAft>
                <a:spcPts val="0"/>
              </a:spcAft>
              <a:buSzPts val="1100"/>
              <a:buNone/>
            </a:pPr>
            <a:r>
              <a:rPr lang="en"/>
              <a:t>These references are stemming from the Learner Mistreatment report.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reported level of learner mistreatment is a significant ongoing problem and will impact the 2020 accreditation of both the MD and PostMD program.</a:t>
            </a:r>
            <a:endParaRPr/>
          </a:p>
          <a:p>
            <a:pPr marL="0" lvl="0" indent="0" algn="l" rtl="0">
              <a:lnSpc>
                <a:spcPct val="100000"/>
              </a:lnSpc>
              <a:spcBef>
                <a:spcPts val="0"/>
              </a:spcBef>
              <a:spcAft>
                <a:spcPts val="0"/>
              </a:spcAft>
              <a:buSzPts val="1100"/>
              <a:buNone/>
            </a:pPr>
            <a:r>
              <a:rPr lang="en" b="1"/>
              <a:t>Learner Mistreatment Report - 42% of Family Medicine Residents have experienced discrimination at least once in the past academic year</a:t>
            </a:r>
            <a:r>
              <a:rPr lang="en"/>
              <a:t> (disrespectful behaviour, verbal assault, sexism, racism, anti-semitism, islamophobia, pregnancy related)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Perpetrators include faculty, patient/family members, other learners, nurses, other allied health or staff)</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Provide a safe environment that enables students to comfortably express concerns about wellness and to report fatigue-related incidents with no consequence to the resident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Data from the Learner Mistreatment report (see references and resource slides) These stats show the current state of the FoM., DFCM.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Taken from the Learner mistreatment report – the shift on how to optimize Learning environment</a:t>
            </a:r>
            <a:endParaRPr/>
          </a:p>
        </p:txBody>
      </p:sp>
      <p:sp>
        <p:nvSpPr>
          <p:cNvPr id="122" name="Google Shape;12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Taken from the Learner Mistreatment report.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731601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15182941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65FCF-8D77-4274-8A7A-9444FC8F3F8E}"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4711464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65FCF-8D77-4274-8A7A-9444FC8F3F8E}"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955884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65FCF-8D77-4274-8A7A-9444FC8F3F8E}"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5410398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2181087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361019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2777805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266938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230477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859926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732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39323072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28160746"/>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89610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3512687"/>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124519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49510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5960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6264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059805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29710091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158529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29764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11072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150942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343298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48203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189165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72463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35722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
        <p:nvSpPr>
          <p:cNvPr id="8" name="Text Placeholder 7"/>
          <p:cNvSpPr>
            <a:spLocks noGrp="1"/>
          </p:cNvSpPr>
          <p:nvPr>
            <p:ph type="body" sz="quarter" idx="13" hasCustomPrompt="1"/>
          </p:nvPr>
        </p:nvSpPr>
        <p:spPr>
          <a:xfrm>
            <a:off x="457200" y="228600"/>
            <a:ext cx="7772400" cy="990600"/>
          </a:xfrm>
          <a:prstGeom prst="rect">
            <a:avLst/>
          </a:prstGeom>
        </p:spPr>
        <p:txBody>
          <a:bodyPr/>
          <a:lstStyle>
            <a:lvl1pPr marL="0" indent="0">
              <a:buNone/>
              <a:defRPr sz="4400">
                <a:solidFill>
                  <a:schemeClr val="bg1"/>
                </a:solidFill>
              </a:defRPr>
            </a:lvl1pPr>
            <a:lvl5pPr>
              <a:defRPr/>
            </a:lvl5pPr>
          </a:lstStyle>
          <a:p>
            <a:pPr lvl="0"/>
            <a:r>
              <a:rPr lang="en-US" dirty="0"/>
              <a:t>Click to edit </a:t>
            </a:r>
            <a:r>
              <a:rPr lang="en-US" dirty="0" err="1"/>
              <a:t>MasterTitle</a:t>
            </a:r>
            <a:endParaRPr lang="en-US" dirty="0"/>
          </a:p>
          <a:p>
            <a:pPr lvl="1"/>
            <a:r>
              <a:rPr lang="en-US" dirty="0"/>
              <a:t>Second level</a:t>
            </a:r>
          </a:p>
          <a:p>
            <a:pPr lvl="2"/>
            <a:r>
              <a:rPr lang="en-US" dirty="0"/>
              <a:t>Third level</a:t>
            </a:r>
          </a:p>
          <a:p>
            <a:pPr lvl="3"/>
            <a:r>
              <a:rPr lang="en-US" dirty="0"/>
              <a:t>Fourth level</a:t>
            </a:r>
          </a:p>
          <a:p>
            <a:pPr lvl="4"/>
            <a:r>
              <a:rPr lang="en-US" dirty="0"/>
              <a:t>Fifth </a:t>
            </a:r>
            <a:r>
              <a:rPr lang="en-US" dirty="0" err="1"/>
              <a:t>levelTitle</a:t>
            </a:r>
            <a:endParaRPr lang="en-US" dirty="0"/>
          </a:p>
        </p:txBody>
      </p:sp>
    </p:spTree>
    <p:extLst>
      <p:ext uri="{BB962C8B-B14F-4D97-AF65-F5344CB8AC3E}">
        <p14:creationId xmlns:p14="http://schemas.microsoft.com/office/powerpoint/2010/main" val="9442512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34047610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384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08992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562729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495826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564344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784670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97930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75035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4861566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8690967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02456780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07812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33427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9ADA0-4A90-477B-BBC4-AFE43EC02337}"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668087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9ADA0-4A90-477B-BBC4-AFE43EC0233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4046537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ADA0-4A90-477B-BBC4-AFE43EC0233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129265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5436405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3090452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0822501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497575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66642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14425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991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11945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344581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7927208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606744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6361610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2705703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65FCF-8D77-4274-8A7A-9444FC8F3F8E}"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083483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65FCF-8D77-4274-8A7A-9444FC8F3F8E}"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0821963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65FCF-8D77-4274-8A7A-9444FC8F3F8E}"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43859291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4885317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342450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547882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7036821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2774773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234395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338094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436442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54921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2476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01514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
        <p:nvSpPr>
          <p:cNvPr id="8" name="Text Placeholder 7"/>
          <p:cNvSpPr>
            <a:spLocks noGrp="1"/>
          </p:cNvSpPr>
          <p:nvPr>
            <p:ph type="body" sz="quarter" idx="13" hasCustomPrompt="1"/>
          </p:nvPr>
        </p:nvSpPr>
        <p:spPr>
          <a:xfrm>
            <a:off x="457200" y="228600"/>
            <a:ext cx="7772400" cy="990600"/>
          </a:xfrm>
          <a:prstGeom prst="rect">
            <a:avLst/>
          </a:prstGeom>
        </p:spPr>
        <p:txBody>
          <a:bodyPr/>
          <a:lstStyle>
            <a:lvl1pPr marL="0" indent="0">
              <a:buNone/>
              <a:defRPr sz="4400">
                <a:solidFill>
                  <a:schemeClr val="bg1"/>
                </a:solidFill>
              </a:defRPr>
            </a:lvl1pPr>
            <a:lvl5pPr>
              <a:defRPr/>
            </a:lvl5pPr>
          </a:lstStyle>
          <a:p>
            <a:pPr lvl="0"/>
            <a:r>
              <a:rPr lang="en-US" dirty="0"/>
              <a:t>Click to edit </a:t>
            </a:r>
            <a:r>
              <a:rPr lang="en-US" dirty="0" err="1"/>
              <a:t>MasterTitle</a:t>
            </a:r>
            <a:endParaRPr lang="en-US" dirty="0"/>
          </a:p>
          <a:p>
            <a:pPr lvl="1"/>
            <a:r>
              <a:rPr lang="en-US" dirty="0"/>
              <a:t>Second level</a:t>
            </a:r>
          </a:p>
          <a:p>
            <a:pPr lvl="2"/>
            <a:r>
              <a:rPr lang="en-US" dirty="0"/>
              <a:t>Third level</a:t>
            </a:r>
          </a:p>
          <a:p>
            <a:pPr lvl="3"/>
            <a:r>
              <a:rPr lang="en-US" dirty="0"/>
              <a:t>Fourth level</a:t>
            </a:r>
          </a:p>
          <a:p>
            <a:pPr lvl="4"/>
            <a:r>
              <a:rPr lang="en-US" dirty="0"/>
              <a:t>Fifth </a:t>
            </a:r>
            <a:r>
              <a:rPr lang="en-US" dirty="0" err="1"/>
              <a:t>levelTitle</a:t>
            </a:r>
            <a:endParaRPr lang="en-US" dirty="0"/>
          </a:p>
        </p:txBody>
      </p:sp>
    </p:spTree>
    <p:extLst>
      <p:ext uri="{BB962C8B-B14F-4D97-AF65-F5344CB8AC3E}">
        <p14:creationId xmlns:p14="http://schemas.microsoft.com/office/powerpoint/2010/main" val="378967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26156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61209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4506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2667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10226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673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5251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1299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64457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242605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3607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209959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529861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903547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9ADA0-4A90-477B-BBC4-AFE43EC02337}"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816522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9ADA0-4A90-477B-BBC4-AFE43EC0233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32142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ADA0-4A90-477B-BBC4-AFE43EC0233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940532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255765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181074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2988911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097625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0000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91292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28773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11713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34801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665018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455154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4082242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2319990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65FCF-8D77-4274-8A7A-9444FC8F3F8E}"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174926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65FCF-8D77-4274-8A7A-9444FC8F3F8E}"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131957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65FCF-8D77-4274-8A7A-9444FC8F3F8E}"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9261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58402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264840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455153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696675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2012099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27577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98573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661301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97861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463550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322543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3415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7377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
        <p:nvSpPr>
          <p:cNvPr id="8" name="Text Placeholder 7"/>
          <p:cNvSpPr>
            <a:spLocks noGrp="1"/>
          </p:cNvSpPr>
          <p:nvPr>
            <p:ph type="body" sz="quarter" idx="13" hasCustomPrompt="1"/>
          </p:nvPr>
        </p:nvSpPr>
        <p:spPr>
          <a:xfrm>
            <a:off x="457200" y="228600"/>
            <a:ext cx="7772400" cy="990600"/>
          </a:xfrm>
          <a:prstGeom prst="rect">
            <a:avLst/>
          </a:prstGeom>
        </p:spPr>
        <p:txBody>
          <a:bodyPr/>
          <a:lstStyle>
            <a:lvl1pPr marL="0" indent="0">
              <a:buNone/>
              <a:defRPr sz="4400">
                <a:solidFill>
                  <a:schemeClr val="bg1"/>
                </a:solidFill>
              </a:defRPr>
            </a:lvl1pPr>
            <a:lvl5pPr>
              <a:defRPr/>
            </a:lvl5pPr>
          </a:lstStyle>
          <a:p>
            <a:pPr lvl="0"/>
            <a:r>
              <a:rPr lang="en-US" dirty="0"/>
              <a:t>Click to edit </a:t>
            </a:r>
            <a:r>
              <a:rPr lang="en-US" dirty="0" err="1"/>
              <a:t>MasterTitle</a:t>
            </a:r>
            <a:endParaRPr lang="en-US" dirty="0"/>
          </a:p>
          <a:p>
            <a:pPr lvl="1"/>
            <a:r>
              <a:rPr lang="en-US" dirty="0"/>
              <a:t>Second level</a:t>
            </a:r>
          </a:p>
          <a:p>
            <a:pPr lvl="2"/>
            <a:r>
              <a:rPr lang="en-US" dirty="0"/>
              <a:t>Third level</a:t>
            </a:r>
          </a:p>
          <a:p>
            <a:pPr lvl="3"/>
            <a:r>
              <a:rPr lang="en-US" dirty="0"/>
              <a:t>Fourth level</a:t>
            </a:r>
          </a:p>
          <a:p>
            <a:pPr lvl="4"/>
            <a:r>
              <a:rPr lang="en-US" dirty="0"/>
              <a:t>Fifth </a:t>
            </a:r>
            <a:r>
              <a:rPr lang="en-US" dirty="0" err="1"/>
              <a:t>levelTitle</a:t>
            </a:r>
            <a:endParaRPr lang="en-US" dirty="0"/>
          </a:p>
        </p:txBody>
      </p:sp>
    </p:spTree>
    <p:extLst>
      <p:ext uri="{BB962C8B-B14F-4D97-AF65-F5344CB8AC3E}">
        <p14:creationId xmlns:p14="http://schemas.microsoft.com/office/powerpoint/2010/main" val="3142557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2386746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62353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42460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925781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ADA0-4A90-477B-BBC4-AFE43EC0233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6322583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01381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9ADA0-4A90-477B-BBC4-AFE43EC0233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593685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4516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85598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4611577"/>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92072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423132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1" name="Google Shape;11;p2"/>
          <p:cNvSpPr txBox="1">
            <a:spLocks noGrp="1"/>
          </p:cNvSpPr>
          <p:nvPr>
            <p:ph type="title"/>
          </p:nvPr>
        </p:nvSpPr>
        <p:spPr>
          <a:xfrm>
            <a:off x="480750" y="2353267"/>
            <a:ext cx="8222100" cy="1209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20654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319500" y="5644967"/>
            <a:ext cx="5998800" cy="7983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15" name="Google Shape;15;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77481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04546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5"/>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2" name="Google Shape;22;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313244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20972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86231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417461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375978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8234473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199466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
        <p:nvSpPr>
          <p:cNvPr id="8" name="Text Placeholder 7"/>
          <p:cNvSpPr>
            <a:spLocks noGrp="1"/>
          </p:cNvSpPr>
          <p:nvPr>
            <p:ph type="body" sz="quarter" idx="13" hasCustomPrompt="1"/>
          </p:nvPr>
        </p:nvSpPr>
        <p:spPr>
          <a:xfrm>
            <a:off x="457200" y="228600"/>
            <a:ext cx="7772400" cy="990600"/>
          </a:xfrm>
          <a:prstGeom prst="rect">
            <a:avLst/>
          </a:prstGeom>
        </p:spPr>
        <p:txBody>
          <a:bodyPr/>
          <a:lstStyle>
            <a:lvl1pPr marL="0" indent="0">
              <a:buNone/>
              <a:defRPr sz="4400">
                <a:solidFill>
                  <a:schemeClr val="bg1"/>
                </a:solidFill>
              </a:defRPr>
            </a:lvl1pPr>
            <a:lvl5pPr>
              <a:defRPr/>
            </a:lvl5pPr>
          </a:lstStyle>
          <a:p>
            <a:pPr lvl="0"/>
            <a:r>
              <a:rPr lang="en-US" dirty="0"/>
              <a:t>Click to edit </a:t>
            </a:r>
            <a:r>
              <a:rPr lang="en-US" dirty="0" err="1"/>
              <a:t>MasterTitle</a:t>
            </a:r>
            <a:endParaRPr lang="en-US" dirty="0"/>
          </a:p>
          <a:p>
            <a:pPr lvl="1"/>
            <a:r>
              <a:rPr lang="en-US" dirty="0"/>
              <a:t>Second level</a:t>
            </a:r>
          </a:p>
          <a:p>
            <a:pPr lvl="2"/>
            <a:r>
              <a:rPr lang="en-US" dirty="0"/>
              <a:t>Third level</a:t>
            </a:r>
          </a:p>
          <a:p>
            <a:pPr lvl="3"/>
            <a:r>
              <a:rPr lang="en-US" dirty="0"/>
              <a:t>Fourth level</a:t>
            </a:r>
          </a:p>
          <a:p>
            <a:pPr lvl="4"/>
            <a:r>
              <a:rPr lang="en-US" dirty="0"/>
              <a:t>Fifth </a:t>
            </a:r>
            <a:r>
              <a:rPr lang="en-US" dirty="0" err="1"/>
              <a:t>levelTitle</a:t>
            </a:r>
            <a:endParaRPr lang="en-US" dirty="0"/>
          </a:p>
        </p:txBody>
      </p:sp>
    </p:spTree>
    <p:extLst>
      <p:ext uri="{BB962C8B-B14F-4D97-AF65-F5344CB8AC3E}">
        <p14:creationId xmlns:p14="http://schemas.microsoft.com/office/powerpoint/2010/main" val="397567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FEE70-CA96-4794-8375-19D1DF59F2C9}" type="datetimeFigureOut">
              <a:rPr lang="en-US" smtClean="0"/>
              <a:t>4/2/20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EDF28F-2B46-4B99-9888-7C7001CDA034}" type="slidenum">
              <a:rPr lang="en-US" smtClean="0"/>
              <a:t>‹#›</a:t>
            </a:fld>
            <a:endParaRPr lang="en-US"/>
          </a:p>
        </p:txBody>
      </p:sp>
    </p:spTree>
    <p:extLst>
      <p:ext uri="{BB962C8B-B14F-4D97-AF65-F5344CB8AC3E}">
        <p14:creationId xmlns:p14="http://schemas.microsoft.com/office/powerpoint/2010/main" val="13432891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73027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0100091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2739915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489701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7943954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19ADA0-4A90-477B-BBC4-AFE43EC02337}"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77279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8" name="Google Shape;28;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46345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19ADA0-4A90-477B-BBC4-AFE43EC0233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24816733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9ADA0-4A90-477B-BBC4-AFE43EC0233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8706977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1056527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19ADA0-4A90-477B-BBC4-AFE43EC0233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7774684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18764749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19ADA0-4A90-477B-BBC4-AFE43EC0233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8E91BC-338A-412E-A575-D6A8D759CC9F}" type="slidenum">
              <a:rPr lang="en-US" smtClean="0"/>
              <a:t>‹#›</a:t>
            </a:fld>
            <a:endParaRPr lang="en-US"/>
          </a:p>
        </p:txBody>
      </p:sp>
    </p:spTree>
    <p:extLst>
      <p:ext uri="{BB962C8B-B14F-4D97-AF65-F5344CB8AC3E}">
        <p14:creationId xmlns:p14="http://schemas.microsoft.com/office/powerpoint/2010/main" val="30089064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5149967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37348799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65FCF-8D77-4274-8A7A-9444FC8F3F8E}"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4062334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65FCF-8D77-4274-8A7A-9444FC8F3F8E}"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7D3277-05C3-4F11-9253-7709C64CCA4C}" type="slidenum">
              <a:rPr lang="en-US" smtClean="0"/>
              <a:t>‹#›</a:t>
            </a:fld>
            <a:endParaRPr lang="en-US"/>
          </a:p>
        </p:txBody>
      </p:sp>
    </p:spTree>
    <p:extLst>
      <p:ext uri="{BB962C8B-B14F-4D97-AF65-F5344CB8AC3E}">
        <p14:creationId xmlns:p14="http://schemas.microsoft.com/office/powerpoint/2010/main" val="16002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1.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2.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12.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10" Type="http://schemas.openxmlformats.org/officeDocument/2006/relationships/image" Target="../media/image1.png"/><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pn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pn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6.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2.png"/><Relationship Id="rId2" Type="http://schemas.openxmlformats.org/officeDocument/2006/relationships/slideLayout" Target="../slideLayouts/slideLayout152.xml"/><Relationship Id="rId16" Type="http://schemas.openxmlformats.org/officeDocument/2006/relationships/theme" Target="../theme/theme17.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theme" Target="../theme/theme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7.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png"/><Relationship Id="rId5" Type="http://schemas.openxmlformats.org/officeDocument/2006/relationships/slideLayout" Target="../slideLayouts/slideLayout74.xml"/><Relationship Id="rId10" Type="http://schemas.openxmlformats.org/officeDocument/2006/relationships/theme" Target="../theme/theme8.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Tree>
    <p:extLst>
      <p:ext uri="{BB962C8B-B14F-4D97-AF65-F5344CB8AC3E}">
        <p14:creationId xmlns:p14="http://schemas.microsoft.com/office/powerpoint/2010/main" val="704627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0"/>
            <a:ext cx="8686800" cy="1417638"/>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99475" y="0"/>
            <a:ext cx="461963" cy="1600200"/>
          </a:xfrm>
          <a:prstGeom prst="rect">
            <a:avLst/>
          </a:prstGeom>
          <a:solidFill>
            <a:srgbClr val="008BB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itle Placeholder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394393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Lst>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9ADA0-4A90-477B-BBC4-AFE43EC02337}"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E91BC-338A-412E-A575-D6A8D759CC9F}" type="slidenum">
              <a:rPr lang="en-US" smtClean="0"/>
              <a:t>‹#›</a:t>
            </a:fld>
            <a:endParaRPr lang="en-US"/>
          </a:p>
        </p:txBody>
      </p:sp>
    </p:spTree>
    <p:extLst>
      <p:ext uri="{BB962C8B-B14F-4D97-AF65-F5344CB8AC3E}">
        <p14:creationId xmlns:p14="http://schemas.microsoft.com/office/powerpoint/2010/main" val="372930563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5FCF-8D77-4274-8A7A-9444FC8F3F8E}"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3277-05C3-4F11-9253-7709C64CCA4C}" type="slidenum">
              <a:rPr lang="en-US" smtClean="0"/>
              <a:t>‹#›</a:t>
            </a:fld>
            <a:endParaRPr lang="en-US"/>
          </a:p>
        </p:txBody>
      </p:sp>
      <p:sp>
        <p:nvSpPr>
          <p:cNvPr id="7" name="Rectangle 6"/>
          <p:cNvSpPr/>
          <p:nvPr/>
        </p:nvSpPr>
        <p:spPr>
          <a:xfrm>
            <a:off x="0" y="5791200"/>
            <a:ext cx="9144000" cy="1066800"/>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7200" y="5791200"/>
            <a:ext cx="4648200" cy="850651"/>
          </a:xfrm>
          <a:prstGeom prst="rect">
            <a:avLst/>
          </a:prstGeom>
        </p:spPr>
      </p:pic>
    </p:spTree>
    <p:extLst>
      <p:ext uri="{BB962C8B-B14F-4D97-AF65-F5344CB8AC3E}">
        <p14:creationId xmlns:p14="http://schemas.microsoft.com/office/powerpoint/2010/main" val="374984705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73" r:id="rId12"/>
    <p:sldLayoutId id="2147483874" r:id="rId13"/>
    <p:sldLayoutId id="21474838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Tree>
    <p:extLst>
      <p:ext uri="{BB962C8B-B14F-4D97-AF65-F5344CB8AC3E}">
        <p14:creationId xmlns:p14="http://schemas.microsoft.com/office/powerpoint/2010/main" val="13380420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6" r:id="rId4"/>
    <p:sldLayoutId id="2147483817" r:id="rId5"/>
    <p:sldLayoutId id="2147483818" r:id="rId6"/>
    <p:sldLayoutId id="2147483819" r:id="rId7"/>
    <p:sldLayoutId id="2147483820" r:id="rId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1013795"/>
            <a:ext cx="8686800" cy="2638425"/>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59788" y="762000"/>
            <a:ext cx="522287" cy="3149600"/>
          </a:xfrm>
          <a:prstGeom prst="rect">
            <a:avLst/>
          </a:prstGeom>
          <a:solidFill>
            <a:srgbClr val="008BB0">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itle Placeholder 8"/>
          <p:cNvSpPr>
            <a:spLocks noGrp="1"/>
          </p:cNvSpPr>
          <p:nvPr>
            <p:ph type="title"/>
          </p:nvPr>
        </p:nvSpPr>
        <p:spPr>
          <a:xfrm>
            <a:off x="381000" y="1761507"/>
            <a:ext cx="7620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457200" y="3962401"/>
            <a:ext cx="8229600" cy="1788458"/>
          </a:xfrm>
          <a:prstGeom prst="rect">
            <a:avLst/>
          </a:prstGeom>
        </p:spPr>
        <p:txBody>
          <a:bodyPr vert="horz" lIns="91440" tIns="45720" rIns="91440" bIns="45720" rtlCol="0">
            <a:normAutofit/>
          </a:bodyPr>
          <a:lstStyle/>
          <a:p>
            <a:pPr lvl="0"/>
            <a:r>
              <a:rPr lang="en-US" dirty="0"/>
              <a:t>Sub-Title</a:t>
            </a:r>
          </a:p>
          <a:p>
            <a:pPr lvl="0"/>
            <a:r>
              <a:rPr lang="en-US" dirty="0"/>
              <a:t>text</a:t>
            </a:r>
          </a:p>
        </p:txBody>
      </p:sp>
    </p:spTree>
    <p:extLst>
      <p:ext uri="{BB962C8B-B14F-4D97-AF65-F5344CB8AC3E}">
        <p14:creationId xmlns:p14="http://schemas.microsoft.com/office/powerpoint/2010/main" val="163514683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53" r:id="rId4"/>
    <p:sldLayoutId id="2147483854" r:id="rId5"/>
    <p:sldLayoutId id="2147483855" r:id="rId6"/>
    <p:sldLayoutId id="2147483856" r:id="rId7"/>
    <p:sldLayoutId id="2147483857" r:id="rId8"/>
    <p:sldLayoutId id="2147483858" r:id="rId9"/>
  </p:sldLayoutIdLst>
  <p:txStyles>
    <p:title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000" kern="1200">
          <a:solidFill>
            <a:srgbClr val="333333"/>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rgbClr val="333333"/>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0"/>
            <a:ext cx="8686800" cy="1417638"/>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99475" y="0"/>
            <a:ext cx="461963" cy="1600200"/>
          </a:xfrm>
          <a:prstGeom prst="rect">
            <a:avLst/>
          </a:prstGeom>
          <a:solidFill>
            <a:srgbClr val="008BB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itle Placeholder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7635668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59" r:id="rId4"/>
    <p:sldLayoutId id="2147483860" r:id="rId5"/>
    <p:sldLayoutId id="2147483861" r:id="rId6"/>
    <p:sldLayoutId id="2147483862" r:id="rId7"/>
    <p:sldLayoutId id="2147483863" r:id="rId8"/>
    <p:sldLayoutId id="2147483864" r:id="rId9"/>
  </p:sldLayoutIdLst>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9ADA0-4A90-477B-BBC4-AFE43EC02337}"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E91BC-338A-412E-A575-D6A8D759CC9F}" type="slidenum">
              <a:rPr lang="en-US" smtClean="0"/>
              <a:t>‹#›</a:t>
            </a:fld>
            <a:endParaRPr lang="en-US"/>
          </a:p>
        </p:txBody>
      </p:sp>
    </p:spTree>
    <p:extLst>
      <p:ext uri="{BB962C8B-B14F-4D97-AF65-F5344CB8AC3E}">
        <p14:creationId xmlns:p14="http://schemas.microsoft.com/office/powerpoint/2010/main" val="250583650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65" r:id="rId12"/>
    <p:sldLayoutId id="2147483866" r:id="rId13"/>
    <p:sldLayoutId id="2147483867" r:id="rId14"/>
    <p:sldLayoutId id="214748386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5FCF-8D77-4274-8A7A-9444FC8F3F8E}"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3277-05C3-4F11-9253-7709C64CCA4C}" type="slidenum">
              <a:rPr lang="en-US" smtClean="0"/>
              <a:t>‹#›</a:t>
            </a:fld>
            <a:endParaRPr lang="en-US"/>
          </a:p>
        </p:txBody>
      </p:sp>
      <p:sp>
        <p:nvSpPr>
          <p:cNvPr id="7" name="Rectangle 6"/>
          <p:cNvSpPr/>
          <p:nvPr/>
        </p:nvSpPr>
        <p:spPr>
          <a:xfrm>
            <a:off x="0" y="5791200"/>
            <a:ext cx="9144000" cy="1066800"/>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7200" y="5791200"/>
            <a:ext cx="4648200" cy="850651"/>
          </a:xfrm>
          <a:prstGeom prst="rect">
            <a:avLst/>
          </a:prstGeom>
        </p:spPr>
      </p:pic>
    </p:spTree>
    <p:extLst>
      <p:ext uri="{BB962C8B-B14F-4D97-AF65-F5344CB8AC3E}">
        <p14:creationId xmlns:p14="http://schemas.microsoft.com/office/powerpoint/2010/main" val="39427619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69" r:id="rId12"/>
    <p:sldLayoutId id="2147483870" r:id="rId13"/>
    <p:sldLayoutId id="2147483871" r:id="rId14"/>
    <p:sldLayoutId id="214748387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1013795"/>
            <a:ext cx="8686800" cy="2638425"/>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59788" y="762000"/>
            <a:ext cx="522287" cy="3149600"/>
          </a:xfrm>
          <a:prstGeom prst="rect">
            <a:avLst/>
          </a:prstGeom>
          <a:solidFill>
            <a:srgbClr val="008BB0">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itle Placeholder 8"/>
          <p:cNvSpPr>
            <a:spLocks noGrp="1"/>
          </p:cNvSpPr>
          <p:nvPr>
            <p:ph type="title"/>
          </p:nvPr>
        </p:nvSpPr>
        <p:spPr>
          <a:xfrm>
            <a:off x="381000" y="1761507"/>
            <a:ext cx="7620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457200" y="3962401"/>
            <a:ext cx="8229600" cy="1788458"/>
          </a:xfrm>
          <a:prstGeom prst="rect">
            <a:avLst/>
          </a:prstGeom>
        </p:spPr>
        <p:txBody>
          <a:bodyPr vert="horz" lIns="91440" tIns="45720" rIns="91440" bIns="45720" rtlCol="0">
            <a:normAutofit/>
          </a:bodyPr>
          <a:lstStyle/>
          <a:p>
            <a:pPr lvl="0"/>
            <a:r>
              <a:rPr lang="en-US" dirty="0"/>
              <a:t>Sub-Title</a:t>
            </a:r>
          </a:p>
          <a:p>
            <a:pPr lvl="0"/>
            <a:r>
              <a:rPr lang="en-US" dirty="0"/>
              <a:t>text</a:t>
            </a:r>
          </a:p>
        </p:txBody>
      </p:sp>
    </p:spTree>
    <p:extLst>
      <p:ext uri="{BB962C8B-B14F-4D97-AF65-F5344CB8AC3E}">
        <p14:creationId xmlns:p14="http://schemas.microsoft.com/office/powerpoint/2010/main" val="343993427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703" r:id="rId4"/>
    <p:sldLayoutId id="2147483704" r:id="rId5"/>
    <p:sldLayoutId id="2147483705" r:id="rId6"/>
    <p:sldLayoutId id="2147483706" r:id="rId7"/>
    <p:sldLayoutId id="2147483707" r:id="rId8"/>
    <p:sldLayoutId id="2147483708" r:id="rId9"/>
  </p:sldLayoutIdLst>
  <p:txStyles>
    <p:title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000" kern="1200">
          <a:solidFill>
            <a:srgbClr val="333333"/>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rgbClr val="333333"/>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0"/>
            <a:ext cx="8686800" cy="1417638"/>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99475" y="0"/>
            <a:ext cx="461963" cy="1600200"/>
          </a:xfrm>
          <a:prstGeom prst="rect">
            <a:avLst/>
          </a:prstGeom>
          <a:solidFill>
            <a:srgbClr val="008BB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itle Placeholder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5998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713" r:id="rId4"/>
    <p:sldLayoutId id="2147483714" r:id="rId5"/>
    <p:sldLayoutId id="2147483715" r:id="rId6"/>
    <p:sldLayoutId id="2147483716" r:id="rId7"/>
    <p:sldLayoutId id="2147483717" r:id="rId8"/>
    <p:sldLayoutId id="2147483718" r:id="rId9"/>
  </p:sldLayoutIdLst>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9ADA0-4A90-477B-BBC4-AFE43EC02337}"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E91BC-338A-412E-A575-D6A8D759CC9F}" type="slidenum">
              <a:rPr lang="en-US" smtClean="0"/>
              <a:t>‹#›</a:t>
            </a:fld>
            <a:endParaRPr lang="en-US"/>
          </a:p>
        </p:txBody>
      </p:sp>
    </p:spTree>
    <p:extLst>
      <p:ext uri="{BB962C8B-B14F-4D97-AF65-F5344CB8AC3E}">
        <p14:creationId xmlns:p14="http://schemas.microsoft.com/office/powerpoint/2010/main" val="184716848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9" r:id="rId12"/>
    <p:sldLayoutId id="2147483720" r:id="rId13"/>
    <p:sldLayoutId id="2147483721" r:id="rId14"/>
    <p:sldLayoutId id="214748372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5FCF-8D77-4274-8A7A-9444FC8F3F8E}" type="datetimeFigureOut">
              <a:rPr lang="en-US" smtClean="0"/>
              <a:t>4/2/20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3277-05C3-4F11-9253-7709C64CCA4C}" type="slidenum">
              <a:rPr lang="en-US" smtClean="0"/>
              <a:t>‹#›</a:t>
            </a:fld>
            <a:endParaRPr lang="en-US"/>
          </a:p>
        </p:txBody>
      </p:sp>
      <p:sp>
        <p:nvSpPr>
          <p:cNvPr id="7" name="Rectangle 6"/>
          <p:cNvSpPr/>
          <p:nvPr/>
        </p:nvSpPr>
        <p:spPr>
          <a:xfrm>
            <a:off x="0" y="5791200"/>
            <a:ext cx="9144000" cy="1066800"/>
          </a:xfrm>
          <a:prstGeom prst="rect">
            <a:avLst/>
          </a:prstGeom>
          <a:solidFill>
            <a:srgbClr val="002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7200" y="5791200"/>
            <a:ext cx="4648200" cy="850651"/>
          </a:xfrm>
          <a:prstGeom prst="rect">
            <a:avLst/>
          </a:prstGeom>
        </p:spPr>
      </p:pic>
    </p:spTree>
    <p:extLst>
      <p:ext uri="{BB962C8B-B14F-4D97-AF65-F5344CB8AC3E}">
        <p14:creationId xmlns:p14="http://schemas.microsoft.com/office/powerpoint/2010/main" val="340340917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9" r:id="rId12"/>
    <p:sldLayoutId id="2147483710" r:id="rId13"/>
    <p:sldLayoutId id="2147483711" r:id="rId14"/>
    <p:sldLayoutId id="214748371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1013795"/>
            <a:ext cx="8686800" cy="2638425"/>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59788" y="762000"/>
            <a:ext cx="522287" cy="3149600"/>
          </a:xfrm>
          <a:prstGeom prst="rect">
            <a:avLst/>
          </a:prstGeom>
          <a:solidFill>
            <a:srgbClr val="008BB0">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itle Placeholder 8"/>
          <p:cNvSpPr>
            <a:spLocks noGrp="1"/>
          </p:cNvSpPr>
          <p:nvPr>
            <p:ph type="title"/>
          </p:nvPr>
        </p:nvSpPr>
        <p:spPr>
          <a:xfrm>
            <a:off x="381000" y="1761507"/>
            <a:ext cx="7620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457200" y="3962401"/>
            <a:ext cx="8229600" cy="1788458"/>
          </a:xfrm>
          <a:prstGeom prst="rect">
            <a:avLst/>
          </a:prstGeom>
        </p:spPr>
        <p:txBody>
          <a:bodyPr vert="horz" lIns="91440" tIns="45720" rIns="91440" bIns="45720" rtlCol="0">
            <a:normAutofit/>
          </a:bodyPr>
          <a:lstStyle/>
          <a:p>
            <a:pPr lvl="0"/>
            <a:r>
              <a:rPr lang="en-US" dirty="0"/>
              <a:t>Sub-Title</a:t>
            </a:r>
          </a:p>
          <a:p>
            <a:pPr lvl="0"/>
            <a:r>
              <a:rPr lang="en-US" dirty="0"/>
              <a:t>text</a:t>
            </a:r>
          </a:p>
        </p:txBody>
      </p:sp>
    </p:spTree>
    <p:extLst>
      <p:ext uri="{BB962C8B-B14F-4D97-AF65-F5344CB8AC3E}">
        <p14:creationId xmlns:p14="http://schemas.microsoft.com/office/powerpoint/2010/main" val="23647849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000" kern="1200">
          <a:solidFill>
            <a:srgbClr val="333333"/>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rgbClr val="333333"/>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0"/>
            <a:ext cx="8686800" cy="1417638"/>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99475" y="0"/>
            <a:ext cx="461963" cy="1600200"/>
          </a:xfrm>
          <a:prstGeom prst="rect">
            <a:avLst/>
          </a:prstGeom>
          <a:solidFill>
            <a:srgbClr val="008BB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0" name="Title Placeholder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493564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63" r:id="rId4"/>
    <p:sldLayoutId id="2147483764" r:id="rId5"/>
    <p:sldLayoutId id="2147483765" r:id="rId6"/>
    <p:sldLayoutId id="2147483766" r:id="rId7"/>
    <p:sldLayoutId id="2147483767" r:id="rId8"/>
    <p:sldLayoutId id="2147483768" r:id="rId9"/>
  </p:sldLayoutIdLst>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Tree>
    <p:extLst>
      <p:ext uri="{BB962C8B-B14F-4D97-AF65-F5344CB8AC3E}">
        <p14:creationId xmlns:p14="http://schemas.microsoft.com/office/powerpoint/2010/main" val="258252067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A5C"/>
            </a:gs>
            <a:gs pos="50000">
              <a:srgbClr val="008BB0"/>
            </a:gs>
            <a:gs pos="100000">
              <a:srgbClr val="FFFFFF"/>
            </a:gs>
          </a:gsLst>
          <a:lin ang="54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750858"/>
            <a:ext cx="4800600" cy="878542"/>
          </a:xfrm>
          <a:prstGeom prst="rect">
            <a:avLst/>
          </a:prstGeom>
        </p:spPr>
      </p:pic>
      <p:sp>
        <p:nvSpPr>
          <p:cNvPr id="5" name="Rectangle 4"/>
          <p:cNvSpPr/>
          <p:nvPr/>
        </p:nvSpPr>
        <p:spPr>
          <a:xfrm>
            <a:off x="0" y="1013795"/>
            <a:ext cx="8686800" cy="2638425"/>
          </a:xfrm>
          <a:prstGeom prst="rect">
            <a:avLst/>
          </a:prstGeom>
          <a:solidFill>
            <a:srgbClr val="002A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Rectangle 6"/>
          <p:cNvSpPr/>
          <p:nvPr/>
        </p:nvSpPr>
        <p:spPr>
          <a:xfrm>
            <a:off x="8459788" y="762000"/>
            <a:ext cx="522287" cy="3149600"/>
          </a:xfrm>
          <a:prstGeom prst="rect">
            <a:avLst/>
          </a:prstGeom>
          <a:solidFill>
            <a:srgbClr val="008BB0">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Title Placeholder 8"/>
          <p:cNvSpPr>
            <a:spLocks noGrp="1"/>
          </p:cNvSpPr>
          <p:nvPr>
            <p:ph type="title"/>
          </p:nvPr>
        </p:nvSpPr>
        <p:spPr>
          <a:xfrm>
            <a:off x="381000" y="1761507"/>
            <a:ext cx="7620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9"/>
          <p:cNvSpPr>
            <a:spLocks noGrp="1"/>
          </p:cNvSpPr>
          <p:nvPr>
            <p:ph type="body" idx="1"/>
          </p:nvPr>
        </p:nvSpPr>
        <p:spPr>
          <a:xfrm>
            <a:off x="457200" y="3962401"/>
            <a:ext cx="8229600" cy="1788458"/>
          </a:xfrm>
          <a:prstGeom prst="rect">
            <a:avLst/>
          </a:prstGeom>
        </p:spPr>
        <p:txBody>
          <a:bodyPr vert="horz" lIns="91440" tIns="45720" rIns="91440" bIns="45720" rtlCol="0">
            <a:normAutofit/>
          </a:bodyPr>
          <a:lstStyle/>
          <a:p>
            <a:pPr lvl="0"/>
            <a:r>
              <a:rPr lang="en-US" dirty="0"/>
              <a:t>Sub-Title</a:t>
            </a:r>
          </a:p>
          <a:p>
            <a:pPr lvl="0"/>
            <a:r>
              <a:rPr lang="en-US" dirty="0"/>
              <a:t>text</a:t>
            </a:r>
          </a:p>
        </p:txBody>
      </p:sp>
    </p:spTree>
    <p:extLst>
      <p:ext uri="{BB962C8B-B14F-4D97-AF65-F5344CB8AC3E}">
        <p14:creationId xmlns:p14="http://schemas.microsoft.com/office/powerpoint/2010/main" val="289604860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Lst>
  <p:txStyles>
    <p:title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000" kern="1200">
          <a:solidFill>
            <a:srgbClr val="333333"/>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rgbClr val="333333"/>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hyperlink" Target="https://www.dfcm.utoronto.ca/dfcm-red-button" TargetMode="External"/><Relationship Id="rId2" Type="http://schemas.openxmlformats.org/officeDocument/2006/relationships/notesSlide" Target="../notesSlides/notesSlide17.xml"/><Relationship Id="rId1" Type="http://schemas.openxmlformats.org/officeDocument/2006/relationships/slideLayout" Target="../slideLayouts/slideLayout10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8.xml"/><Relationship Id="rId6" Type="http://schemas.openxmlformats.org/officeDocument/2006/relationships/image" Target="../media/image3.png"/><Relationship Id="rId5" Type="http://schemas.openxmlformats.org/officeDocument/2006/relationships/hyperlink" Target="https://unsplash.com/s/photos/geese?utm_source=unsplash&amp;utm_medium=referral&amp;utm_content=creditCopyText" TargetMode="External"/><Relationship Id="rId4" Type="http://schemas.openxmlformats.org/officeDocument/2006/relationships/hyperlink" Target="https://unsplash.com/@timumphreys?utm_source=unsplash&amp;utm_medium=referral&amp;utm_content=creditCopyTex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g.postmd.utoronto.ca/current-trainees/while-youre-training/access-wellness-resources/" TargetMode="External"/><Relationship Id="rId2" Type="http://schemas.openxmlformats.org/officeDocument/2006/relationships/notesSlide" Target="../notesSlides/notesSlide18.xml"/><Relationship Id="rId1" Type="http://schemas.openxmlformats.org/officeDocument/2006/relationships/slideLayout" Target="../slideLayouts/slideLayout10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hyperlink" Target="http://www.uapd.com/wp-content/uploads/Maslach-Burnout-Inventory-MBI.pdf" TargetMode="External"/><Relationship Id="rId2" Type="http://schemas.openxmlformats.org/officeDocument/2006/relationships/notesSlide" Target="../notesSlides/notesSlide20.xml"/><Relationship Id="rId1" Type="http://schemas.openxmlformats.org/officeDocument/2006/relationships/slideLayout" Target="../slideLayouts/slideLayout107.xml"/><Relationship Id="rId4" Type="http://schemas.openxmlformats.org/officeDocument/2006/relationships/hyperlink" Target="https://policybase.cma.ca/en/viewer?file=/documents/Policypdf/PD18-01.pdf#phrase=fals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utoronto.ca/news/u-t-rolls-out-demand-my-ssp-counselling-service-all-students" TargetMode="External"/><Relationship Id="rId3" Type="http://schemas.openxmlformats.org/officeDocument/2006/relationships/hyperlink" Target="https://www.studentlife.utoronto.ca/hwc/contact-us" TargetMode="External"/><Relationship Id="rId7" Type="http://schemas.openxmlformats.org/officeDocument/2006/relationships/hyperlink" Target="https://www.provost.utoronto.ca/wp-content/uploads/sites/155/2020/01/Presidential-and-Provostial-Task-Force-Final-Report-and-Recommendations-Dec-2019.pdf" TargetMode="External"/><Relationship Id="rId2" Type="http://schemas.openxmlformats.org/officeDocument/2006/relationships/notesSlide" Target="../notesSlides/notesSlide21.xml"/><Relationship Id="rId1" Type="http://schemas.openxmlformats.org/officeDocument/2006/relationships/slideLayout" Target="../slideLayouts/slideLayout107.xml"/><Relationship Id="rId6" Type="http://schemas.openxmlformats.org/officeDocument/2006/relationships/hyperlink" Target="https://medicine.utoronto.ca/asp/foster-culture-where-health-wellbeing-and-resiliency-are-promoted" TargetMode="External"/><Relationship Id="rId5" Type="http://schemas.openxmlformats.org/officeDocument/2006/relationships/hyperlink" Target="https://md.utoronto.ca/sites/default/files/Protocol%20for%20addressing%20incidents%20of%20discrimination%2C%20harassment%2C%20mistreatment%20and%20other%20unprofessional%20behaviour_2019-02-05.pdf" TargetMode="External"/><Relationship Id="rId4" Type="http://schemas.openxmlformats.org/officeDocument/2006/relationships/hyperlink" Target="https://md.utoronto.ca/student-mistreatmen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pa-acpm.ca/static-assets/pdf/about/annual-meeting/18_healthier_physicians_backgrounder-e.pdf" TargetMode="External"/><Relationship Id="rId2" Type="http://schemas.openxmlformats.org/officeDocument/2006/relationships/notesSlide" Target="../notesSlides/notesSlide23.xml"/><Relationship Id="rId1" Type="http://schemas.openxmlformats.org/officeDocument/2006/relationships/slideLayout" Target="../slideLayouts/slideLayout107.xml"/><Relationship Id="rId6" Type="http://schemas.openxmlformats.org/officeDocument/2006/relationships/hyperlink" Target="https://pg.postmd.utoronto.ca/about-pgme/policies-guidelines/" TargetMode="External"/><Relationship Id="rId5" Type="http://schemas.openxmlformats.org/officeDocument/2006/relationships/hyperlink" Target="http://dfcm.utoronto.ca/dfcm-red-button" TargetMode="External"/><Relationship Id="rId4" Type="http://schemas.openxmlformats.org/officeDocument/2006/relationships/hyperlink" Target="https://www.cfpc.ca/uploadedFiles/_Shared_Elements/Documents/20180701_RB_V1.2_ENG.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01.xml"/><Relationship Id="rId5" Type="http://schemas.openxmlformats.org/officeDocument/2006/relationships/hyperlink" Target="https://pixabay.com/?utm_source=link-attribution&amp;utm_medium=referral&amp;utm_campaign=image&amp;utm_content=4676883" TargetMode="External"/><Relationship Id="rId4" Type="http://schemas.openxmlformats.org/officeDocument/2006/relationships/hyperlink" Target="https://pixabay.com/users/Nika_Akin-13521770/?utm_source=link-attribution&amp;utm_medium=referral&amp;utm_campaign=image&amp;utm_content=4676883"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02.xml"/><Relationship Id="rId5" Type="http://schemas.openxmlformats.org/officeDocument/2006/relationships/hyperlink" Target="https://pixabay.com/?utm_source=link-attribution&amp;utm_medium=referral&amp;utm_campaign=image&amp;utm_content=2040340" TargetMode="External"/><Relationship Id="rId4" Type="http://schemas.openxmlformats.org/officeDocument/2006/relationships/hyperlink" Target="https://pixabay.com/users/EliasSch-3372715/?utm_source=link-attribution&amp;utm_medium=referral&amp;utm_campaign=image&amp;utm_content=204034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2.xml"/><Relationship Id="rId5" Type="http://schemas.openxmlformats.org/officeDocument/2006/relationships/hyperlink" Target="https://pixabay.com/?utm_source=link-attribution&amp;utm_medium=referral&amp;utm_campaign=image&amp;utm_content=3092011" TargetMode="External"/><Relationship Id="rId4" Type="http://schemas.openxmlformats.org/officeDocument/2006/relationships/hyperlink" Target="https://pixabay.com/users/jplenio-7645255/?utm_source=link-attribution&amp;utm_medium=referral&amp;utm_campaign=image&amp;utm_content=309201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pg.postmd.utoronto.ca/wp-content/uploads/2019/11/PG-Wellness-Guidelines_Nov2019_PGMEAC_final.pdf" TargetMode="External"/><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
        <p:cNvGrpSpPr/>
        <p:nvPr/>
      </p:nvGrpSpPr>
      <p:grpSpPr>
        <a:xfrm>
          <a:off x="0" y="0"/>
          <a:ext cx="0" cy="0"/>
          <a:chOff x="0" y="0"/>
          <a:chExt cx="0" cy="0"/>
        </a:xfrm>
      </p:grpSpPr>
      <p:pic>
        <p:nvPicPr>
          <p:cNvPr id="7" name="Google Shape;71;p14">
            <a:extLst>
              <a:ext uri="{FF2B5EF4-FFF2-40B4-BE49-F238E27FC236}">
                <a16:creationId xmlns:a16="http://schemas.microsoft.com/office/drawing/2014/main" id="{327C7256-6357-E147-9D16-A7E0A948CBF0}"/>
              </a:ext>
            </a:extLst>
          </p:cNvPr>
          <p:cNvPicPr preferRelativeResize="0"/>
          <p:nvPr/>
        </p:nvPicPr>
        <p:blipFill rotWithShape="1">
          <a:blip r:embed="rId2">
            <a:alphaModFix/>
          </a:blip>
          <a:srcRect/>
          <a:stretch/>
        </p:blipFill>
        <p:spPr>
          <a:xfrm>
            <a:off x="412595" y="5956021"/>
            <a:ext cx="2445920" cy="634350"/>
          </a:xfrm>
          <a:prstGeom prst="rect">
            <a:avLst/>
          </a:prstGeom>
          <a:noFill/>
          <a:ln>
            <a:noFill/>
          </a:ln>
        </p:spPr>
      </p:pic>
      <p:sp>
        <p:nvSpPr>
          <p:cNvPr id="8" name="Rectangle 7">
            <a:extLst>
              <a:ext uri="{FF2B5EF4-FFF2-40B4-BE49-F238E27FC236}">
                <a16:creationId xmlns:a16="http://schemas.microsoft.com/office/drawing/2014/main" id="{50FBB99D-5555-A742-A8D3-6A7EA7C5B686}"/>
              </a:ext>
            </a:extLst>
          </p:cNvPr>
          <p:cNvSpPr/>
          <p:nvPr/>
        </p:nvSpPr>
        <p:spPr>
          <a:xfrm>
            <a:off x="0" y="713678"/>
            <a:ext cx="8720254" cy="21187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4000" b="1" dirty="0">
                <a:solidFill>
                  <a:schemeClr val="bg1"/>
                </a:solidFill>
                <a:ea typeface="Trebuchet MS"/>
                <a:cs typeface="Trebuchet MS"/>
                <a:sym typeface="Trebuchet MS"/>
              </a:rPr>
              <a:t>Fostering Wellness, Resilience &amp; Safety in our Learners,</a:t>
            </a:r>
            <a:br>
              <a:rPr lang="en" sz="4000" b="1" dirty="0">
                <a:solidFill>
                  <a:schemeClr val="bg1"/>
                </a:solidFill>
                <a:ea typeface="Trebuchet MS"/>
                <a:cs typeface="Trebuchet MS"/>
                <a:sym typeface="Trebuchet MS"/>
              </a:rPr>
            </a:br>
            <a:r>
              <a:rPr lang="en" sz="4000" b="1" dirty="0">
                <a:solidFill>
                  <a:schemeClr val="bg1"/>
                </a:solidFill>
                <a:ea typeface="Trebuchet MS"/>
                <a:cs typeface="Trebuchet MS"/>
                <a:sym typeface="Trebuchet MS"/>
              </a:rPr>
              <a:t> in Ourselves</a:t>
            </a:r>
            <a:endParaRPr lang="en-US" sz="4000" b="1" dirty="0">
              <a:solidFill>
                <a:schemeClr val="bg1"/>
              </a:solidFill>
            </a:endParaRPr>
          </a:p>
        </p:txBody>
      </p:sp>
      <p:sp>
        <p:nvSpPr>
          <p:cNvPr id="9" name="Rectangle 8">
            <a:extLst>
              <a:ext uri="{FF2B5EF4-FFF2-40B4-BE49-F238E27FC236}">
                <a16:creationId xmlns:a16="http://schemas.microsoft.com/office/drawing/2014/main" id="{12665994-9D23-7748-8F95-0AD93818A752}"/>
              </a:ext>
            </a:extLst>
          </p:cNvPr>
          <p:cNvSpPr/>
          <p:nvPr/>
        </p:nvSpPr>
        <p:spPr>
          <a:xfrm>
            <a:off x="8508380" y="501805"/>
            <a:ext cx="524108" cy="2542478"/>
          </a:xfrm>
          <a:prstGeom prst="rect">
            <a:avLst/>
          </a:prstGeom>
          <a:solidFill>
            <a:srgbClr val="00AAE1">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B9DB77-01AE-5948-8DD7-C8D749D647B0}"/>
              </a:ext>
            </a:extLst>
          </p:cNvPr>
          <p:cNvSpPr/>
          <p:nvPr/>
        </p:nvSpPr>
        <p:spPr>
          <a:xfrm>
            <a:off x="1594624" y="4120896"/>
            <a:ext cx="5531005" cy="710707"/>
          </a:xfrm>
          <a:prstGeom prst="rect">
            <a:avLst/>
          </a:prstGeom>
        </p:spPr>
        <p:txBody>
          <a:bodyPr wrap="square">
            <a:spAutoFit/>
          </a:bodyPr>
          <a:lstStyle/>
          <a:p>
            <a:pPr lvl="0" algn="ctr">
              <a:lnSpc>
                <a:spcPct val="115000"/>
              </a:lnSpc>
              <a:buClr>
                <a:schemeClr val="dk1"/>
              </a:buClr>
              <a:buSzPts val="1800"/>
            </a:pPr>
            <a:r>
              <a:rPr lang="en-CA" dirty="0">
                <a:solidFill>
                  <a:schemeClr val="accent1">
                    <a:lumMod val="75000"/>
                  </a:schemeClr>
                </a:solidFill>
                <a:latin typeface="+mj-lt"/>
                <a:ea typeface="Trebuchet MS"/>
                <a:cs typeface="Trebuchet MS"/>
                <a:sym typeface="Trebuchet MS"/>
              </a:rPr>
              <a:t>Faculty Development Module 2019-2020</a:t>
            </a:r>
          </a:p>
          <a:p>
            <a:pPr lvl="0" algn="ctr">
              <a:lnSpc>
                <a:spcPct val="115000"/>
              </a:lnSpc>
              <a:buClr>
                <a:schemeClr val="dk1"/>
              </a:buClr>
              <a:buSzPts val="1800"/>
            </a:pPr>
            <a:r>
              <a:rPr lang="en-CA" dirty="0" err="1">
                <a:solidFill>
                  <a:schemeClr val="accent1">
                    <a:lumMod val="75000"/>
                  </a:schemeClr>
                </a:solidFill>
                <a:latin typeface="+mj-lt"/>
                <a:ea typeface="Trebuchet MS"/>
                <a:cs typeface="Trebuchet MS"/>
                <a:sym typeface="Trebuchet MS"/>
              </a:rPr>
              <a:t>M.Roberts</a:t>
            </a:r>
            <a:r>
              <a:rPr lang="en-CA" dirty="0">
                <a:solidFill>
                  <a:schemeClr val="accent1">
                    <a:lumMod val="75000"/>
                  </a:schemeClr>
                </a:solidFill>
                <a:latin typeface="+mj-lt"/>
                <a:ea typeface="Trebuchet MS"/>
                <a:cs typeface="Trebuchet MS"/>
                <a:sym typeface="Trebuchet MS"/>
              </a:rPr>
              <a:t>, M. </a:t>
            </a:r>
            <a:r>
              <a:rPr lang="en-CA" dirty="0" err="1">
                <a:solidFill>
                  <a:schemeClr val="accent1">
                    <a:lumMod val="75000"/>
                  </a:schemeClr>
                </a:solidFill>
                <a:latin typeface="+mj-lt"/>
                <a:ea typeface="Trebuchet MS"/>
                <a:cs typeface="Trebuchet MS"/>
                <a:sym typeface="Trebuchet MS"/>
              </a:rPr>
              <a:t>Markovski</a:t>
            </a:r>
            <a:r>
              <a:rPr lang="en-CA" dirty="0">
                <a:solidFill>
                  <a:schemeClr val="accent1">
                    <a:lumMod val="75000"/>
                  </a:schemeClr>
                </a:solidFill>
                <a:latin typeface="+mj-lt"/>
                <a:ea typeface="Trebuchet MS"/>
                <a:cs typeface="Trebuchet MS"/>
                <a:sym typeface="Trebuchet MS"/>
              </a:rPr>
              <a:t>, </a:t>
            </a:r>
            <a:r>
              <a:rPr lang="en-CA" dirty="0" err="1">
                <a:solidFill>
                  <a:schemeClr val="accent1">
                    <a:lumMod val="75000"/>
                  </a:schemeClr>
                </a:solidFill>
                <a:latin typeface="+mj-lt"/>
                <a:ea typeface="Trebuchet MS"/>
                <a:cs typeface="Trebuchet MS"/>
                <a:sym typeface="Trebuchet MS"/>
              </a:rPr>
              <a:t>D.Vlahos</a:t>
            </a:r>
            <a:r>
              <a:rPr lang="en-CA" dirty="0">
                <a:solidFill>
                  <a:schemeClr val="accent1">
                    <a:lumMod val="75000"/>
                  </a:schemeClr>
                </a:solidFill>
                <a:latin typeface="+mj-lt"/>
                <a:ea typeface="Trebuchet MS"/>
                <a:cs typeface="Trebuchet MS"/>
                <a:sym typeface="Trebuchet MS"/>
              </a:rPr>
              <a:t>, </a:t>
            </a:r>
            <a:r>
              <a:rPr lang="en-CA" dirty="0" err="1">
                <a:solidFill>
                  <a:schemeClr val="accent1">
                    <a:lumMod val="75000"/>
                  </a:schemeClr>
                </a:solidFill>
                <a:latin typeface="+mj-lt"/>
                <a:ea typeface="Trebuchet MS"/>
                <a:cs typeface="Trebuchet MS"/>
                <a:sym typeface="Trebuchet MS"/>
              </a:rPr>
              <a:t>M.Ivankovic</a:t>
            </a:r>
            <a:endParaRPr lang="en-CA" dirty="0">
              <a:solidFill>
                <a:schemeClr val="accent1">
                  <a:lumMod val="75000"/>
                </a:schemeClr>
              </a:solidFill>
              <a:latin typeface="+mj-lt"/>
              <a:ea typeface="Trebuchet MS"/>
              <a:cs typeface="Trebuchet MS"/>
              <a:sym typeface="Trebuchet MS"/>
            </a:endParaRPr>
          </a:p>
        </p:txBody>
      </p:sp>
    </p:spTree>
    <p:extLst>
      <p:ext uri="{BB962C8B-B14F-4D97-AF65-F5344CB8AC3E}">
        <p14:creationId xmlns:p14="http://schemas.microsoft.com/office/powerpoint/2010/main" val="103733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87900" y="1041137"/>
            <a:ext cx="8368200" cy="85011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4000" b="1" dirty="0">
                <a:solidFill>
                  <a:schemeClr val="tx2">
                    <a:lumMod val="50000"/>
                  </a:schemeClr>
                </a:solidFill>
              </a:rPr>
              <a:t>Strategic initiatives :</a:t>
            </a:r>
            <a:br>
              <a:rPr lang="en" sz="4000" b="1" i="1" dirty="0">
                <a:solidFill>
                  <a:schemeClr val="tx2">
                    <a:lumMod val="50000"/>
                  </a:schemeClr>
                </a:solidFill>
              </a:rPr>
            </a:br>
            <a:endParaRPr sz="4000" dirty="0">
              <a:solidFill>
                <a:schemeClr val="tx2">
                  <a:lumMod val="50000"/>
                </a:schemeClr>
              </a:solidFill>
            </a:endParaRPr>
          </a:p>
        </p:txBody>
      </p:sp>
      <p:sp>
        <p:nvSpPr>
          <p:cNvPr id="125" name="Google Shape;125;p23"/>
          <p:cNvSpPr txBox="1"/>
          <p:nvPr/>
        </p:nvSpPr>
        <p:spPr>
          <a:xfrm>
            <a:off x="1073893" y="1603331"/>
            <a:ext cx="6996214" cy="2540468"/>
          </a:xfrm>
          <a:prstGeom prst="rect">
            <a:avLst/>
          </a:prstGeom>
          <a:noFill/>
          <a:ln>
            <a:noFill/>
          </a:ln>
        </p:spPr>
        <p:txBody>
          <a:bodyPr spcFirstLastPara="1" wrap="square" lIns="91425" tIns="91425" rIns="91425" bIns="91425" anchor="t" anchorCtr="0">
            <a:noAutofit/>
          </a:bodyPr>
          <a:lstStyle/>
          <a:p>
            <a:pPr marL="419100" marR="0" lvl="0" indent="-342900" algn="l" rtl="0">
              <a:lnSpc>
                <a:spcPct val="115000"/>
              </a:lnSpc>
              <a:spcBef>
                <a:spcPts val="1600"/>
              </a:spcBef>
              <a:spcAft>
                <a:spcPts val="0"/>
              </a:spcAft>
              <a:buClr>
                <a:schemeClr val="dk1"/>
              </a:buClr>
              <a:buSzPts val="2400"/>
              <a:buFont typeface="Wingdings" pitchFamily="2" charset="2"/>
              <a:buChar char="§"/>
            </a:pPr>
            <a:r>
              <a:rPr lang="en" sz="2400" b="0" i="0" u="none" strike="noStrike" cap="none" dirty="0">
                <a:solidFill>
                  <a:schemeClr val="tx2">
                    <a:lumMod val="50000"/>
                  </a:schemeClr>
                </a:solidFill>
                <a:ea typeface="Roboto"/>
                <a:cs typeface="Roboto"/>
                <a:sym typeface="Roboto"/>
              </a:rPr>
              <a:t>Optimizing the Learner Environment</a:t>
            </a:r>
            <a:br>
              <a:rPr lang="en" sz="2400" b="0" i="0" u="none" strike="noStrike" cap="none" dirty="0">
                <a:solidFill>
                  <a:schemeClr val="tx2">
                    <a:lumMod val="50000"/>
                  </a:schemeClr>
                </a:solidFill>
                <a:ea typeface="Roboto"/>
                <a:cs typeface="Roboto"/>
                <a:sym typeface="Roboto"/>
              </a:rPr>
            </a:br>
            <a:endParaRPr sz="2400" b="0" i="0" u="none" strike="noStrike" cap="none" dirty="0">
              <a:solidFill>
                <a:schemeClr val="tx2">
                  <a:lumMod val="50000"/>
                </a:schemeClr>
              </a:solidFill>
              <a:ea typeface="Roboto"/>
              <a:cs typeface="Roboto"/>
              <a:sym typeface="Roboto"/>
            </a:endParaRPr>
          </a:p>
          <a:p>
            <a:pPr marL="419100" marR="0" lvl="0" indent="-342900" algn="l" rtl="0">
              <a:lnSpc>
                <a:spcPct val="115000"/>
              </a:lnSpc>
              <a:spcBef>
                <a:spcPts val="0"/>
              </a:spcBef>
              <a:spcAft>
                <a:spcPts val="0"/>
              </a:spcAft>
              <a:buClr>
                <a:schemeClr val="dk1"/>
              </a:buClr>
              <a:buSzPts val="2400"/>
              <a:buFont typeface="Wingdings" pitchFamily="2" charset="2"/>
              <a:buChar char="§"/>
            </a:pPr>
            <a:r>
              <a:rPr lang="en" sz="2400" b="0" i="0" u="none" strike="noStrike" cap="none" dirty="0">
                <a:solidFill>
                  <a:schemeClr val="tx2">
                    <a:lumMod val="50000"/>
                  </a:schemeClr>
                </a:solidFill>
                <a:ea typeface="Roboto"/>
                <a:cs typeface="Roboto"/>
                <a:sym typeface="Roboto"/>
              </a:rPr>
              <a:t>Faculty Wellness</a:t>
            </a:r>
            <a:br>
              <a:rPr lang="en" sz="2400" b="0" i="0" u="none" strike="noStrike" cap="none" dirty="0">
                <a:solidFill>
                  <a:schemeClr val="tx2">
                    <a:lumMod val="50000"/>
                  </a:schemeClr>
                </a:solidFill>
                <a:ea typeface="Roboto"/>
                <a:cs typeface="Roboto"/>
                <a:sym typeface="Roboto"/>
              </a:rPr>
            </a:br>
            <a:endParaRPr sz="2400" b="0" i="0" u="none" strike="noStrike" cap="none" dirty="0">
              <a:solidFill>
                <a:schemeClr val="tx2">
                  <a:lumMod val="50000"/>
                </a:schemeClr>
              </a:solidFill>
              <a:ea typeface="Roboto"/>
              <a:cs typeface="Roboto"/>
              <a:sym typeface="Roboto"/>
            </a:endParaRPr>
          </a:p>
          <a:p>
            <a:pPr marL="419100" marR="0" lvl="0" indent="-342900" algn="l" rtl="0">
              <a:lnSpc>
                <a:spcPct val="115000"/>
              </a:lnSpc>
              <a:spcBef>
                <a:spcPts val="0"/>
              </a:spcBef>
              <a:spcAft>
                <a:spcPts val="0"/>
              </a:spcAft>
              <a:buClr>
                <a:schemeClr val="dk1"/>
              </a:buClr>
              <a:buSzPts val="2400"/>
              <a:buFont typeface="Wingdings" pitchFamily="2" charset="2"/>
              <a:buChar char="§"/>
            </a:pPr>
            <a:r>
              <a:rPr lang="en" sz="2400" b="0" i="0" u="none" strike="noStrike" cap="none" dirty="0">
                <a:solidFill>
                  <a:schemeClr val="tx2">
                    <a:lumMod val="50000"/>
                  </a:schemeClr>
                </a:solidFill>
                <a:ea typeface="Roboto"/>
                <a:cs typeface="Roboto"/>
                <a:sym typeface="Roboto"/>
              </a:rPr>
              <a:t>Director of Professional Values</a:t>
            </a:r>
            <a:br>
              <a:rPr lang="en" sz="2400" b="0" i="0" u="none" strike="noStrike" cap="none" dirty="0">
                <a:solidFill>
                  <a:schemeClr val="bg1"/>
                </a:solidFill>
                <a:latin typeface="Roboto"/>
                <a:ea typeface="Roboto"/>
                <a:cs typeface="Roboto"/>
                <a:sym typeface="Roboto"/>
              </a:rPr>
            </a:br>
            <a:endParaRPr sz="2400" b="0" i="0" u="none" strike="noStrike" cap="none" dirty="0">
              <a:solidFill>
                <a:schemeClr val="bg1"/>
              </a:solidFill>
              <a:latin typeface="Roboto"/>
              <a:ea typeface="Roboto"/>
              <a:cs typeface="Roboto"/>
              <a:sym typeface="Roboto"/>
            </a:endParaRPr>
          </a:p>
          <a:p>
            <a:pPr marL="76200" marR="0" lvl="0" algn="l" rtl="0">
              <a:lnSpc>
                <a:spcPct val="115000"/>
              </a:lnSpc>
              <a:spcBef>
                <a:spcPts val="0"/>
              </a:spcBef>
              <a:spcAft>
                <a:spcPts val="0"/>
              </a:spcAft>
              <a:buClr>
                <a:schemeClr val="dk1"/>
              </a:buClr>
              <a:buSzPts val="2400"/>
            </a:pPr>
            <a:r>
              <a:rPr lang="en" sz="2400" b="0" i="0" u="none" strike="noStrike" cap="none" dirty="0">
                <a:solidFill>
                  <a:schemeClr val="bg1"/>
                </a:solidFill>
                <a:latin typeface="Roboto"/>
                <a:ea typeface="Roboto"/>
                <a:cs typeface="Roboto"/>
                <a:sym typeface="Roboto"/>
              </a:rPr>
              <a:t>Programs to strengthen Diversity, Equity and Inclusion</a:t>
            </a:r>
            <a:endParaRPr sz="1400" b="0" i="0" u="none" strike="noStrike" cap="none" dirty="0">
              <a:solidFill>
                <a:schemeClr val="bg1"/>
              </a:solidFill>
              <a:latin typeface="Arial"/>
              <a:ea typeface="Arial"/>
              <a:cs typeface="Arial"/>
              <a:sym typeface="Arial"/>
            </a:endParaRPr>
          </a:p>
          <a:p>
            <a:pPr marL="76200" marR="0" lvl="0" indent="0" algn="l" rtl="0">
              <a:lnSpc>
                <a:spcPct val="115000"/>
              </a:lnSpc>
              <a:spcBef>
                <a:spcPts val="0"/>
              </a:spcBef>
              <a:spcAft>
                <a:spcPts val="0"/>
              </a:spcAft>
              <a:buClr>
                <a:schemeClr val="dk1"/>
              </a:buClr>
              <a:buSzPts val="2400"/>
              <a:buFont typeface="Roboto"/>
              <a:buNone/>
            </a:pPr>
            <a:endParaRPr sz="2400" b="0" i="0" u="none" strike="noStrike" cap="none" dirty="0">
              <a:solidFill>
                <a:schemeClr val="dk1"/>
              </a:solidFill>
              <a:latin typeface="Roboto"/>
              <a:ea typeface="Roboto"/>
              <a:cs typeface="Roboto"/>
              <a:sym typeface="Roboto"/>
            </a:endParaRPr>
          </a:p>
          <a:p>
            <a:pPr marL="457200" marR="0" lvl="0" indent="-228600" algn="l" rtl="0">
              <a:lnSpc>
                <a:spcPct val="115000"/>
              </a:lnSpc>
              <a:spcBef>
                <a:spcPts val="0"/>
              </a:spcBef>
              <a:spcAft>
                <a:spcPts val="0"/>
              </a:spcAft>
              <a:buClr>
                <a:schemeClr val="dk1"/>
              </a:buClr>
              <a:buSzPts val="2400"/>
              <a:buFont typeface="Roboto"/>
              <a:buNone/>
            </a:pPr>
            <a:endParaRPr sz="2400" b="0" i="0" u="none" strike="noStrike" cap="none" dirty="0">
              <a:solidFill>
                <a:schemeClr val="dk1"/>
              </a:solidFill>
              <a:latin typeface="Roboto"/>
              <a:ea typeface="Roboto"/>
              <a:cs typeface="Roboto"/>
              <a:sym typeface="Roboto"/>
            </a:endParaRPr>
          </a:p>
          <a:p>
            <a:pPr marL="457200" marR="0" lvl="0" indent="-228600" algn="l" rtl="0">
              <a:lnSpc>
                <a:spcPct val="115000"/>
              </a:lnSpc>
              <a:spcBef>
                <a:spcPts val="0"/>
              </a:spcBef>
              <a:spcAft>
                <a:spcPts val="0"/>
              </a:spcAft>
              <a:buClr>
                <a:schemeClr val="dk1"/>
              </a:buClr>
              <a:buSzPts val="2400"/>
              <a:buFont typeface="Roboto"/>
              <a:buNone/>
            </a:pPr>
            <a:endParaRPr sz="2400" b="0" i="0" u="none" strike="noStrike" cap="none" dirty="0">
              <a:solidFill>
                <a:schemeClr val="dk1"/>
              </a:solidFill>
              <a:latin typeface="Roboto"/>
              <a:ea typeface="Roboto"/>
              <a:cs typeface="Roboto"/>
              <a:sym typeface="Roboto"/>
            </a:endParaRPr>
          </a:p>
        </p:txBody>
      </p:sp>
      <p:cxnSp>
        <p:nvCxnSpPr>
          <p:cNvPr id="4" name="Straight Connector 3">
            <a:extLst>
              <a:ext uri="{FF2B5EF4-FFF2-40B4-BE49-F238E27FC236}">
                <a16:creationId xmlns:a16="http://schemas.microsoft.com/office/drawing/2014/main" id="{A039470F-3417-4241-AA61-FF779B58B698}"/>
              </a:ext>
            </a:extLst>
          </p:cNvPr>
          <p:cNvCxnSpPr/>
          <p:nvPr/>
        </p:nvCxnSpPr>
        <p:spPr>
          <a:xfrm>
            <a:off x="457200" y="1350536"/>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p:cNvGrpSpPr/>
        <p:nvPr/>
      </p:nvGrpSpPr>
      <p:grpSpPr>
        <a:xfrm>
          <a:off x="0" y="0"/>
          <a:ext cx="0" cy="0"/>
          <a:chOff x="0" y="0"/>
          <a:chExt cx="0" cy="0"/>
        </a:xfrm>
      </p:grpSpPr>
      <p:pic>
        <p:nvPicPr>
          <p:cNvPr id="130" name="Google Shape;130;p24"/>
          <p:cNvPicPr preferRelativeResize="0"/>
          <p:nvPr/>
        </p:nvPicPr>
        <p:blipFill rotWithShape="1">
          <a:blip r:embed="rId3">
            <a:alphaModFix/>
          </a:blip>
          <a:srcRect/>
          <a:stretch/>
        </p:blipFill>
        <p:spPr>
          <a:xfrm>
            <a:off x="538619" y="350729"/>
            <a:ext cx="8076532" cy="54362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Case Study:</a:t>
            </a:r>
            <a:endParaRPr dirty="0">
              <a:solidFill>
                <a:schemeClr val="tx2">
                  <a:lumMod val="50000"/>
                </a:schemeClr>
              </a:solidFill>
            </a:endParaRPr>
          </a:p>
        </p:txBody>
      </p:sp>
      <p:sp>
        <p:nvSpPr>
          <p:cNvPr id="136" name="Google Shape;136;p25"/>
          <p:cNvSpPr txBox="1">
            <a:spLocks noGrp="1"/>
          </p:cNvSpPr>
          <p:nvPr>
            <p:ph type="body" idx="1"/>
          </p:nvPr>
        </p:nvSpPr>
        <p:spPr>
          <a:xfrm>
            <a:off x="776206" y="1877024"/>
            <a:ext cx="7431091" cy="3283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dirty="0">
                <a:solidFill>
                  <a:schemeClr val="tx2">
                    <a:lumMod val="50000"/>
                  </a:schemeClr>
                </a:solidFill>
              </a:rPr>
              <a:t>Supervising your R2 who seems “off her game”</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She appears tired and is unusually short with patients</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How do you respond?</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How do you identify a physician in distress?</a:t>
            </a:r>
            <a:endParaRPr sz="2400" dirty="0">
              <a:solidFill>
                <a:schemeClr val="tx2">
                  <a:lumMod val="50000"/>
                </a:schemeClr>
              </a:solidFill>
            </a:endParaRPr>
          </a:p>
        </p:txBody>
      </p:sp>
      <p:cxnSp>
        <p:nvCxnSpPr>
          <p:cNvPr id="5" name="Straight Connector 4">
            <a:extLst>
              <a:ext uri="{FF2B5EF4-FFF2-40B4-BE49-F238E27FC236}">
                <a16:creationId xmlns:a16="http://schemas.microsoft.com/office/drawing/2014/main" id="{2ED542E2-EE77-2C4C-AEC8-181EAED91C65}"/>
              </a:ext>
            </a:extLst>
          </p:cNvPr>
          <p:cNvCxnSpPr/>
          <p:nvPr/>
        </p:nvCxnSpPr>
        <p:spPr>
          <a:xfrm>
            <a:off x="457200" y="1415851"/>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Physician &amp; Resident Wellness</a:t>
            </a:r>
            <a:endParaRPr dirty="0">
              <a:solidFill>
                <a:schemeClr val="tx2">
                  <a:lumMod val="50000"/>
                </a:schemeClr>
              </a:solidFill>
            </a:endParaRPr>
          </a:p>
        </p:txBody>
      </p:sp>
      <p:sp>
        <p:nvSpPr>
          <p:cNvPr id="142" name="Google Shape;142;p26"/>
          <p:cNvSpPr txBox="1">
            <a:spLocks noGrp="1"/>
          </p:cNvSpPr>
          <p:nvPr>
            <p:ph type="body" idx="1"/>
          </p:nvPr>
        </p:nvSpPr>
        <p:spPr>
          <a:xfrm>
            <a:off x="387900" y="2064899"/>
            <a:ext cx="8368200" cy="47931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FFFFFF"/>
              </a:buClr>
              <a:buSzPts val="2400"/>
              <a:buChar char="●"/>
            </a:pPr>
            <a:r>
              <a:rPr lang="en" sz="2400" dirty="0">
                <a:solidFill>
                  <a:schemeClr val="tx2">
                    <a:lumMod val="50000"/>
                  </a:schemeClr>
                </a:solidFill>
              </a:rPr>
              <a:t>Evidence linking physician wellness to patient outcomes, medical-legal risk, and the performance of healthcare teams (CMPA); Burnout is</a:t>
            </a:r>
            <a:r>
              <a:rPr lang="en" sz="2400" b="1" dirty="0">
                <a:solidFill>
                  <a:schemeClr val="tx2">
                    <a:lumMod val="50000"/>
                  </a:schemeClr>
                </a:solidFill>
              </a:rPr>
              <a:t> infectious.</a:t>
            </a:r>
            <a:endParaRPr sz="2400" b="1" dirty="0">
              <a:solidFill>
                <a:schemeClr val="tx2">
                  <a:lumMod val="50000"/>
                </a:schemeClr>
              </a:solidFill>
            </a:endParaRPr>
          </a:p>
          <a:p>
            <a:pPr marL="457200" lvl="0" indent="0" algn="l" rtl="0">
              <a:lnSpc>
                <a:spcPct val="115000"/>
              </a:lnSpc>
              <a:spcBef>
                <a:spcPts val="0"/>
              </a:spcBef>
              <a:spcAft>
                <a:spcPts val="0"/>
              </a:spcAft>
              <a:buSzPts val="1800"/>
              <a:buNone/>
            </a:pPr>
            <a:endParaRPr sz="2400" dirty="0">
              <a:solidFill>
                <a:schemeClr val="tx2">
                  <a:lumMod val="50000"/>
                </a:schemeClr>
              </a:solidFill>
            </a:endParaRPr>
          </a:p>
          <a:p>
            <a:pPr marL="457200" lvl="0" indent="-381000" algn="l" rtl="0">
              <a:lnSpc>
                <a:spcPct val="115000"/>
              </a:lnSpc>
              <a:spcBef>
                <a:spcPts val="0"/>
              </a:spcBef>
              <a:spcAft>
                <a:spcPts val="0"/>
              </a:spcAft>
              <a:buClr>
                <a:srgbClr val="FFFFFF"/>
              </a:buClr>
              <a:buSzPts val="2400"/>
              <a:buFont typeface="Trebuchet MS"/>
              <a:buChar char="●"/>
            </a:pPr>
            <a:r>
              <a:rPr lang="en" sz="2400" i="1" dirty="0">
                <a:solidFill>
                  <a:schemeClr val="tx2">
                    <a:lumMod val="50000"/>
                  </a:schemeClr>
                </a:solidFill>
              </a:rPr>
              <a:t>“Burnout is primarily a </a:t>
            </a:r>
            <a:r>
              <a:rPr lang="en" sz="2400" b="1" i="1" dirty="0">
                <a:solidFill>
                  <a:schemeClr val="tx2">
                    <a:lumMod val="50000"/>
                  </a:schemeClr>
                </a:solidFill>
              </a:rPr>
              <a:t>system-level problem</a:t>
            </a:r>
            <a:r>
              <a:rPr lang="en" sz="2400" i="1" dirty="0">
                <a:solidFill>
                  <a:schemeClr val="tx2">
                    <a:lumMod val="50000"/>
                  </a:schemeClr>
                </a:solidFill>
              </a:rPr>
              <a:t> driven by </a:t>
            </a:r>
            <a:endParaRPr sz="2400" i="1" dirty="0">
              <a:solidFill>
                <a:schemeClr val="tx2">
                  <a:lumMod val="50000"/>
                </a:schemeClr>
              </a:solidFill>
            </a:endParaRPr>
          </a:p>
          <a:p>
            <a:pPr marL="457200" lvl="0" indent="0" algn="l" rtl="0">
              <a:lnSpc>
                <a:spcPct val="115000"/>
              </a:lnSpc>
              <a:spcBef>
                <a:spcPts val="0"/>
              </a:spcBef>
              <a:spcAft>
                <a:spcPts val="0"/>
              </a:spcAft>
              <a:buSzPts val="1800"/>
              <a:buNone/>
            </a:pPr>
            <a:r>
              <a:rPr lang="en" sz="2400" i="1" dirty="0">
                <a:solidFill>
                  <a:schemeClr val="tx2">
                    <a:lumMod val="50000"/>
                  </a:schemeClr>
                </a:solidFill>
              </a:rPr>
              <a:t>excess job demands and inadequate resources and support, not an individual problem triggered by personal limitations” </a:t>
            </a:r>
            <a:r>
              <a:rPr lang="en" sz="1400" i="1" dirty="0">
                <a:solidFill>
                  <a:schemeClr val="tx2">
                    <a:lumMod val="50000"/>
                  </a:schemeClr>
                </a:solidFill>
              </a:rPr>
              <a:t>(Tait </a:t>
            </a:r>
            <a:r>
              <a:rPr lang="en" sz="1400" i="1" dirty="0" err="1">
                <a:solidFill>
                  <a:schemeClr val="tx2">
                    <a:lumMod val="50000"/>
                  </a:schemeClr>
                </a:solidFill>
              </a:rPr>
              <a:t>Shanafelt</a:t>
            </a:r>
            <a:r>
              <a:rPr lang="en" sz="1400" i="1" dirty="0">
                <a:solidFill>
                  <a:schemeClr val="tx2">
                    <a:lumMod val="50000"/>
                  </a:schemeClr>
                </a:solidFill>
              </a:rPr>
              <a:t>)</a:t>
            </a:r>
            <a:endParaRPr sz="1400" i="1" dirty="0">
              <a:solidFill>
                <a:schemeClr val="tx2">
                  <a:lumMod val="50000"/>
                </a:schemeClr>
              </a:solidFill>
            </a:endParaRPr>
          </a:p>
          <a:p>
            <a:pPr marL="0" lvl="0" indent="0" algn="l" rtl="0">
              <a:lnSpc>
                <a:spcPct val="115000"/>
              </a:lnSpc>
              <a:spcBef>
                <a:spcPts val="0"/>
              </a:spcBef>
              <a:spcAft>
                <a:spcPts val="1600"/>
              </a:spcAft>
              <a:buSzPts val="1800"/>
              <a:buNone/>
            </a:pPr>
            <a:endParaRPr dirty="0"/>
          </a:p>
        </p:txBody>
      </p:sp>
      <p:cxnSp>
        <p:nvCxnSpPr>
          <p:cNvPr id="4" name="Straight Connector 3">
            <a:extLst>
              <a:ext uri="{FF2B5EF4-FFF2-40B4-BE49-F238E27FC236}">
                <a16:creationId xmlns:a16="http://schemas.microsoft.com/office/drawing/2014/main" id="{CD694071-8FEE-E840-88C4-D191C66328D0}"/>
              </a:ext>
            </a:extLst>
          </p:cNvPr>
          <p:cNvCxnSpPr/>
          <p:nvPr/>
        </p:nvCxnSpPr>
        <p:spPr>
          <a:xfrm>
            <a:off x="457200" y="1525400"/>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298050" y="444536"/>
            <a:ext cx="8547900" cy="914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2400"/>
              <a:buFont typeface="Arial Black"/>
              <a:buNone/>
            </a:pPr>
            <a:r>
              <a:rPr lang="en" dirty="0">
                <a:solidFill>
                  <a:schemeClr val="tx2">
                    <a:lumMod val="50000"/>
                  </a:schemeClr>
                </a:solidFill>
                <a:effectLst>
                  <a:outerShdw sx="1000" sy="1000" algn="ctr" rotWithShape="0">
                    <a:srgbClr val="000000"/>
                  </a:outerShdw>
                </a:effectLst>
              </a:rPr>
              <a:t>Ingredients Fostering Resident Wellness </a:t>
            </a:r>
            <a:endParaRPr dirty="0">
              <a:solidFill>
                <a:schemeClr val="tx2">
                  <a:lumMod val="50000"/>
                </a:schemeClr>
              </a:solidFill>
              <a:effectLst>
                <a:outerShdw sx="1000" sy="1000" algn="ctr" rotWithShape="0">
                  <a:srgbClr val="000000"/>
                </a:outerShdw>
              </a:effectLst>
            </a:endParaRPr>
          </a:p>
        </p:txBody>
      </p:sp>
      <p:sp>
        <p:nvSpPr>
          <p:cNvPr id="149" name="Google Shape;149;p27"/>
          <p:cNvSpPr txBox="1">
            <a:spLocks noGrp="1"/>
          </p:cNvSpPr>
          <p:nvPr>
            <p:ph type="body" idx="1"/>
          </p:nvPr>
        </p:nvSpPr>
        <p:spPr>
          <a:xfrm>
            <a:off x="4422360" y="2355729"/>
            <a:ext cx="4314300" cy="3143035"/>
          </a:xfrm>
          <a:prstGeom prst="rect">
            <a:avLst/>
          </a:prstGeom>
          <a:noFill/>
          <a:ln>
            <a:noFill/>
          </a:ln>
        </p:spPr>
        <p:txBody>
          <a:bodyPr spcFirstLastPara="1" wrap="square" lIns="91425" tIns="45700" rIns="91425" bIns="45700" anchor="t" anchorCtr="0">
            <a:noAutofit/>
          </a:bodyPr>
          <a:lstStyle/>
          <a:p>
            <a:pPr marL="342900">
              <a:lnSpc>
                <a:spcPct val="80000"/>
              </a:lnSpc>
              <a:buClr>
                <a:srgbClr val="FFFFFF"/>
              </a:buClr>
              <a:buSzPts val="2200"/>
            </a:pPr>
            <a:r>
              <a:rPr lang="en" sz="2200" b="1" dirty="0">
                <a:solidFill>
                  <a:schemeClr val="tx2">
                    <a:lumMod val="50000"/>
                  </a:schemeClr>
                </a:solidFill>
                <a:effectLst>
                  <a:outerShdw sx="1000" sy="1000" algn="ctr" rotWithShape="0">
                    <a:schemeClr val="tx1"/>
                  </a:outerShdw>
                </a:effectLst>
              </a:rPr>
              <a:t>Higher rates of </a:t>
            </a:r>
            <a:r>
              <a:rPr lang="en" sz="2200" b="1" dirty="0">
                <a:solidFill>
                  <a:srgbClr val="FF0000"/>
                </a:solidFill>
                <a:effectLst>
                  <a:outerShdw sx="1000" sy="1000" algn="ctr" rotWithShape="0">
                    <a:schemeClr val="tx1"/>
                  </a:outerShdw>
                </a:effectLst>
              </a:rPr>
              <a:t>burnout</a:t>
            </a:r>
            <a:r>
              <a:rPr lang="en" sz="2200" b="1" dirty="0">
                <a:solidFill>
                  <a:schemeClr val="tx2">
                    <a:lumMod val="50000"/>
                  </a:schemeClr>
                </a:solidFill>
                <a:effectLst>
                  <a:outerShdw sx="1000" sy="1000" algn="ctr" rotWithShape="0">
                    <a:schemeClr val="tx1"/>
                  </a:outerShdw>
                </a:effectLst>
              </a:rPr>
              <a:t> </a:t>
            </a:r>
            <a:r>
              <a:rPr lang="en" sz="2200" dirty="0">
                <a:solidFill>
                  <a:schemeClr val="tx2">
                    <a:lumMod val="50000"/>
                  </a:schemeClr>
                </a:solidFill>
                <a:effectLst>
                  <a:outerShdw sx="1000" sy="1000" algn="ctr" rotWithShape="0">
                    <a:schemeClr val="tx1"/>
                  </a:outerShdw>
                </a:effectLst>
              </a:rPr>
              <a:t>in residents with </a:t>
            </a:r>
            <a:r>
              <a:rPr lang="en" sz="2200" b="1" dirty="0">
                <a:solidFill>
                  <a:srgbClr val="FF0000"/>
                </a:solidFill>
                <a:effectLst>
                  <a:outerShdw sx="1000" sy="1000" algn="ctr" rotWithShape="0">
                    <a:schemeClr val="tx1"/>
                  </a:outerShdw>
                </a:effectLst>
              </a:rPr>
              <a:t>lower levels of mindfulness</a:t>
            </a:r>
            <a:r>
              <a:rPr lang="en" sz="2200" dirty="0">
                <a:solidFill>
                  <a:schemeClr val="tx2">
                    <a:lumMod val="50000"/>
                  </a:schemeClr>
                </a:solidFill>
                <a:effectLst>
                  <a:outerShdw sx="1000" sy="1000" algn="ctr" rotWithShape="0">
                    <a:schemeClr val="tx1"/>
                  </a:outerShdw>
                </a:effectLst>
              </a:rPr>
              <a:t> and coping skills</a:t>
            </a:r>
            <a:endParaRPr sz="2200" dirty="0">
              <a:solidFill>
                <a:schemeClr val="tx2">
                  <a:lumMod val="50000"/>
                </a:schemeClr>
              </a:solidFill>
              <a:effectLst>
                <a:outerShdw sx="1000" sy="1000" algn="ctr" rotWithShape="0">
                  <a:schemeClr val="tx1"/>
                </a:outerShdw>
              </a:effectLst>
            </a:endParaRPr>
          </a:p>
          <a:p>
            <a:pPr marL="457200" lvl="0" indent="0" algn="l" rtl="0">
              <a:lnSpc>
                <a:spcPct val="80000"/>
              </a:lnSpc>
              <a:spcBef>
                <a:spcPts val="0"/>
              </a:spcBef>
              <a:spcAft>
                <a:spcPts val="0"/>
              </a:spcAft>
              <a:buSzPts val="1800"/>
              <a:buNone/>
            </a:pPr>
            <a:endParaRPr sz="2200" dirty="0">
              <a:solidFill>
                <a:schemeClr val="tx2">
                  <a:lumMod val="50000"/>
                </a:schemeClr>
              </a:solidFill>
              <a:effectLst>
                <a:outerShdw sx="1000" sy="1000" algn="ctr" rotWithShape="0">
                  <a:schemeClr val="tx1"/>
                </a:outerShdw>
              </a:effectLst>
            </a:endParaRPr>
          </a:p>
          <a:p>
            <a:pPr marL="342900" lvl="0" indent="-342900" algn="l" rtl="0">
              <a:lnSpc>
                <a:spcPct val="80000"/>
              </a:lnSpc>
              <a:spcBef>
                <a:spcPts val="352"/>
              </a:spcBef>
              <a:spcAft>
                <a:spcPts val="0"/>
              </a:spcAft>
              <a:buClr>
                <a:srgbClr val="FFFFFF"/>
              </a:buClr>
              <a:buSzPts val="2200"/>
              <a:buChar char="●"/>
            </a:pPr>
            <a:r>
              <a:rPr lang="en" sz="2200" b="1" dirty="0">
                <a:solidFill>
                  <a:schemeClr val="tx2">
                    <a:lumMod val="50000"/>
                  </a:schemeClr>
                </a:solidFill>
                <a:effectLst>
                  <a:outerShdw sx="1000" sy="1000" algn="ctr" rotWithShape="0">
                    <a:schemeClr val="tx1"/>
                  </a:outerShdw>
                </a:effectLst>
              </a:rPr>
              <a:t>Insight </a:t>
            </a:r>
            <a:r>
              <a:rPr lang="en" sz="2200" dirty="0">
                <a:solidFill>
                  <a:schemeClr val="tx2">
                    <a:lumMod val="50000"/>
                  </a:schemeClr>
                </a:solidFill>
                <a:effectLst>
                  <a:outerShdw sx="1000" sy="1000" algn="ctr" rotWithShape="0">
                    <a:schemeClr val="tx1"/>
                  </a:outerShdw>
                </a:effectLst>
              </a:rPr>
              <a:t>and </a:t>
            </a:r>
            <a:r>
              <a:rPr lang="en" sz="2200" b="1" dirty="0">
                <a:solidFill>
                  <a:schemeClr val="tx2">
                    <a:lumMod val="50000"/>
                  </a:schemeClr>
                </a:solidFill>
                <a:effectLst>
                  <a:outerShdw sx="1000" sy="1000" algn="ctr" rotWithShape="0">
                    <a:schemeClr val="tx1"/>
                  </a:outerShdw>
                </a:effectLst>
              </a:rPr>
              <a:t>self-awareness</a:t>
            </a:r>
            <a:r>
              <a:rPr lang="en" sz="2200" dirty="0">
                <a:solidFill>
                  <a:schemeClr val="tx2">
                    <a:lumMod val="50000"/>
                  </a:schemeClr>
                </a:solidFill>
                <a:effectLst>
                  <a:outerShdw sx="1000" sy="1000" algn="ctr" rotWithShape="0">
                    <a:schemeClr val="tx1"/>
                  </a:outerShdw>
                </a:effectLst>
              </a:rPr>
              <a:t> necessary to recognize when one must </a:t>
            </a:r>
            <a:r>
              <a:rPr lang="en" sz="2200" b="1" dirty="0">
                <a:solidFill>
                  <a:schemeClr val="tx2">
                    <a:lumMod val="50000"/>
                  </a:schemeClr>
                </a:solidFill>
                <a:effectLst>
                  <a:outerShdw sx="1000" sy="1000" algn="ctr" rotWithShape="0">
                    <a:schemeClr val="tx1"/>
                  </a:outerShdw>
                </a:effectLst>
              </a:rPr>
              <a:t>practice self-care</a:t>
            </a:r>
            <a:endParaRPr sz="2200" b="1" dirty="0">
              <a:solidFill>
                <a:schemeClr val="tx2">
                  <a:lumMod val="50000"/>
                </a:schemeClr>
              </a:solidFill>
              <a:effectLst>
                <a:outerShdw sx="1000" sy="1000" algn="ctr" rotWithShape="0">
                  <a:schemeClr val="tx1"/>
                </a:outerShdw>
              </a:effectLst>
            </a:endParaRPr>
          </a:p>
          <a:p>
            <a:pPr marL="457200" lvl="0" indent="0" algn="l" rtl="0">
              <a:lnSpc>
                <a:spcPct val="80000"/>
              </a:lnSpc>
              <a:spcBef>
                <a:spcPts val="352"/>
              </a:spcBef>
              <a:spcAft>
                <a:spcPts val="0"/>
              </a:spcAft>
              <a:buSzPts val="1800"/>
              <a:buNone/>
            </a:pPr>
            <a:endParaRPr sz="2200" dirty="0">
              <a:solidFill>
                <a:schemeClr val="tx2">
                  <a:lumMod val="50000"/>
                </a:schemeClr>
              </a:solidFill>
              <a:effectLst>
                <a:outerShdw sx="1000" sy="1000" algn="ctr" rotWithShape="0">
                  <a:schemeClr val="tx1"/>
                </a:outerShdw>
              </a:effectLst>
            </a:endParaRPr>
          </a:p>
          <a:p>
            <a:pPr marL="342900" lvl="0" indent="-342900" algn="l" rtl="0">
              <a:lnSpc>
                <a:spcPct val="80000"/>
              </a:lnSpc>
              <a:spcBef>
                <a:spcPts val="352"/>
              </a:spcBef>
              <a:spcAft>
                <a:spcPts val="0"/>
              </a:spcAft>
              <a:buClr>
                <a:srgbClr val="FFFFFF"/>
              </a:buClr>
              <a:buSzPts val="2200"/>
              <a:buChar char="●"/>
            </a:pPr>
            <a:r>
              <a:rPr lang="en" sz="2200" dirty="0">
                <a:solidFill>
                  <a:schemeClr val="tx2">
                    <a:lumMod val="50000"/>
                  </a:schemeClr>
                </a:solidFill>
                <a:effectLst>
                  <a:outerShdw sx="1000" sy="1000" algn="ctr" rotWithShape="0">
                    <a:schemeClr val="tx1"/>
                  </a:outerShdw>
                </a:effectLst>
              </a:rPr>
              <a:t>More effective to teach these skills rather than taking time off</a:t>
            </a:r>
            <a:endParaRPr sz="2200" dirty="0">
              <a:solidFill>
                <a:schemeClr val="tx2">
                  <a:lumMod val="50000"/>
                </a:schemeClr>
              </a:solidFill>
              <a:effectLst>
                <a:outerShdw sx="1000" sy="1000" algn="ctr" rotWithShape="0">
                  <a:schemeClr val="tx1"/>
                </a:outerShdw>
              </a:effectLst>
            </a:endParaRPr>
          </a:p>
          <a:p>
            <a:pPr marL="342900" lvl="0" indent="-231140" algn="l" rtl="0">
              <a:lnSpc>
                <a:spcPct val="80000"/>
              </a:lnSpc>
              <a:spcBef>
                <a:spcPts val="352"/>
              </a:spcBef>
              <a:spcAft>
                <a:spcPts val="0"/>
              </a:spcAft>
              <a:buClr>
                <a:srgbClr val="7F7F7F"/>
              </a:buClr>
              <a:buSzPts val="1760"/>
              <a:buNone/>
            </a:pPr>
            <a:endParaRPr sz="1760" dirty="0"/>
          </a:p>
          <a:p>
            <a:pPr marL="342900" lvl="0" indent="-231140" algn="l" rtl="0">
              <a:lnSpc>
                <a:spcPct val="80000"/>
              </a:lnSpc>
              <a:spcBef>
                <a:spcPts val="352"/>
              </a:spcBef>
              <a:spcAft>
                <a:spcPts val="0"/>
              </a:spcAft>
              <a:buClr>
                <a:srgbClr val="7F7F7F"/>
              </a:buClr>
              <a:buSzPts val="1760"/>
              <a:buNone/>
            </a:pPr>
            <a:endParaRPr sz="1760" dirty="0"/>
          </a:p>
          <a:p>
            <a:pPr marL="342900" lvl="0" indent="-231140" algn="l" rtl="0">
              <a:lnSpc>
                <a:spcPct val="80000"/>
              </a:lnSpc>
              <a:spcBef>
                <a:spcPts val="352"/>
              </a:spcBef>
              <a:spcAft>
                <a:spcPts val="1600"/>
              </a:spcAft>
              <a:buClr>
                <a:srgbClr val="7F7F7F"/>
              </a:buClr>
              <a:buSzPts val="1760"/>
              <a:buNone/>
            </a:pPr>
            <a:endParaRPr sz="1760" dirty="0"/>
          </a:p>
        </p:txBody>
      </p:sp>
      <p:sp>
        <p:nvSpPr>
          <p:cNvPr id="150" name="Google Shape;150;p27"/>
          <p:cNvSpPr txBox="1"/>
          <p:nvPr/>
        </p:nvSpPr>
        <p:spPr>
          <a:xfrm>
            <a:off x="4818355" y="5838481"/>
            <a:ext cx="4137000" cy="10066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800" b="0" i="1" u="none" strike="noStrike" cap="none" dirty="0" err="1">
                <a:solidFill>
                  <a:schemeClr val="bg1"/>
                </a:solidFill>
                <a:latin typeface="Arial" panose="020B0604020202020204" pitchFamily="34" charset="0"/>
                <a:ea typeface="Roboto"/>
                <a:cs typeface="Arial" panose="020B0604020202020204" pitchFamily="34" charset="0"/>
                <a:sym typeface="Roboto"/>
              </a:rPr>
              <a:t>Chaukos</a:t>
            </a: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 D, Chad-Friedman E, Mehta DH et al. Risk and resilience factors associated with resident burnout. Academic Psychiatry. 2016.</a:t>
            </a:r>
            <a:endParaRPr sz="800" b="0" i="1" u="none" strike="noStrike" cap="none" dirty="0">
              <a:solidFill>
                <a:schemeClr val="bg1"/>
              </a:solidFill>
              <a:latin typeface="Arial" panose="020B0604020202020204" pitchFamily="34" charset="0"/>
              <a:ea typeface="Roboto"/>
              <a:cs typeface="Arial" panose="020B0604020202020204" pitchFamily="34" charset="0"/>
              <a:sym typeface="Roboto"/>
            </a:endParaRPr>
          </a:p>
          <a:p>
            <a:pPr marL="0" marR="0" lvl="0" indent="0" algn="l" rtl="0">
              <a:lnSpc>
                <a:spcPct val="100000"/>
              </a:lnSpc>
              <a:spcBef>
                <a:spcPts val="0"/>
              </a:spcBef>
              <a:spcAft>
                <a:spcPts val="0"/>
              </a:spcAft>
              <a:buClr>
                <a:srgbClr val="000000"/>
              </a:buClr>
              <a:buSzPts val="1000"/>
              <a:buFont typeface="Arial"/>
              <a:buNone/>
            </a:pPr>
            <a:r>
              <a:rPr lang="en" sz="800" b="0" i="1" u="none" strike="noStrike" cap="none" dirty="0" err="1">
                <a:solidFill>
                  <a:schemeClr val="bg1"/>
                </a:solidFill>
                <a:latin typeface="Arial" panose="020B0604020202020204" pitchFamily="34" charset="0"/>
                <a:ea typeface="Roboto"/>
                <a:cs typeface="Arial" panose="020B0604020202020204" pitchFamily="34" charset="0"/>
                <a:sym typeface="Roboto"/>
              </a:rPr>
              <a:t>Nedrow</a:t>
            </a: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 A, </a:t>
            </a:r>
            <a:r>
              <a:rPr lang="en" sz="800" b="0" i="1" u="none" strike="noStrike" cap="none" dirty="0" err="1">
                <a:solidFill>
                  <a:schemeClr val="bg1"/>
                </a:solidFill>
                <a:latin typeface="Arial" panose="020B0604020202020204" pitchFamily="34" charset="0"/>
                <a:ea typeface="Roboto"/>
                <a:cs typeface="Arial" panose="020B0604020202020204" pitchFamily="34" charset="0"/>
                <a:sym typeface="Roboto"/>
              </a:rPr>
              <a:t>Steckler</a:t>
            </a: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 NA, Hardman J. Physician resilience and burnout: Can you make the switch? AAFP Family Practice Management. 2013</a:t>
            </a:r>
            <a:endParaRPr sz="800" b="0" i="1" u="none" strike="noStrike" cap="none" dirty="0">
              <a:solidFill>
                <a:schemeClr val="bg1"/>
              </a:solidFill>
              <a:latin typeface="Arial" panose="020B0604020202020204" pitchFamily="34" charset="0"/>
              <a:ea typeface="Roboto"/>
              <a:cs typeface="Arial" panose="020B0604020202020204" pitchFamily="34" charset="0"/>
              <a:sym typeface="Roboto"/>
            </a:endParaRPr>
          </a:p>
          <a:p>
            <a:pPr marL="0" marR="0" lvl="0" indent="0" algn="l" rtl="0">
              <a:lnSpc>
                <a:spcPct val="100000"/>
              </a:lnSpc>
              <a:spcBef>
                <a:spcPts val="0"/>
              </a:spcBef>
              <a:spcAft>
                <a:spcPts val="0"/>
              </a:spcAft>
              <a:buClr>
                <a:srgbClr val="000000"/>
              </a:buClr>
              <a:buSzPts val="1000"/>
              <a:buFont typeface="Arial"/>
              <a:buNone/>
            </a:pP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West CP, </a:t>
            </a:r>
            <a:r>
              <a:rPr lang="en" sz="800" b="0" i="1" u="none" strike="noStrike" cap="none" dirty="0" err="1">
                <a:solidFill>
                  <a:schemeClr val="bg1"/>
                </a:solidFill>
                <a:latin typeface="Arial" panose="020B0604020202020204" pitchFamily="34" charset="0"/>
                <a:ea typeface="Roboto"/>
                <a:cs typeface="Arial" panose="020B0604020202020204" pitchFamily="34" charset="0"/>
                <a:sym typeface="Roboto"/>
              </a:rPr>
              <a:t>Drybye</a:t>
            </a: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 LN, </a:t>
            </a:r>
            <a:r>
              <a:rPr lang="en" sz="800" b="0" i="1" u="none" strike="noStrike" cap="none" dirty="0" err="1">
                <a:solidFill>
                  <a:schemeClr val="bg1"/>
                </a:solidFill>
                <a:latin typeface="Arial" panose="020B0604020202020204" pitchFamily="34" charset="0"/>
                <a:ea typeface="Roboto"/>
                <a:cs typeface="Arial" panose="020B0604020202020204" pitchFamily="34" charset="0"/>
                <a:sym typeface="Roboto"/>
              </a:rPr>
              <a:t>Rabatin</a:t>
            </a:r>
            <a:r>
              <a:rPr lang="en" sz="800" b="0" i="1" u="none" strike="noStrike" cap="none" dirty="0">
                <a:solidFill>
                  <a:schemeClr val="bg1"/>
                </a:solidFill>
                <a:latin typeface="Arial" panose="020B0604020202020204" pitchFamily="34" charset="0"/>
                <a:ea typeface="Roboto"/>
                <a:cs typeface="Arial" panose="020B0604020202020204" pitchFamily="34" charset="0"/>
                <a:sym typeface="Roboto"/>
              </a:rPr>
              <a:t> JT et al. Intervention to promote physician well-being, job satisfaction, and professionalism: A randomized clinical trial. JAMA. 2014</a:t>
            </a:r>
            <a:endParaRPr sz="800" b="0" i="1" u="none" strike="noStrike" cap="none" dirty="0">
              <a:solidFill>
                <a:schemeClr val="bg1"/>
              </a:solidFill>
              <a:latin typeface="Arial" panose="020B0604020202020204" pitchFamily="34" charset="0"/>
              <a:ea typeface="Roboto"/>
              <a:cs typeface="Arial" panose="020B0604020202020204" pitchFamily="34" charset="0"/>
              <a:sym typeface="Roboto"/>
            </a:endParaRPr>
          </a:p>
        </p:txBody>
      </p:sp>
      <p:pic>
        <p:nvPicPr>
          <p:cNvPr id="151" name="Google Shape;151;p27"/>
          <p:cNvPicPr preferRelativeResize="0"/>
          <p:nvPr/>
        </p:nvPicPr>
        <p:blipFill rotWithShape="1">
          <a:blip r:embed="rId3">
            <a:alphaModFix/>
          </a:blip>
          <a:srcRect/>
          <a:stretch/>
        </p:blipFill>
        <p:spPr>
          <a:xfrm>
            <a:off x="407340" y="2220108"/>
            <a:ext cx="3753773" cy="3278656"/>
          </a:xfrm>
          <a:prstGeom prst="rect">
            <a:avLst/>
          </a:prstGeom>
          <a:noFill/>
          <a:ln>
            <a:noFill/>
          </a:ln>
        </p:spPr>
      </p:pic>
      <p:cxnSp>
        <p:nvCxnSpPr>
          <p:cNvPr id="6" name="Straight Connector 5">
            <a:extLst>
              <a:ext uri="{FF2B5EF4-FFF2-40B4-BE49-F238E27FC236}">
                <a16:creationId xmlns:a16="http://schemas.microsoft.com/office/drawing/2014/main" id="{982CF4FB-9C2D-F14D-A249-C6380A1954CA}"/>
              </a:ext>
            </a:extLst>
          </p:cNvPr>
          <p:cNvCxnSpPr/>
          <p:nvPr/>
        </p:nvCxnSpPr>
        <p:spPr>
          <a:xfrm>
            <a:off x="457200" y="1709765"/>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5"/>
        <p:cNvGrpSpPr/>
        <p:nvPr/>
      </p:nvGrpSpPr>
      <p:grpSpPr>
        <a:xfrm>
          <a:off x="0" y="0"/>
          <a:ext cx="0" cy="0"/>
          <a:chOff x="0" y="0"/>
          <a:chExt cx="0" cy="0"/>
        </a:xfrm>
      </p:grpSpPr>
      <p:sp>
        <p:nvSpPr>
          <p:cNvPr id="156" name="Google Shape;156;p28"/>
          <p:cNvSpPr txBox="1"/>
          <p:nvPr/>
        </p:nvSpPr>
        <p:spPr>
          <a:xfrm>
            <a:off x="1873500" y="4949625"/>
            <a:ext cx="6019800" cy="59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Shanafelt TD, Noseworthy JH. Mayo Clin Proc. 2017;92-129-46.</a:t>
            </a:r>
            <a:endParaRPr sz="1200" b="0" i="0" u="none" strike="noStrike" cap="none">
              <a:solidFill>
                <a:srgbClr val="FFFFFF"/>
              </a:solidFill>
              <a:latin typeface="Roboto"/>
              <a:ea typeface="Roboto"/>
              <a:cs typeface="Roboto"/>
              <a:sym typeface="Roboto"/>
            </a:endParaRPr>
          </a:p>
        </p:txBody>
      </p:sp>
      <p:pic>
        <p:nvPicPr>
          <p:cNvPr id="157" name="Google Shape;157;p28"/>
          <p:cNvPicPr preferRelativeResize="0"/>
          <p:nvPr/>
        </p:nvPicPr>
        <p:blipFill rotWithShape="1">
          <a:blip r:embed="rId3">
            <a:alphaModFix/>
          </a:blip>
          <a:srcRect/>
          <a:stretch/>
        </p:blipFill>
        <p:spPr>
          <a:xfrm>
            <a:off x="150711" y="1570171"/>
            <a:ext cx="8842577" cy="3980361"/>
          </a:xfrm>
          <a:prstGeom prst="rect">
            <a:avLst/>
          </a:prstGeom>
          <a:noFill/>
          <a:ln>
            <a:noFill/>
          </a:ln>
        </p:spPr>
      </p:pic>
      <p:sp>
        <p:nvSpPr>
          <p:cNvPr id="4" name="TextBox 3">
            <a:extLst>
              <a:ext uri="{FF2B5EF4-FFF2-40B4-BE49-F238E27FC236}">
                <a16:creationId xmlns:a16="http://schemas.microsoft.com/office/drawing/2014/main" id="{FAD3BA1A-DE8D-1E48-BC56-CB93E713A496}"/>
              </a:ext>
            </a:extLst>
          </p:cNvPr>
          <p:cNvSpPr txBox="1"/>
          <p:nvPr/>
        </p:nvSpPr>
        <p:spPr>
          <a:xfrm>
            <a:off x="543218" y="630725"/>
            <a:ext cx="7024620" cy="707886"/>
          </a:xfrm>
          <a:prstGeom prst="rect">
            <a:avLst/>
          </a:prstGeom>
          <a:noFill/>
        </p:spPr>
        <p:txBody>
          <a:bodyPr wrap="square" rtlCol="0">
            <a:spAutoFit/>
          </a:bodyPr>
          <a:lstStyle/>
          <a:p>
            <a:r>
              <a:rPr lang="en-US" sz="4000" dirty="0">
                <a:solidFill>
                  <a:schemeClr val="tx2">
                    <a:lumMod val="50000"/>
                  </a:schemeClr>
                </a:solidFill>
              </a:rPr>
              <a:t>Driver Dimensions</a:t>
            </a:r>
          </a:p>
        </p:txBody>
      </p:sp>
      <p:cxnSp>
        <p:nvCxnSpPr>
          <p:cNvPr id="5" name="Straight Connector 4">
            <a:extLst>
              <a:ext uri="{FF2B5EF4-FFF2-40B4-BE49-F238E27FC236}">
                <a16:creationId xmlns:a16="http://schemas.microsoft.com/office/drawing/2014/main" id="{FC7C55BC-C035-444B-9C49-73461CE2CF59}"/>
              </a:ext>
            </a:extLst>
          </p:cNvPr>
          <p:cNvCxnSpPr/>
          <p:nvPr/>
        </p:nvCxnSpPr>
        <p:spPr>
          <a:xfrm>
            <a:off x="457200" y="1338611"/>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Quadruple Aim: </a:t>
            </a:r>
            <a:endParaRPr dirty="0">
              <a:solidFill>
                <a:schemeClr val="tx2">
                  <a:lumMod val="50000"/>
                </a:schemeClr>
              </a:solidFill>
            </a:endParaRPr>
          </a:p>
        </p:txBody>
      </p:sp>
      <p:sp>
        <p:nvSpPr>
          <p:cNvPr id="10" name="Process 9">
            <a:extLst>
              <a:ext uri="{FF2B5EF4-FFF2-40B4-BE49-F238E27FC236}">
                <a16:creationId xmlns:a16="http://schemas.microsoft.com/office/drawing/2014/main" id="{6F98943C-96E5-C44F-B0C9-6ADBB2D86BC5}"/>
              </a:ext>
            </a:extLst>
          </p:cNvPr>
          <p:cNvSpPr/>
          <p:nvPr/>
        </p:nvSpPr>
        <p:spPr>
          <a:xfrm>
            <a:off x="1981200" y="3702293"/>
            <a:ext cx="2712720" cy="1554728"/>
          </a:xfrm>
          <a:prstGeom prst="flowChartProcess">
            <a:avLst/>
          </a:prstGeom>
          <a:solidFill>
            <a:srgbClr val="FF34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cess 10">
            <a:extLst>
              <a:ext uri="{FF2B5EF4-FFF2-40B4-BE49-F238E27FC236}">
                <a16:creationId xmlns:a16="http://schemas.microsoft.com/office/drawing/2014/main" id="{6B210C86-83EB-6145-BACF-B8B7427C9850}"/>
              </a:ext>
            </a:extLst>
          </p:cNvPr>
          <p:cNvSpPr/>
          <p:nvPr/>
        </p:nvSpPr>
        <p:spPr>
          <a:xfrm>
            <a:off x="1981200" y="1993006"/>
            <a:ext cx="2712720" cy="1554728"/>
          </a:xfrm>
          <a:prstGeom prst="flowChartProcess">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rocess 11">
            <a:extLst>
              <a:ext uri="{FF2B5EF4-FFF2-40B4-BE49-F238E27FC236}">
                <a16:creationId xmlns:a16="http://schemas.microsoft.com/office/drawing/2014/main" id="{686841CC-732E-694F-8C5F-CB43F0D90493}"/>
              </a:ext>
            </a:extLst>
          </p:cNvPr>
          <p:cNvSpPr/>
          <p:nvPr/>
        </p:nvSpPr>
        <p:spPr>
          <a:xfrm>
            <a:off x="4804620" y="1993006"/>
            <a:ext cx="2712720" cy="1554728"/>
          </a:xfrm>
          <a:prstGeom prst="flowChartProcess">
            <a:avLst/>
          </a:prstGeom>
          <a:solidFill>
            <a:srgbClr val="00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cess 12">
            <a:extLst>
              <a:ext uri="{FF2B5EF4-FFF2-40B4-BE49-F238E27FC236}">
                <a16:creationId xmlns:a16="http://schemas.microsoft.com/office/drawing/2014/main" id="{03C9B03D-B489-F84D-8754-D7A58037069B}"/>
              </a:ext>
            </a:extLst>
          </p:cNvPr>
          <p:cNvSpPr/>
          <p:nvPr/>
        </p:nvSpPr>
        <p:spPr>
          <a:xfrm>
            <a:off x="4804620" y="3702293"/>
            <a:ext cx="2712720" cy="1554728"/>
          </a:xfrm>
          <a:prstGeom prst="flowChartProcess">
            <a:avLst/>
          </a:prstGeom>
          <a:solidFill>
            <a:srgbClr val="00FFF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E14A9D-F64F-084B-BBB4-2ADF7957584B}"/>
              </a:ext>
            </a:extLst>
          </p:cNvPr>
          <p:cNvSpPr txBox="1"/>
          <p:nvPr/>
        </p:nvSpPr>
        <p:spPr>
          <a:xfrm>
            <a:off x="2667000" y="2505698"/>
            <a:ext cx="1341120" cy="646331"/>
          </a:xfrm>
          <a:prstGeom prst="rect">
            <a:avLst/>
          </a:prstGeom>
          <a:noFill/>
        </p:spPr>
        <p:txBody>
          <a:bodyPr wrap="square" rtlCol="0">
            <a:spAutoFit/>
          </a:bodyPr>
          <a:lstStyle/>
          <a:p>
            <a:r>
              <a:rPr lang="en-US" dirty="0">
                <a:solidFill>
                  <a:schemeClr val="tx2"/>
                </a:solidFill>
              </a:rPr>
              <a:t>Clinician Experience</a:t>
            </a:r>
          </a:p>
        </p:txBody>
      </p:sp>
      <p:sp>
        <p:nvSpPr>
          <p:cNvPr id="15" name="TextBox 14">
            <a:extLst>
              <a:ext uri="{FF2B5EF4-FFF2-40B4-BE49-F238E27FC236}">
                <a16:creationId xmlns:a16="http://schemas.microsoft.com/office/drawing/2014/main" id="{05610EB2-FEED-AE43-A361-7BCEB41F04F7}"/>
              </a:ext>
            </a:extLst>
          </p:cNvPr>
          <p:cNvSpPr txBox="1"/>
          <p:nvPr/>
        </p:nvSpPr>
        <p:spPr>
          <a:xfrm>
            <a:off x="5594751" y="2505698"/>
            <a:ext cx="1341120" cy="646331"/>
          </a:xfrm>
          <a:prstGeom prst="rect">
            <a:avLst/>
          </a:prstGeom>
          <a:noFill/>
        </p:spPr>
        <p:txBody>
          <a:bodyPr wrap="square" rtlCol="0">
            <a:spAutoFit/>
          </a:bodyPr>
          <a:lstStyle/>
          <a:p>
            <a:r>
              <a:rPr lang="en-US" dirty="0">
                <a:solidFill>
                  <a:schemeClr val="tx2"/>
                </a:solidFill>
              </a:rPr>
              <a:t>Patient  Experience</a:t>
            </a:r>
          </a:p>
        </p:txBody>
      </p:sp>
      <p:sp>
        <p:nvSpPr>
          <p:cNvPr id="16" name="TextBox 15">
            <a:extLst>
              <a:ext uri="{FF2B5EF4-FFF2-40B4-BE49-F238E27FC236}">
                <a16:creationId xmlns:a16="http://schemas.microsoft.com/office/drawing/2014/main" id="{EC43639C-B7A3-FB41-851A-AB1FFCA06201}"/>
              </a:ext>
            </a:extLst>
          </p:cNvPr>
          <p:cNvSpPr txBox="1"/>
          <p:nvPr/>
        </p:nvSpPr>
        <p:spPr>
          <a:xfrm>
            <a:off x="3004290" y="4156491"/>
            <a:ext cx="1341120" cy="646331"/>
          </a:xfrm>
          <a:prstGeom prst="rect">
            <a:avLst/>
          </a:prstGeom>
          <a:noFill/>
        </p:spPr>
        <p:txBody>
          <a:bodyPr wrap="square" rtlCol="0">
            <a:spAutoFit/>
          </a:bodyPr>
          <a:lstStyle/>
          <a:p>
            <a:r>
              <a:rPr lang="en-US" dirty="0">
                <a:solidFill>
                  <a:schemeClr val="tx2"/>
                </a:solidFill>
              </a:rPr>
              <a:t>Lower </a:t>
            </a:r>
          </a:p>
          <a:p>
            <a:r>
              <a:rPr lang="en-US" dirty="0">
                <a:solidFill>
                  <a:schemeClr val="tx2"/>
                </a:solidFill>
              </a:rPr>
              <a:t>Costs</a:t>
            </a:r>
          </a:p>
        </p:txBody>
      </p:sp>
      <p:sp>
        <p:nvSpPr>
          <p:cNvPr id="17" name="TextBox 16">
            <a:extLst>
              <a:ext uri="{FF2B5EF4-FFF2-40B4-BE49-F238E27FC236}">
                <a16:creationId xmlns:a16="http://schemas.microsoft.com/office/drawing/2014/main" id="{3093353B-9074-AD44-B68D-6352DAE2C4B0}"/>
              </a:ext>
            </a:extLst>
          </p:cNvPr>
          <p:cNvSpPr txBox="1"/>
          <p:nvPr/>
        </p:nvSpPr>
        <p:spPr>
          <a:xfrm>
            <a:off x="5717010" y="4156491"/>
            <a:ext cx="1341120" cy="646331"/>
          </a:xfrm>
          <a:prstGeom prst="rect">
            <a:avLst/>
          </a:prstGeom>
          <a:noFill/>
        </p:spPr>
        <p:txBody>
          <a:bodyPr wrap="square" rtlCol="0">
            <a:spAutoFit/>
          </a:bodyPr>
          <a:lstStyle/>
          <a:p>
            <a:r>
              <a:rPr lang="en-US" dirty="0">
                <a:solidFill>
                  <a:schemeClr val="tx2"/>
                </a:solidFill>
              </a:rPr>
              <a:t>Better Outcomes</a:t>
            </a:r>
          </a:p>
        </p:txBody>
      </p:sp>
      <p:cxnSp>
        <p:nvCxnSpPr>
          <p:cNvPr id="14" name="Straight Connector 13">
            <a:extLst>
              <a:ext uri="{FF2B5EF4-FFF2-40B4-BE49-F238E27FC236}">
                <a16:creationId xmlns:a16="http://schemas.microsoft.com/office/drawing/2014/main" id="{DFA32AD1-E1D5-4A46-A130-C7037BD4180C}"/>
              </a:ext>
            </a:extLst>
          </p:cNvPr>
          <p:cNvCxnSpPr/>
          <p:nvPr/>
        </p:nvCxnSpPr>
        <p:spPr>
          <a:xfrm>
            <a:off x="457200" y="1415851"/>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Group Reflection</a:t>
            </a:r>
            <a:endParaRPr dirty="0">
              <a:solidFill>
                <a:schemeClr val="tx2">
                  <a:lumMod val="50000"/>
                </a:schemeClr>
              </a:solidFill>
            </a:endParaRPr>
          </a:p>
        </p:txBody>
      </p:sp>
      <p:sp>
        <p:nvSpPr>
          <p:cNvPr id="169" name="Google Shape;169;p30"/>
          <p:cNvSpPr txBox="1">
            <a:spLocks noGrp="1"/>
          </p:cNvSpPr>
          <p:nvPr>
            <p:ph type="body" idx="1"/>
          </p:nvPr>
        </p:nvSpPr>
        <p:spPr>
          <a:xfrm>
            <a:off x="525686" y="1723386"/>
            <a:ext cx="8368200" cy="41052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Char char="●"/>
            </a:pPr>
            <a:r>
              <a:rPr lang="en" sz="2400" dirty="0">
                <a:solidFill>
                  <a:schemeClr val="tx2">
                    <a:lumMod val="50000"/>
                  </a:schemeClr>
                </a:solidFill>
              </a:rPr>
              <a:t>How are we presently supporting ourselves and our residents regarding safety, wellness &amp; resilience?</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What kind of culture of  safety and wellness do we presently have?</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What kind of individual and programmatic wellness innovations do we want to strive to create in the future?</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How can we make this happen?</a:t>
            </a:r>
            <a:endParaRPr sz="2400" dirty="0">
              <a:solidFill>
                <a:schemeClr val="tx2">
                  <a:lumMod val="50000"/>
                </a:schemeClr>
              </a:solidFill>
            </a:endParaRPr>
          </a:p>
          <a:p>
            <a:pPr marL="457200" lvl="0" indent="-381000" algn="l" rtl="0">
              <a:lnSpc>
                <a:spcPct val="115000"/>
              </a:lnSpc>
              <a:spcBef>
                <a:spcPts val="0"/>
              </a:spcBef>
              <a:spcAft>
                <a:spcPts val="0"/>
              </a:spcAft>
              <a:buSzPts val="2400"/>
              <a:buChar char="●"/>
            </a:pPr>
            <a:r>
              <a:rPr lang="en" sz="2400" dirty="0">
                <a:solidFill>
                  <a:schemeClr val="tx2">
                    <a:lumMod val="50000"/>
                  </a:schemeClr>
                </a:solidFill>
              </a:rPr>
              <a:t>Do you know where to find the resources to support your learner?</a:t>
            </a:r>
            <a:endParaRPr sz="2400" dirty="0">
              <a:solidFill>
                <a:schemeClr val="tx2">
                  <a:lumMod val="50000"/>
                </a:schemeClr>
              </a:solidFill>
            </a:endParaRPr>
          </a:p>
          <a:p>
            <a:pPr marL="0" lvl="0" indent="0" algn="l" rtl="0">
              <a:lnSpc>
                <a:spcPct val="115000"/>
              </a:lnSpc>
              <a:spcBef>
                <a:spcPts val="0"/>
              </a:spcBef>
              <a:spcAft>
                <a:spcPts val="0"/>
              </a:spcAft>
              <a:buSzPts val="1800"/>
              <a:buNone/>
            </a:pPr>
            <a:r>
              <a:rPr lang="en" dirty="0"/>
              <a:t>        </a:t>
            </a:r>
            <a:endParaRPr dirty="0"/>
          </a:p>
          <a:p>
            <a:pPr marL="0" lvl="0" indent="0" algn="l" rtl="0">
              <a:lnSpc>
                <a:spcPct val="115000"/>
              </a:lnSpc>
              <a:spcBef>
                <a:spcPts val="0"/>
              </a:spcBef>
              <a:spcAft>
                <a:spcPts val="0"/>
              </a:spcAft>
              <a:buSzPts val="1800"/>
              <a:buNone/>
            </a:pPr>
            <a:endParaRPr dirty="0"/>
          </a:p>
        </p:txBody>
      </p:sp>
      <p:cxnSp>
        <p:nvCxnSpPr>
          <p:cNvPr id="4" name="Straight Connector 3">
            <a:extLst>
              <a:ext uri="{FF2B5EF4-FFF2-40B4-BE49-F238E27FC236}">
                <a16:creationId xmlns:a16="http://schemas.microsoft.com/office/drawing/2014/main" id="{78C09708-F067-C245-B484-EEBA0DAA0076}"/>
              </a:ext>
            </a:extLst>
          </p:cNvPr>
          <p:cNvCxnSpPr/>
          <p:nvPr/>
        </p:nvCxnSpPr>
        <p:spPr>
          <a:xfrm>
            <a:off x="457200" y="1415851"/>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Group Reflection</a:t>
            </a:r>
            <a:endParaRPr dirty="0">
              <a:solidFill>
                <a:schemeClr val="tx2">
                  <a:lumMod val="50000"/>
                </a:schemeClr>
              </a:solidFill>
            </a:endParaRPr>
          </a:p>
        </p:txBody>
      </p:sp>
      <p:sp>
        <p:nvSpPr>
          <p:cNvPr id="175" name="Google Shape;175;p31"/>
          <p:cNvSpPr txBox="1">
            <a:spLocks noGrp="1"/>
          </p:cNvSpPr>
          <p:nvPr>
            <p:ph type="body" idx="1"/>
          </p:nvPr>
        </p:nvSpPr>
        <p:spPr>
          <a:xfrm>
            <a:off x="945511" y="1678900"/>
            <a:ext cx="7252977" cy="4105200"/>
          </a:xfrm>
          <a:prstGeom prst="rect">
            <a:avLst/>
          </a:prstGeom>
          <a:noFill/>
          <a:ln>
            <a:noFill/>
          </a:ln>
        </p:spPr>
        <p:txBody>
          <a:bodyPr spcFirstLastPara="1" wrap="square" lIns="91425" tIns="91425" rIns="91425" bIns="91425" anchor="t" anchorCtr="0">
            <a:noAutofit/>
          </a:bodyPr>
          <a:lstStyle/>
          <a:p>
            <a:pPr marL="76200" lvl="0" indent="0" algn="l" rtl="0">
              <a:lnSpc>
                <a:spcPct val="115000"/>
              </a:lnSpc>
              <a:spcBef>
                <a:spcPts val="0"/>
              </a:spcBef>
              <a:spcAft>
                <a:spcPts val="0"/>
              </a:spcAft>
              <a:buSzPts val="2400"/>
              <a:buNone/>
            </a:pPr>
            <a:r>
              <a:rPr lang="en" sz="2400" dirty="0">
                <a:solidFill>
                  <a:schemeClr val="tx2">
                    <a:lumMod val="50000"/>
                  </a:schemeClr>
                </a:solidFill>
              </a:rPr>
              <a:t>Characteristic </a:t>
            </a:r>
            <a:r>
              <a:rPr lang="en" sz="2400" dirty="0" err="1">
                <a:solidFill>
                  <a:schemeClr val="tx2">
                    <a:lumMod val="50000"/>
                  </a:schemeClr>
                </a:solidFill>
              </a:rPr>
              <a:t>behaviour</a:t>
            </a:r>
            <a:r>
              <a:rPr lang="en" sz="2400" dirty="0">
                <a:solidFill>
                  <a:schemeClr val="tx2">
                    <a:lumMod val="50000"/>
                  </a:schemeClr>
                </a:solidFill>
              </a:rPr>
              <a:t> of doctors (What Doctors Do):</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Defer gratification</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Perfectionism</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Estrangement from body</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Forced stoicism in the face of suffering</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Emphasis on memory</a:t>
            </a:r>
            <a:endParaRPr sz="2400" dirty="0">
              <a:solidFill>
                <a:schemeClr val="tx2">
                  <a:lumMod val="50000"/>
                </a:schemeClr>
              </a:solidFill>
            </a:endParaRPr>
          </a:p>
          <a:p>
            <a:pPr marL="457200" lvl="0" indent="0" algn="l" rtl="0">
              <a:lnSpc>
                <a:spcPct val="115000"/>
              </a:lnSpc>
              <a:spcBef>
                <a:spcPts val="0"/>
              </a:spcBef>
              <a:spcAft>
                <a:spcPts val="0"/>
              </a:spcAft>
              <a:buNone/>
            </a:pPr>
            <a:r>
              <a:rPr lang="en" sz="2400" dirty="0">
                <a:solidFill>
                  <a:schemeClr val="tx2">
                    <a:lumMod val="50000"/>
                  </a:schemeClr>
                </a:solidFill>
              </a:rPr>
              <a:t>- Performance vs authenticity</a:t>
            </a:r>
            <a:endParaRPr sz="2400" dirty="0">
              <a:solidFill>
                <a:schemeClr val="tx2">
                  <a:lumMod val="50000"/>
                </a:schemeClr>
              </a:solidFill>
            </a:endParaRPr>
          </a:p>
          <a:p>
            <a:pPr marL="457200" lvl="0" indent="-228600" algn="l" rtl="0">
              <a:lnSpc>
                <a:spcPct val="115000"/>
              </a:lnSpc>
              <a:spcBef>
                <a:spcPts val="0"/>
              </a:spcBef>
              <a:spcAft>
                <a:spcPts val="0"/>
              </a:spcAft>
              <a:buSzPts val="1800"/>
              <a:buNone/>
            </a:pPr>
            <a:endParaRPr sz="2400" dirty="0"/>
          </a:p>
        </p:txBody>
      </p:sp>
      <p:sp>
        <p:nvSpPr>
          <p:cNvPr id="176" name="Google Shape;176;p31"/>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chemeClr val="dk1"/>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18635D04-92DF-EC42-AAED-2128CA992383}"/>
              </a:ext>
            </a:extLst>
          </p:cNvPr>
          <p:cNvCxnSpPr/>
          <p:nvPr/>
        </p:nvCxnSpPr>
        <p:spPr>
          <a:xfrm>
            <a:off x="457200" y="1404965"/>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79538" y="-198000"/>
            <a:ext cx="8368200" cy="9147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sz="2800" dirty="0"/>
              <a:t>DFCM </a:t>
            </a:r>
            <a:r>
              <a:rPr lang="en" sz="2800" dirty="0">
                <a:solidFill>
                  <a:srgbClr val="FF0000"/>
                </a:solidFill>
              </a:rPr>
              <a:t>RED BUTTON</a:t>
            </a:r>
            <a:r>
              <a:rPr lang="en" sz="2800" dirty="0"/>
              <a:t> - CLICK FOR HELP! </a:t>
            </a:r>
            <a:endParaRPr sz="2800" dirty="0"/>
          </a:p>
        </p:txBody>
      </p:sp>
      <p:sp>
        <p:nvSpPr>
          <p:cNvPr id="182" name="Google Shape;182;p32"/>
          <p:cNvSpPr txBox="1">
            <a:spLocks noGrp="1"/>
          </p:cNvSpPr>
          <p:nvPr>
            <p:ph type="body" idx="4294967295"/>
          </p:nvPr>
        </p:nvSpPr>
        <p:spPr>
          <a:xfrm>
            <a:off x="201613" y="715963"/>
            <a:ext cx="8942387" cy="469900"/>
          </a:xfrm>
          <a:prstGeom prst="rect">
            <a:avLst/>
          </a:prstGeom>
          <a:no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t>The </a:t>
            </a:r>
            <a:r>
              <a:rPr lang="en" sz="1400" b="1" dirty="0">
                <a:solidFill>
                  <a:srgbClr val="FF0000"/>
                </a:solidFill>
              </a:rPr>
              <a:t>Red Button</a:t>
            </a:r>
            <a:r>
              <a:rPr lang="en" sz="1400" b="1" dirty="0"/>
              <a:t> </a:t>
            </a:r>
            <a:r>
              <a:rPr lang="en" sz="1400" dirty="0"/>
              <a:t>is found at the top right hand corner of the DFCM website: </a:t>
            </a:r>
            <a:r>
              <a:rPr lang="en" sz="1100" u="sng" dirty="0">
                <a:solidFill>
                  <a:schemeClr val="hlink"/>
                </a:solidFill>
                <a:latin typeface="Arial"/>
                <a:ea typeface="Arial"/>
                <a:cs typeface="Arial"/>
                <a:sym typeface="Arial"/>
                <a:hlinkClick r:id="rId3"/>
              </a:rPr>
              <a:t>https://www.dfcm.utoronto.ca/dfcm-red-button</a:t>
            </a:r>
            <a:endParaRPr sz="800" dirty="0">
              <a:solidFill>
                <a:srgbClr val="4F4F51"/>
              </a:solidFill>
              <a:latin typeface="Arial"/>
              <a:ea typeface="Arial"/>
              <a:cs typeface="Arial"/>
              <a:sym typeface="Arial"/>
            </a:endParaRPr>
          </a:p>
          <a:p>
            <a:pPr marL="0" lvl="0" indent="0" algn="l" rtl="0">
              <a:lnSpc>
                <a:spcPct val="115000"/>
              </a:lnSpc>
              <a:spcBef>
                <a:spcPts val="1600"/>
              </a:spcBef>
              <a:spcAft>
                <a:spcPts val="1600"/>
              </a:spcAft>
              <a:buSzPts val="1800"/>
              <a:buNone/>
            </a:pPr>
            <a:endParaRPr dirty="0"/>
          </a:p>
        </p:txBody>
      </p:sp>
      <p:pic>
        <p:nvPicPr>
          <p:cNvPr id="183" name="Google Shape;183;p32"/>
          <p:cNvPicPr preferRelativeResize="0"/>
          <p:nvPr/>
        </p:nvPicPr>
        <p:blipFill rotWithShape="1">
          <a:blip r:embed="rId4">
            <a:alphaModFix/>
          </a:blip>
          <a:srcRect/>
          <a:stretch/>
        </p:blipFill>
        <p:spPr>
          <a:xfrm>
            <a:off x="512064" y="1185888"/>
            <a:ext cx="8046719" cy="659587"/>
          </a:xfrm>
          <a:prstGeom prst="rect">
            <a:avLst/>
          </a:prstGeom>
          <a:noFill/>
          <a:ln>
            <a:noFill/>
          </a:ln>
        </p:spPr>
      </p:pic>
      <p:pic>
        <p:nvPicPr>
          <p:cNvPr id="184" name="Google Shape;184;p32"/>
          <p:cNvPicPr preferRelativeResize="0"/>
          <p:nvPr/>
        </p:nvPicPr>
        <p:blipFill rotWithShape="1">
          <a:blip r:embed="rId5">
            <a:alphaModFix/>
          </a:blip>
          <a:srcRect/>
          <a:stretch/>
        </p:blipFill>
        <p:spPr>
          <a:xfrm>
            <a:off x="512064" y="1811478"/>
            <a:ext cx="8046719" cy="4714582"/>
          </a:xfrm>
          <a:prstGeom prst="rect">
            <a:avLst/>
          </a:prstGeom>
          <a:solidFill>
            <a:schemeClr val="bg1"/>
          </a:solidFill>
          <a:ln>
            <a:solidFill>
              <a:schemeClr val="tx1"/>
            </a:solidFill>
          </a:ln>
        </p:spPr>
      </p:pic>
      <p:sp>
        <p:nvSpPr>
          <p:cNvPr id="185" name="Google Shape;185;p32"/>
          <p:cNvSpPr/>
          <p:nvPr/>
        </p:nvSpPr>
        <p:spPr>
          <a:xfrm rot="20243015">
            <a:off x="5961888" y="1768107"/>
            <a:ext cx="1444702" cy="659586"/>
          </a:xfrm>
          <a:prstGeom prst="notched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00"/>
              </a:solidFill>
              <a:latin typeface="Arial"/>
              <a:ea typeface="Arial"/>
              <a:cs typeface="Arial"/>
              <a:sym typeface="Arial"/>
            </a:endParaRPr>
          </a:p>
        </p:txBody>
      </p:sp>
      <p:cxnSp>
        <p:nvCxnSpPr>
          <p:cNvPr id="7" name="Straight Connector 6">
            <a:extLst>
              <a:ext uri="{FF2B5EF4-FFF2-40B4-BE49-F238E27FC236}">
                <a16:creationId xmlns:a16="http://schemas.microsoft.com/office/drawing/2014/main" id="{6DD9C1B2-A43B-3142-831F-AA8C32D3D39E}"/>
              </a:ext>
            </a:extLst>
          </p:cNvPr>
          <p:cNvCxnSpPr/>
          <p:nvPr/>
        </p:nvCxnSpPr>
        <p:spPr>
          <a:xfrm>
            <a:off x="396262" y="715963"/>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9BD9"/>
        </a:solidFill>
        <a:effectLst/>
      </p:bgPr>
    </p:bg>
    <p:spTree>
      <p:nvGrpSpPr>
        <p:cNvPr id="1" name="Shape 76"/>
        <p:cNvGrpSpPr/>
        <p:nvPr/>
      </p:nvGrpSpPr>
      <p:grpSpPr>
        <a:xfrm>
          <a:off x="0" y="0"/>
          <a:ext cx="0" cy="0"/>
          <a:chOff x="0" y="0"/>
          <a:chExt cx="0" cy="0"/>
        </a:xfrm>
      </p:grpSpPr>
      <p:pic>
        <p:nvPicPr>
          <p:cNvPr id="12" name="Picture 11">
            <a:extLst>
              <a:ext uri="{FF2B5EF4-FFF2-40B4-BE49-F238E27FC236}">
                <a16:creationId xmlns:a16="http://schemas.microsoft.com/office/drawing/2014/main" id="{03CDFC43-B57B-2846-B202-F02C8B343BED}"/>
              </a:ext>
            </a:extLst>
          </p:cNvPr>
          <p:cNvPicPr>
            <a:picLocks noChangeAspect="1"/>
          </p:cNvPicPr>
          <p:nvPr/>
        </p:nvPicPr>
        <p:blipFill>
          <a:blip r:embed="rId3"/>
          <a:stretch>
            <a:fillRect/>
          </a:stretch>
        </p:blipFill>
        <p:spPr>
          <a:xfrm>
            <a:off x="-4864608" y="0"/>
            <a:ext cx="14008608" cy="6853518"/>
          </a:xfrm>
          <a:prstGeom prst="rect">
            <a:avLst/>
          </a:prstGeom>
          <a:solidFill>
            <a:srgbClr val="4A9BD9"/>
          </a:solidFill>
        </p:spPr>
      </p:pic>
      <p:sp>
        <p:nvSpPr>
          <p:cNvPr id="5" name="Rectangle 4">
            <a:extLst>
              <a:ext uri="{FF2B5EF4-FFF2-40B4-BE49-F238E27FC236}">
                <a16:creationId xmlns:a16="http://schemas.microsoft.com/office/drawing/2014/main" id="{70EC6790-AC68-D846-B82A-2977F48836CC}"/>
              </a:ext>
            </a:extLst>
          </p:cNvPr>
          <p:cNvSpPr/>
          <p:nvPr/>
        </p:nvSpPr>
        <p:spPr>
          <a:xfrm>
            <a:off x="3316936" y="859535"/>
            <a:ext cx="4956048" cy="5940088"/>
          </a:xfrm>
          <a:prstGeom prst="rect">
            <a:avLst/>
          </a:prstGeom>
        </p:spPr>
        <p:txBody>
          <a:bodyPr wrap="square">
            <a:spAutoFit/>
          </a:bodyPr>
          <a:lstStyle/>
          <a:p>
            <a:pPr lvl="0">
              <a:buSzPts val="1800"/>
            </a:pPr>
            <a:r>
              <a:rPr lang="en-CA" sz="1600" b="1" i="1" dirty="0">
                <a:effectLst>
                  <a:outerShdw blurRad="50800" dist="50800" sx="1000" sy="1000" algn="ctr" rotWithShape="0">
                    <a:srgbClr val="000000">
                      <a:alpha val="0"/>
                    </a:srgbClr>
                  </a:outerShdw>
                </a:effectLst>
              </a:rPr>
              <a:t>Wild Geese</a:t>
            </a:r>
          </a:p>
          <a:p>
            <a:pPr lvl="0">
              <a:buSzPts val="1800"/>
            </a:pPr>
            <a:endParaRPr lang="en-CA" sz="1600" b="1" i="1" dirty="0">
              <a:effectLst>
                <a:outerShdw blurRad="50800" dist="50800" sx="1000" sy="1000" algn="ctr" rotWithShape="0">
                  <a:srgbClr val="000000">
                    <a:alpha val="0"/>
                  </a:srgbClr>
                </a:outerShdw>
              </a:effectLst>
            </a:endParaRPr>
          </a:p>
          <a:p>
            <a:pPr lvl="0">
              <a:buSzPts val="1800"/>
            </a:pPr>
            <a:r>
              <a:rPr lang="en-CA" sz="1600" b="1" dirty="0">
                <a:effectLst>
                  <a:outerShdw blurRad="50800" dist="50800" sx="1000" sy="1000" algn="ctr" rotWithShape="0">
                    <a:srgbClr val="000000">
                      <a:alpha val="0"/>
                    </a:srgbClr>
                  </a:outerShdw>
                </a:effectLst>
              </a:rPr>
              <a:t>You do not have to be good.</a:t>
            </a:r>
          </a:p>
          <a:p>
            <a:pPr lvl="0">
              <a:buSzPts val="1800"/>
            </a:pPr>
            <a:r>
              <a:rPr lang="en-CA" sz="1600" b="1" dirty="0">
                <a:effectLst>
                  <a:outerShdw blurRad="50800" dist="50800" sx="1000" sy="1000" algn="ctr" rotWithShape="0">
                    <a:srgbClr val="000000">
                      <a:alpha val="0"/>
                    </a:srgbClr>
                  </a:outerShdw>
                </a:effectLst>
              </a:rPr>
              <a:t>You do not have to walk on your knees</a:t>
            </a:r>
          </a:p>
          <a:p>
            <a:pPr lvl="0">
              <a:buSzPts val="1800"/>
            </a:pPr>
            <a:r>
              <a:rPr lang="en-CA" sz="1600" b="1" dirty="0">
                <a:effectLst>
                  <a:outerShdw blurRad="50800" dist="50800" sx="1000" sy="1000" algn="ctr" rotWithShape="0">
                    <a:srgbClr val="000000">
                      <a:alpha val="0"/>
                    </a:srgbClr>
                  </a:outerShdw>
                </a:effectLst>
              </a:rPr>
              <a:t>for a hundred miles through the desert repenting.</a:t>
            </a:r>
          </a:p>
          <a:p>
            <a:pPr lvl="0">
              <a:buSzPts val="1800"/>
            </a:pPr>
            <a:r>
              <a:rPr lang="en-CA" sz="1600" b="1" dirty="0">
                <a:effectLst>
                  <a:outerShdw blurRad="50800" dist="50800" sx="1000" sy="1000" algn="ctr" rotWithShape="0">
                    <a:srgbClr val="000000">
                      <a:alpha val="0"/>
                    </a:srgbClr>
                  </a:outerShdw>
                </a:effectLst>
              </a:rPr>
              <a:t>You only have to let the soft animal of your body</a:t>
            </a:r>
          </a:p>
          <a:p>
            <a:pPr lvl="0">
              <a:buSzPts val="1800"/>
            </a:pPr>
            <a:r>
              <a:rPr lang="en-CA" sz="1600" b="1" dirty="0">
                <a:effectLst>
                  <a:outerShdw blurRad="50800" dist="50800" sx="1000" sy="1000" algn="ctr" rotWithShape="0">
                    <a:srgbClr val="000000">
                      <a:alpha val="0"/>
                    </a:srgbClr>
                  </a:outerShdw>
                </a:effectLst>
              </a:rPr>
              <a:t>love what it loves.</a:t>
            </a:r>
          </a:p>
          <a:p>
            <a:pPr lvl="0">
              <a:buSzPts val="1800"/>
            </a:pPr>
            <a:r>
              <a:rPr lang="en-CA" sz="1600" b="1" dirty="0">
                <a:effectLst>
                  <a:outerShdw blurRad="50800" dist="50800" sx="1000" sy="1000" algn="ctr" rotWithShape="0">
                    <a:srgbClr val="000000">
                      <a:alpha val="0"/>
                    </a:srgbClr>
                  </a:outerShdw>
                </a:effectLst>
              </a:rPr>
              <a:t>Tell me about despair, yours, and I will tell you mine.</a:t>
            </a:r>
          </a:p>
          <a:p>
            <a:pPr lvl="0">
              <a:buSzPts val="1800"/>
            </a:pPr>
            <a:r>
              <a:rPr lang="en-CA" sz="1600" b="1" dirty="0">
                <a:effectLst>
                  <a:outerShdw blurRad="50800" dist="50800" sx="1000" sy="1000" algn="ctr" rotWithShape="0">
                    <a:srgbClr val="000000">
                      <a:alpha val="0"/>
                    </a:srgbClr>
                  </a:outerShdw>
                </a:effectLst>
              </a:rPr>
              <a:t>Meanwhile the world goes on.</a:t>
            </a:r>
          </a:p>
          <a:p>
            <a:pPr lvl="0">
              <a:buSzPts val="1800"/>
            </a:pPr>
            <a:r>
              <a:rPr lang="en-CA" sz="1600" b="1" dirty="0">
                <a:effectLst>
                  <a:outerShdw blurRad="50800" dist="50800" sx="1000" sy="1000" algn="ctr" rotWithShape="0">
                    <a:srgbClr val="000000">
                      <a:alpha val="0"/>
                    </a:srgbClr>
                  </a:outerShdw>
                </a:effectLst>
              </a:rPr>
              <a:t>Meanwhile the sun and the clear pebbles of the rain </a:t>
            </a:r>
          </a:p>
          <a:p>
            <a:pPr lvl="0">
              <a:buSzPts val="1800"/>
            </a:pPr>
            <a:r>
              <a:rPr lang="en-CA" sz="1600" b="1" dirty="0">
                <a:effectLst>
                  <a:outerShdw blurRad="50800" dist="50800" sx="1000" sy="1000" algn="ctr" rotWithShape="0">
                    <a:srgbClr val="000000">
                      <a:alpha val="0"/>
                    </a:srgbClr>
                  </a:outerShdw>
                </a:effectLst>
              </a:rPr>
              <a:t>are moving across the landscapes,</a:t>
            </a:r>
          </a:p>
          <a:p>
            <a:pPr lvl="0">
              <a:buSzPts val="1800"/>
            </a:pPr>
            <a:r>
              <a:rPr lang="en-CA" sz="1600" b="1" dirty="0">
                <a:effectLst>
                  <a:outerShdw blurRad="50800" dist="50800" sx="1000" sy="1000" algn="ctr" rotWithShape="0">
                    <a:srgbClr val="000000">
                      <a:alpha val="0"/>
                    </a:srgbClr>
                  </a:outerShdw>
                </a:effectLst>
              </a:rPr>
              <a:t>over the prairies and deep trees,</a:t>
            </a:r>
          </a:p>
          <a:p>
            <a:pPr lvl="0">
              <a:buSzPts val="1800"/>
            </a:pPr>
            <a:r>
              <a:rPr lang="en-CA" sz="1600" b="1" dirty="0">
                <a:effectLst>
                  <a:outerShdw blurRad="50800" dist="50800" sx="1000" sy="1000" algn="ctr" rotWithShape="0">
                    <a:srgbClr val="000000">
                      <a:alpha val="0"/>
                    </a:srgbClr>
                  </a:outerShdw>
                </a:effectLst>
              </a:rPr>
              <a:t>the mountains and the rivers.</a:t>
            </a:r>
          </a:p>
          <a:p>
            <a:pPr lvl="0">
              <a:buSzPts val="1800"/>
            </a:pPr>
            <a:r>
              <a:rPr lang="en-CA" sz="1600" b="1" dirty="0">
                <a:effectLst>
                  <a:outerShdw blurRad="50800" dist="50800" sx="1000" sy="1000" algn="ctr" rotWithShape="0">
                    <a:srgbClr val="000000">
                      <a:alpha val="0"/>
                    </a:srgbClr>
                  </a:outerShdw>
                </a:effectLst>
              </a:rPr>
              <a:t>Meanwhile the wild geese, high in the clean blue air,</a:t>
            </a:r>
          </a:p>
          <a:p>
            <a:pPr lvl="0">
              <a:buSzPts val="1800"/>
            </a:pPr>
            <a:r>
              <a:rPr lang="en-CA" sz="1600" b="1" dirty="0">
                <a:effectLst>
                  <a:outerShdw blurRad="50800" dist="50800" sx="1000" sy="1000" algn="ctr" rotWithShape="0">
                    <a:srgbClr val="000000">
                      <a:alpha val="0"/>
                    </a:srgbClr>
                  </a:outerShdw>
                </a:effectLst>
              </a:rPr>
              <a:t>are heading home again.</a:t>
            </a:r>
          </a:p>
          <a:p>
            <a:pPr lvl="0">
              <a:buSzPts val="1800"/>
            </a:pPr>
            <a:r>
              <a:rPr lang="en-CA" sz="1600" b="1" dirty="0">
                <a:effectLst>
                  <a:outerShdw blurRad="50800" dist="50800" sx="1000" sy="1000" algn="ctr" rotWithShape="0">
                    <a:srgbClr val="000000">
                      <a:alpha val="0"/>
                    </a:srgbClr>
                  </a:outerShdw>
                </a:effectLst>
              </a:rPr>
              <a:t>Whoever you are, no matter how lonely,</a:t>
            </a:r>
          </a:p>
          <a:p>
            <a:pPr lvl="0">
              <a:buSzPts val="1800"/>
            </a:pPr>
            <a:r>
              <a:rPr lang="en-CA" sz="1600" b="1" dirty="0">
                <a:effectLst>
                  <a:outerShdw blurRad="50800" dist="50800" sx="1000" sy="1000" algn="ctr" rotWithShape="0">
                    <a:srgbClr val="000000">
                      <a:alpha val="0"/>
                    </a:srgbClr>
                  </a:outerShdw>
                </a:effectLst>
              </a:rPr>
              <a:t>the world offers itself to your imagination,</a:t>
            </a:r>
          </a:p>
          <a:p>
            <a:pPr lvl="0">
              <a:buSzPts val="1800"/>
            </a:pPr>
            <a:r>
              <a:rPr lang="en-CA" sz="1600" b="1" dirty="0">
                <a:effectLst>
                  <a:outerShdw blurRad="50800" dist="50800" sx="1000" sy="1000" algn="ctr" rotWithShape="0">
                    <a:srgbClr val="000000">
                      <a:alpha val="0"/>
                    </a:srgbClr>
                  </a:outerShdw>
                </a:effectLst>
              </a:rPr>
              <a:t>calls to you like the wild geese, harsh and exciting</a:t>
            </a:r>
          </a:p>
          <a:p>
            <a:pPr lvl="0">
              <a:buSzPts val="1800"/>
            </a:pPr>
            <a:r>
              <a:rPr lang="en-CA" sz="1600" b="1" dirty="0">
                <a:effectLst>
                  <a:outerShdw blurRad="50800" dist="50800" sx="1000" sy="1000" algn="ctr" rotWithShape="0">
                    <a:srgbClr val="000000">
                      <a:alpha val="0"/>
                    </a:srgbClr>
                  </a:outerShdw>
                </a:effectLst>
              </a:rPr>
              <a:t>over and over announcing your place</a:t>
            </a:r>
          </a:p>
          <a:p>
            <a:pPr lvl="0">
              <a:buSzPts val="1800"/>
            </a:pPr>
            <a:r>
              <a:rPr lang="en-CA" sz="1600" b="1" dirty="0">
                <a:effectLst>
                  <a:outerShdw blurRad="50800" dist="50800" sx="1000" sy="1000" algn="ctr" rotWithShape="0">
                    <a:srgbClr val="000000">
                      <a:alpha val="0"/>
                    </a:srgbClr>
                  </a:outerShdw>
                </a:effectLst>
              </a:rPr>
              <a:t>in the family of thing</a:t>
            </a:r>
          </a:p>
          <a:p>
            <a:pPr lvl="0">
              <a:buSzPts val="1800"/>
            </a:pPr>
            <a:endParaRPr lang="en-CA" sz="1400" b="1" i="1" dirty="0">
              <a:effectLst>
                <a:outerShdw blurRad="50800" dist="50800" sx="1000" sy="1000" algn="ctr" rotWithShape="0">
                  <a:srgbClr val="000000">
                    <a:alpha val="0"/>
                  </a:srgbClr>
                </a:outerShdw>
              </a:effectLst>
            </a:endParaRPr>
          </a:p>
          <a:p>
            <a:pPr marL="1828800" indent="457200">
              <a:buSzPts val="1800"/>
            </a:pPr>
            <a:r>
              <a:rPr lang="en-CA" sz="1400" b="1" i="1" dirty="0">
                <a:effectLst>
                  <a:outerShdw blurRad="50800" dist="50800" sx="1000" sy="1000" algn="ctr" rotWithShape="0">
                    <a:srgbClr val="000000">
                      <a:alpha val="0"/>
                    </a:srgbClr>
                  </a:outerShdw>
                </a:effectLst>
              </a:rPr>
              <a:t>-Mary </a:t>
            </a:r>
            <a:r>
              <a:rPr lang="en-CA" sz="1400" b="1" i="1" dirty="0" err="1">
                <a:effectLst>
                  <a:outerShdw blurRad="50800" dist="50800" sx="1000" sy="1000" algn="ctr" rotWithShape="0">
                    <a:srgbClr val="000000">
                      <a:alpha val="0"/>
                    </a:srgbClr>
                  </a:outerShdw>
                </a:effectLst>
              </a:rPr>
              <a:t>Oliver</a:t>
            </a:r>
            <a:r>
              <a:rPr lang="en-CA" sz="1400" b="1" dirty="0" err="1">
                <a:effectLst>
                  <a:outerShdw blurRad="50800" dist="50800" sx="1000" sy="1000" algn="ctr" rotWithShape="0">
                    <a:srgbClr val="000000">
                      <a:alpha val="0"/>
                    </a:srgbClr>
                  </a:outerShdw>
                </a:effectLst>
              </a:rPr>
              <a:t>s</a:t>
            </a:r>
            <a:endParaRPr lang="en-CA" sz="1400" b="1" dirty="0">
              <a:effectLst>
                <a:outerShdw blurRad="50800" dist="50800" sx="1000" sy="1000" algn="ctr" rotWithShape="0">
                  <a:srgbClr val="000000">
                    <a:alpha val="0"/>
                  </a:srgbClr>
                </a:outerShdw>
              </a:effectLst>
            </a:endParaRPr>
          </a:p>
          <a:p>
            <a:pPr marL="1828800" lvl="0" indent="457200">
              <a:buSzPts val="1800"/>
            </a:pPr>
            <a:endParaRPr lang="en-CA" b="1" i="1" dirty="0">
              <a:solidFill>
                <a:schemeClr val="bg1"/>
              </a:solidFill>
              <a:effectLst>
                <a:outerShdw blurRad="50800" dist="50800" dir="3660000" algn="ctr" rotWithShape="0">
                  <a:srgbClr val="000000">
                    <a:alpha val="43137"/>
                  </a:srgbClr>
                </a:outerShdw>
              </a:effectLst>
            </a:endParaRPr>
          </a:p>
        </p:txBody>
      </p:sp>
      <p:sp>
        <p:nvSpPr>
          <p:cNvPr id="13" name="TextBox 12">
            <a:extLst>
              <a:ext uri="{FF2B5EF4-FFF2-40B4-BE49-F238E27FC236}">
                <a16:creationId xmlns:a16="http://schemas.microsoft.com/office/drawing/2014/main" id="{88005BA9-4597-7741-BA03-C437E746C419}"/>
              </a:ext>
            </a:extLst>
          </p:cNvPr>
          <p:cNvSpPr txBox="1"/>
          <p:nvPr/>
        </p:nvSpPr>
        <p:spPr>
          <a:xfrm>
            <a:off x="7050024" y="6564961"/>
            <a:ext cx="2445920" cy="523220"/>
          </a:xfrm>
          <a:prstGeom prst="rect">
            <a:avLst/>
          </a:prstGeom>
          <a:noFill/>
        </p:spPr>
        <p:txBody>
          <a:bodyPr wrap="square" rtlCol="0">
            <a:spAutoFit/>
          </a:bodyPr>
          <a:lstStyle/>
          <a:p>
            <a:r>
              <a:rPr lang="en-CA" sz="1000" dirty="0"/>
              <a:t>Photo by </a:t>
            </a:r>
            <a:r>
              <a:rPr lang="en-CA" sz="1000" dirty="0">
                <a:hlinkClick r:id="rId4">
                  <a:extLst>
                    <a:ext uri="{A12FA001-AC4F-418D-AE19-62706E023703}">
                      <ahyp:hlinkClr xmlns:ahyp="http://schemas.microsoft.com/office/drawing/2018/hyperlinkcolor" val="tx"/>
                    </a:ext>
                  </a:extLst>
                </a:hlinkClick>
              </a:rPr>
              <a:t>Tim Umphreys</a:t>
            </a:r>
            <a:r>
              <a:rPr lang="en-CA" sz="1000" dirty="0"/>
              <a:t> on </a:t>
            </a:r>
            <a:r>
              <a:rPr lang="en-CA" sz="1000" dirty="0">
                <a:hlinkClick r:id="rId5">
                  <a:extLst>
                    <a:ext uri="{A12FA001-AC4F-418D-AE19-62706E023703}">
                      <ahyp:hlinkClr xmlns:ahyp="http://schemas.microsoft.com/office/drawing/2018/hyperlinkcolor" val="tx"/>
                    </a:ext>
                  </a:extLst>
                </a:hlinkClick>
              </a:rPr>
              <a:t>Unsplash</a:t>
            </a:r>
            <a:endParaRPr lang="en-CA" sz="1000" dirty="0"/>
          </a:p>
          <a:p>
            <a:endParaRPr lang="en-US" dirty="0"/>
          </a:p>
        </p:txBody>
      </p:sp>
      <p:pic>
        <p:nvPicPr>
          <p:cNvPr id="16" name="Google Shape;71;p14">
            <a:extLst>
              <a:ext uri="{FF2B5EF4-FFF2-40B4-BE49-F238E27FC236}">
                <a16:creationId xmlns:a16="http://schemas.microsoft.com/office/drawing/2014/main" id="{B3FBB049-778E-B340-AA09-DD531FD1BA45}"/>
              </a:ext>
            </a:extLst>
          </p:cNvPr>
          <p:cNvPicPr preferRelativeResize="0"/>
          <p:nvPr/>
        </p:nvPicPr>
        <p:blipFill rotWithShape="1">
          <a:blip r:embed="rId6">
            <a:alphaModFix/>
          </a:blip>
          <a:srcRect/>
          <a:stretch/>
        </p:blipFill>
        <p:spPr>
          <a:xfrm>
            <a:off x="0" y="6223650"/>
            <a:ext cx="2445920" cy="634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87900" y="60650"/>
            <a:ext cx="8368200" cy="1006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sz="3200" dirty="0" err="1"/>
              <a:t>FoM</a:t>
            </a:r>
            <a:r>
              <a:rPr lang="en" sz="3200" dirty="0"/>
              <a:t> Wellness Resources: </a:t>
            </a:r>
            <a:br>
              <a:rPr lang="en" sz="3200" dirty="0"/>
            </a:br>
            <a:r>
              <a:rPr lang="en" sz="1400" u="sng"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https://pg.postmd.utoronto.ca/current-trainees/while-youre-training/access-wellness-resources/</a:t>
            </a:r>
            <a:r>
              <a:rPr lang="en" sz="1400" dirty="0">
                <a:solidFill>
                  <a:schemeClr val="bg1"/>
                </a:solidFill>
              </a:rPr>
              <a:t> </a:t>
            </a:r>
            <a:endParaRPr sz="1400" dirty="0">
              <a:solidFill>
                <a:schemeClr val="bg1"/>
              </a:solidFill>
            </a:endParaRPr>
          </a:p>
        </p:txBody>
      </p:sp>
      <p:pic>
        <p:nvPicPr>
          <p:cNvPr id="191" name="Google Shape;191;p33"/>
          <p:cNvPicPr preferRelativeResize="0"/>
          <p:nvPr/>
        </p:nvPicPr>
        <p:blipFill rotWithShape="1">
          <a:blip r:embed="rId4">
            <a:alphaModFix/>
          </a:blip>
          <a:srcRect/>
          <a:stretch/>
        </p:blipFill>
        <p:spPr>
          <a:xfrm>
            <a:off x="1014608" y="1067450"/>
            <a:ext cx="7123552" cy="4707049"/>
          </a:xfrm>
          <a:prstGeom prst="rect">
            <a:avLst/>
          </a:prstGeom>
          <a:noFill/>
          <a:ln>
            <a:solidFill>
              <a:schemeClr val="tx1"/>
            </a:solidFill>
          </a:ln>
        </p:spPr>
      </p:pic>
      <p:cxnSp>
        <p:nvCxnSpPr>
          <p:cNvPr id="4" name="Straight Connector 3">
            <a:extLst>
              <a:ext uri="{FF2B5EF4-FFF2-40B4-BE49-F238E27FC236}">
                <a16:creationId xmlns:a16="http://schemas.microsoft.com/office/drawing/2014/main" id="{3AC7B768-0130-C842-825A-E9FB4F5E92CE}"/>
              </a:ext>
            </a:extLst>
          </p:cNvPr>
          <p:cNvCxnSpPr/>
          <p:nvPr/>
        </p:nvCxnSpPr>
        <p:spPr>
          <a:xfrm>
            <a:off x="457200" y="740936"/>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0043B3C-B8F1-2646-A724-79D16592C993}"/>
              </a:ext>
            </a:extLst>
          </p:cNvPr>
          <p:cNvSpPr/>
          <p:nvPr/>
        </p:nvSpPr>
        <p:spPr>
          <a:xfrm>
            <a:off x="4572000" y="5874020"/>
            <a:ext cx="4572000" cy="923330"/>
          </a:xfrm>
          <a:prstGeom prst="rect">
            <a:avLst/>
          </a:prstGeom>
        </p:spPr>
        <p:txBody>
          <a:bodyPr>
            <a:spAutoFit/>
          </a:bodyPr>
          <a:lstStyle/>
          <a:p>
            <a:r>
              <a:rPr lang="en" u="sng" dirty="0">
                <a:solidFill>
                  <a:schemeClr val="bg1"/>
                </a:solidFill>
                <a:latin typeface="Arial"/>
                <a:ea typeface="Arial"/>
                <a:cs typeface="Arial"/>
                <a:sym typeface="Arial"/>
                <a:hlinkClick r:id="rId3">
                  <a:extLst>
                    <a:ext uri="{A12FA001-AC4F-418D-AE19-62706E023703}">
                      <ahyp:hlinkClr xmlns:ahyp="http://schemas.microsoft.com/office/drawing/2018/hyperlinkcolor" val="tx"/>
                    </a:ext>
                  </a:extLst>
                </a:hlinkClick>
              </a:rPr>
              <a:t>https://pg.postmd.utoronto.ca/current-trainees/while-youre-training/access-wellness-resources/</a:t>
            </a:r>
            <a:r>
              <a:rPr lang="en" dirty="0">
                <a:solidFill>
                  <a:schemeClr val="bg1"/>
                </a:solidFill>
              </a:rPr>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196" name="Google Shape;196;p34"/>
          <p:cNvSpPr txBox="1">
            <a:spLocks noGrp="1"/>
          </p:cNvSpPr>
          <p:nvPr>
            <p:ph type="title" idx="4294967295"/>
          </p:nvPr>
        </p:nvSpPr>
        <p:spPr>
          <a:xfrm>
            <a:off x="387350" y="513828"/>
            <a:ext cx="8369300" cy="58578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endParaRPr dirty="0">
              <a:gradFill>
                <a:gsLst>
                  <a:gs pos="0">
                    <a:srgbClr val="002A5C"/>
                  </a:gs>
                  <a:gs pos="100000">
                    <a:srgbClr val="008BB0"/>
                  </a:gs>
                  <a:gs pos="100000">
                    <a:srgbClr val="FFFFFF"/>
                  </a:gs>
                </a:gsLst>
                <a:lin ang="5400000" scaled="0"/>
              </a:gradFill>
            </a:endParaRPr>
          </a:p>
          <a:p>
            <a:pPr marL="0" lvl="0" indent="0" algn="l" rtl="0">
              <a:lnSpc>
                <a:spcPct val="100000"/>
              </a:lnSpc>
              <a:spcBef>
                <a:spcPts val="0"/>
              </a:spcBef>
              <a:spcAft>
                <a:spcPts val="0"/>
              </a:spcAft>
              <a:buSzPts val="3000"/>
              <a:buNone/>
            </a:pPr>
            <a:r>
              <a:rPr lang="en" sz="4000" dirty="0">
                <a:solidFill>
                  <a:schemeClr val="tx2">
                    <a:lumMod val="50000"/>
                  </a:schemeClr>
                </a:solidFill>
              </a:rPr>
              <a:t>Strategies &amp; Sustainability</a:t>
            </a:r>
            <a:endParaRPr sz="4000" dirty="0">
              <a:solidFill>
                <a:schemeClr val="tx2">
                  <a:lumMod val="50000"/>
                </a:schemeClr>
              </a:solidFill>
            </a:endParaRPr>
          </a:p>
        </p:txBody>
      </p:sp>
      <p:graphicFrame>
        <p:nvGraphicFramePr>
          <p:cNvPr id="4" name="Table 3">
            <a:extLst>
              <a:ext uri="{FF2B5EF4-FFF2-40B4-BE49-F238E27FC236}">
                <a16:creationId xmlns:a16="http://schemas.microsoft.com/office/drawing/2014/main" id="{9CA2078E-CDC1-9C4A-AAF6-F2197FEC5020}"/>
              </a:ext>
            </a:extLst>
          </p:cNvPr>
          <p:cNvGraphicFramePr>
            <a:graphicFrameLocks noGrp="1"/>
          </p:cNvGraphicFramePr>
          <p:nvPr>
            <p:extLst>
              <p:ext uri="{D42A27DB-BD31-4B8C-83A1-F6EECF244321}">
                <p14:modId xmlns:p14="http://schemas.microsoft.com/office/powerpoint/2010/main" val="2524009367"/>
              </p:ext>
            </p:extLst>
          </p:nvPr>
        </p:nvGraphicFramePr>
        <p:xfrm>
          <a:off x="708620" y="1250065"/>
          <a:ext cx="7533507" cy="4184899"/>
        </p:xfrm>
        <a:graphic>
          <a:graphicData uri="http://schemas.openxmlformats.org/drawingml/2006/table">
            <a:tbl>
              <a:tblPr>
                <a:noFill/>
                <a:tableStyleId>{61F07A7B-5433-4118-BEBE-C7F66A441B8B}</a:tableStyleId>
              </a:tblPr>
              <a:tblGrid>
                <a:gridCol w="2511169">
                  <a:extLst>
                    <a:ext uri="{9D8B030D-6E8A-4147-A177-3AD203B41FA5}">
                      <a16:colId xmlns:a16="http://schemas.microsoft.com/office/drawing/2014/main" val="1258948049"/>
                    </a:ext>
                  </a:extLst>
                </a:gridCol>
                <a:gridCol w="2511169">
                  <a:extLst>
                    <a:ext uri="{9D8B030D-6E8A-4147-A177-3AD203B41FA5}">
                      <a16:colId xmlns:a16="http://schemas.microsoft.com/office/drawing/2014/main" val="2500687800"/>
                    </a:ext>
                  </a:extLst>
                </a:gridCol>
                <a:gridCol w="2511169">
                  <a:extLst>
                    <a:ext uri="{9D8B030D-6E8A-4147-A177-3AD203B41FA5}">
                      <a16:colId xmlns:a16="http://schemas.microsoft.com/office/drawing/2014/main" val="2166723529"/>
                    </a:ext>
                  </a:extLst>
                </a:gridCol>
              </a:tblGrid>
              <a:tr h="827733">
                <a:tc>
                  <a:txBody>
                    <a:bodyPr/>
                    <a:lstStyle/>
                    <a:p>
                      <a:pPr marL="0" marR="0" lvl="0" indent="0" algn="ctr" rtl="0">
                        <a:lnSpc>
                          <a:spcPct val="100000"/>
                        </a:lnSpc>
                        <a:spcBef>
                          <a:spcPts val="0"/>
                        </a:spcBef>
                        <a:spcAft>
                          <a:spcPts val="0"/>
                        </a:spcAft>
                        <a:buClr>
                          <a:srgbClr val="000000"/>
                        </a:buClr>
                        <a:buSzPts val="3600"/>
                        <a:buFont typeface="Arial"/>
                        <a:buNone/>
                      </a:pPr>
                      <a:r>
                        <a:rPr lang="en" sz="3200" b="1" u="none" strike="noStrike" cap="none" dirty="0">
                          <a:solidFill>
                            <a:schemeClr val="tx2">
                              <a:lumMod val="50000"/>
                            </a:schemeClr>
                          </a:solidFill>
                          <a:latin typeface="+mn-lt"/>
                        </a:rPr>
                        <a:t>Micro</a:t>
                      </a:r>
                      <a:endParaRPr sz="3200" b="1" u="none" strike="noStrike" cap="none" dirty="0">
                        <a:solidFill>
                          <a:schemeClr val="tx2">
                            <a:lumMod val="50000"/>
                          </a:schemeClr>
                        </a:solidFill>
                        <a:latin typeface="+mn-lt"/>
                      </a:endParaRPr>
                    </a:p>
                  </a:txBody>
                  <a:tcPr marL="91425" marR="91425" marT="91425" marB="914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3600"/>
                        <a:buFont typeface="Arial"/>
                        <a:buNone/>
                      </a:pPr>
                      <a:r>
                        <a:rPr lang="en" sz="3200" b="1" u="none" strike="noStrike" cap="none" dirty="0">
                          <a:solidFill>
                            <a:schemeClr val="tx2">
                              <a:lumMod val="50000"/>
                            </a:schemeClr>
                          </a:solidFill>
                          <a:latin typeface="+mn-lt"/>
                        </a:rPr>
                        <a:t>Meso</a:t>
                      </a:r>
                      <a:endParaRPr sz="3200" b="1" u="none" strike="noStrike" cap="none" dirty="0">
                        <a:solidFill>
                          <a:schemeClr val="tx2">
                            <a:lumMod val="50000"/>
                          </a:schemeClr>
                        </a:solidFill>
                        <a:latin typeface="+mn-lt"/>
                      </a:endParaRPr>
                    </a:p>
                  </a:txBody>
                  <a:tcPr marL="91425" marR="91425" marT="91425" marB="914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3600"/>
                        <a:buFont typeface="Arial"/>
                        <a:buNone/>
                      </a:pPr>
                      <a:r>
                        <a:rPr lang="en" sz="3200" b="1" u="none" strike="noStrike" cap="none" dirty="0">
                          <a:solidFill>
                            <a:schemeClr val="tx2">
                              <a:lumMod val="50000"/>
                            </a:schemeClr>
                          </a:solidFill>
                          <a:latin typeface="+mn-lt"/>
                        </a:rPr>
                        <a:t>Macro</a:t>
                      </a:r>
                      <a:endParaRPr sz="3200" b="1" u="none" strike="noStrike" cap="none" dirty="0">
                        <a:solidFill>
                          <a:schemeClr val="tx2">
                            <a:lumMod val="50000"/>
                          </a:schemeClr>
                        </a:solidFill>
                        <a:latin typeface="+mn-lt"/>
                      </a:endParaRPr>
                    </a:p>
                  </a:txBody>
                  <a:tcPr marL="91425" marR="91425" marT="91425" marB="914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361732"/>
                  </a:ext>
                </a:extLst>
              </a:tr>
              <a:tr h="3357166">
                <a:tc>
                  <a:txBody>
                    <a:bodyPr/>
                    <a:lstStyle/>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Self-Reflection</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Balance &amp; Prioritizing Personal Values</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Finding Pleasure &amp; Purpose</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Self-compassion</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Mindfulness</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Health Humanities/</a:t>
                      </a:r>
                      <a:r>
                        <a:rPr lang="en" sz="1700" u="none" strike="noStrike" cap="none" dirty="0" err="1">
                          <a:solidFill>
                            <a:schemeClr val="tx2">
                              <a:lumMod val="50000"/>
                            </a:schemeClr>
                          </a:solidFill>
                          <a:latin typeface="+mn-lt"/>
                          <a:ea typeface="Roboto"/>
                          <a:cs typeface="Roboto"/>
                          <a:sym typeface="Roboto"/>
                        </a:rPr>
                        <a:t>Narrat-ive</a:t>
                      </a:r>
                      <a:r>
                        <a:rPr lang="en" sz="1700" u="none" strike="noStrike" cap="none" dirty="0">
                          <a:solidFill>
                            <a:schemeClr val="tx2">
                              <a:lumMod val="50000"/>
                            </a:schemeClr>
                          </a:solidFill>
                          <a:latin typeface="+mn-lt"/>
                          <a:ea typeface="Roboto"/>
                          <a:cs typeface="Roboto"/>
                          <a:sym typeface="Roboto"/>
                        </a:rPr>
                        <a:t> Medicine</a:t>
                      </a:r>
                      <a:endParaRPr sz="1700" u="none" strike="noStrike" cap="none" dirty="0">
                        <a:solidFill>
                          <a:schemeClr val="tx2">
                            <a:lumMod val="50000"/>
                          </a:schemeClr>
                        </a:solidFill>
                        <a:latin typeface="+mn-lt"/>
                      </a:endParaRPr>
                    </a:p>
                  </a:txBody>
                  <a:tcPr marL="91425" marR="91425" marT="18287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Providing family physician</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Balint groups</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Residents retreat </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Social events/gatherings </a:t>
                      </a:r>
                      <a:endParaRPr sz="1700" u="none" strike="noStrike" cap="none" dirty="0">
                        <a:solidFill>
                          <a:schemeClr val="tx2">
                            <a:lumMod val="50000"/>
                          </a:schemeClr>
                        </a:solidFill>
                        <a:latin typeface="+mn-lt"/>
                      </a:endParaRPr>
                    </a:p>
                  </a:txBody>
                  <a:tcPr marL="91425" marR="91425" marT="18287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Resources for MDs dealing with medical error</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Screening tools</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Receptive to MD input</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Cultivating sense of teamwork and community</a:t>
                      </a:r>
                      <a:endParaRPr sz="1700" u="none" strike="noStrike" cap="none" dirty="0">
                        <a:solidFill>
                          <a:schemeClr val="tx2">
                            <a:lumMod val="50000"/>
                          </a:schemeClr>
                        </a:solidFill>
                        <a:latin typeface="+mn-lt"/>
                        <a:ea typeface="Roboto"/>
                        <a:cs typeface="Roboto"/>
                        <a:sym typeface="Roboto"/>
                      </a:endParaRPr>
                    </a:p>
                    <a:p>
                      <a:pPr marL="406400" marR="0" lvl="0" indent="-285750" algn="l" rtl="0">
                        <a:lnSpc>
                          <a:spcPct val="115000"/>
                        </a:lnSpc>
                        <a:spcBef>
                          <a:spcPts val="0"/>
                        </a:spcBef>
                        <a:spcAft>
                          <a:spcPts val="0"/>
                        </a:spcAft>
                        <a:buClr>
                          <a:schemeClr val="tx2">
                            <a:lumMod val="50000"/>
                          </a:schemeClr>
                        </a:buClr>
                        <a:buSzPts val="1700"/>
                        <a:buFont typeface="Arial" panose="020B0604020202020204" pitchFamily="34" charset="0"/>
                        <a:buChar char="•"/>
                      </a:pPr>
                      <a:r>
                        <a:rPr lang="en" sz="1700" u="none" strike="noStrike" cap="none" dirty="0">
                          <a:solidFill>
                            <a:schemeClr val="tx2">
                              <a:lumMod val="50000"/>
                            </a:schemeClr>
                          </a:solidFill>
                          <a:latin typeface="+mn-lt"/>
                          <a:ea typeface="Roboto"/>
                          <a:cs typeface="Roboto"/>
                          <a:sym typeface="Roboto"/>
                        </a:rPr>
                        <a:t>Reducing workload</a:t>
                      </a:r>
                      <a:endParaRPr sz="1700" u="none" strike="noStrike" cap="none" dirty="0">
                        <a:solidFill>
                          <a:schemeClr val="tx2">
                            <a:lumMod val="50000"/>
                          </a:schemeClr>
                        </a:solidFill>
                        <a:latin typeface="+mn-lt"/>
                      </a:endParaRPr>
                    </a:p>
                  </a:txBody>
                  <a:tcPr marL="91425" marR="91425" marT="18287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38100" cap="flat" cmpd="sng" algn="ctr">
                      <a:solidFill>
                        <a:schemeClr val="tx2">
                          <a:lumMod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2619229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1"/>
        <p:cNvGrpSpPr/>
        <p:nvPr/>
      </p:nvGrpSpPr>
      <p:grpSpPr>
        <a:xfrm>
          <a:off x="0" y="0"/>
          <a:ext cx="0" cy="0"/>
          <a:chOff x="0" y="0"/>
          <a:chExt cx="0" cy="0"/>
        </a:xfrm>
      </p:grpSpPr>
      <p:sp>
        <p:nvSpPr>
          <p:cNvPr id="203" name="Google Shape;203;p3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latin typeface="Arial" panose="020B0604020202020204" pitchFamily="34" charset="0"/>
                <a:ea typeface="Trebuchet MS"/>
                <a:cs typeface="Arial" panose="020B0604020202020204" pitchFamily="34" charset="0"/>
                <a:sym typeface="Trebuchet MS"/>
              </a:rPr>
              <a:t>Resources:</a:t>
            </a:r>
            <a:endParaRPr dirty="0">
              <a:latin typeface="Arial" panose="020B0604020202020204" pitchFamily="34" charset="0"/>
              <a:ea typeface="Trebuchet MS"/>
              <a:cs typeface="Arial" panose="020B0604020202020204" pitchFamily="34" charset="0"/>
              <a:sym typeface="Trebuchet MS"/>
            </a:endParaRPr>
          </a:p>
        </p:txBody>
      </p:sp>
      <p:sp>
        <p:nvSpPr>
          <p:cNvPr id="202" name="Google Shape;202;p35"/>
          <p:cNvSpPr txBox="1">
            <a:spLocks noGrp="1"/>
          </p:cNvSpPr>
          <p:nvPr>
            <p:ph type="body" idx="1"/>
          </p:nvPr>
        </p:nvSpPr>
        <p:spPr>
          <a:xfrm>
            <a:off x="913895" y="1965887"/>
            <a:ext cx="7005900" cy="358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solidFill>
                  <a:srgbClr val="FFFFFF"/>
                </a:solidFill>
                <a:latin typeface="Arial"/>
                <a:ea typeface="Arial"/>
                <a:cs typeface="Arial"/>
                <a:sym typeface="Arial"/>
              </a:rPr>
              <a:t>Burnout self-test</a:t>
            </a:r>
            <a:endParaRPr sz="1400" dirty="0">
              <a:solidFill>
                <a:srgbClr val="FFFFFF"/>
              </a:solidFill>
              <a:latin typeface="Arial"/>
              <a:ea typeface="Arial"/>
              <a:cs typeface="Arial"/>
              <a:sym typeface="Arial"/>
            </a:endParaRPr>
          </a:p>
          <a:p>
            <a:pPr marL="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ea typeface="Arial"/>
                <a:cs typeface="Arial" panose="020B0604020202020204" pitchFamily="34" charset="0"/>
                <a:sym typeface="Arial"/>
                <a:hlinkClick r:id="rId3"/>
              </a:rPr>
              <a:t>http://www.uapd.com/wp-content/uploads/Maslach-Burnout-Inventory-MBI.pdf</a:t>
            </a:r>
            <a:endParaRPr sz="1400" u="sng" dirty="0">
              <a:solidFill>
                <a:srgbClr val="FFFFFF"/>
              </a:solidFill>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800"/>
              <a:buNone/>
            </a:pPr>
            <a:endParaRPr sz="1400" dirty="0">
              <a:solidFill>
                <a:srgbClr val="FFFFFF"/>
              </a:solidFill>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ea typeface="Arial"/>
                <a:cs typeface="Arial" panose="020B0604020202020204" pitchFamily="34" charset="0"/>
                <a:sym typeface="Arial"/>
                <a:hlinkClick r:id="rId4"/>
              </a:rPr>
              <a:t>https://policybase.cma.ca/en/viewer?file=%2fdocuments%2fPolicypdf%2fPD18-01.pdf#phrase=false</a:t>
            </a:r>
            <a:endParaRPr sz="1400" u="sng" dirty="0">
              <a:solidFill>
                <a:srgbClr val="FFFFFF"/>
              </a:solidFill>
              <a:latin typeface="Arial" panose="020B0604020202020204" pitchFamily="34" charset="0"/>
              <a:ea typeface="Arial"/>
              <a:cs typeface="Arial" panose="020B0604020202020204" pitchFamily="34" charset="0"/>
              <a:sym typeface="Arial"/>
            </a:endParaRPr>
          </a:p>
          <a:p>
            <a:pPr marL="0" lvl="0" indent="0" algn="l" rtl="0">
              <a:lnSpc>
                <a:spcPct val="115000"/>
              </a:lnSpc>
              <a:spcBef>
                <a:spcPts val="0"/>
              </a:spcBef>
              <a:spcAft>
                <a:spcPts val="1600"/>
              </a:spcAft>
              <a:buSzPts val="1800"/>
              <a:buNone/>
            </a:pPr>
            <a:endParaRPr dirty="0"/>
          </a:p>
        </p:txBody>
      </p:sp>
      <p:cxnSp>
        <p:nvCxnSpPr>
          <p:cNvPr id="5" name="Straight Connector 4">
            <a:extLst>
              <a:ext uri="{FF2B5EF4-FFF2-40B4-BE49-F238E27FC236}">
                <a16:creationId xmlns:a16="http://schemas.microsoft.com/office/drawing/2014/main" id="{6EC4E4BB-BB3D-FD47-A6BF-AEB6B8E2164D}"/>
              </a:ext>
            </a:extLst>
          </p:cNvPr>
          <p:cNvCxnSpPr/>
          <p:nvPr/>
        </p:nvCxnSpPr>
        <p:spPr>
          <a:xfrm>
            <a:off x="457200" y="1611793"/>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263046" y="479042"/>
            <a:ext cx="7308300" cy="577546"/>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latin typeface="Arial" panose="020B0604020202020204" pitchFamily="34" charset="0"/>
                <a:ea typeface="Trebuchet MS"/>
                <a:cs typeface="Arial" panose="020B0604020202020204" pitchFamily="34" charset="0"/>
                <a:sym typeface="Trebuchet MS"/>
              </a:rPr>
              <a:t>Online Resources continued</a:t>
            </a:r>
            <a:endParaRPr dirty="0">
              <a:latin typeface="Arial" panose="020B0604020202020204" pitchFamily="34" charset="0"/>
              <a:cs typeface="Arial" panose="020B0604020202020204" pitchFamily="34" charset="0"/>
            </a:endParaRPr>
          </a:p>
        </p:txBody>
      </p:sp>
      <p:sp>
        <p:nvSpPr>
          <p:cNvPr id="209" name="Google Shape;209;p36"/>
          <p:cNvSpPr txBox="1">
            <a:spLocks noGrp="1"/>
          </p:cNvSpPr>
          <p:nvPr>
            <p:ph type="body" idx="1"/>
          </p:nvPr>
        </p:nvSpPr>
        <p:spPr>
          <a:xfrm>
            <a:off x="387900" y="1328310"/>
            <a:ext cx="7597860" cy="420138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3"/>
              </a:rPr>
              <a:t>https://www.studentlife.utoronto.ca/hwc/contact-us</a:t>
            </a: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4"/>
              </a:rPr>
              <a:t>https://md.utoronto.ca/student-mistreatment</a:t>
            </a: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5"/>
              </a:rPr>
              <a:t>https://md.utoronto.ca/sites/default/files/Protocol%20for%20addressing%20incidents%20of%20discrimination%2C%20harassment%2C%20mistreatment%20and%20other%20unprofessional%20behaviour_2019-02-05.pdf</a:t>
            </a:r>
            <a:endParaRPr sz="1400" u="sng"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400" u="sng"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6"/>
              </a:rPr>
              <a:t>https://medicine.utoronto.ca/asp/foster-culture-where-health-wellbeing-and-resiliency-are-promoted</a:t>
            </a: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7"/>
              </a:rPr>
              <a:t>https://www.provost.utoronto.ca/wp-content/uploads/sites/155/2020/01/Presidential-and-Provostial-Task-Force-Final-Report-and-Recommendations-Dec-2019.pdf</a:t>
            </a: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r>
              <a:rPr lang="en" sz="1400" u="sng" dirty="0">
                <a:solidFill>
                  <a:schemeClr val="hlink"/>
                </a:solidFill>
                <a:latin typeface="Arial" panose="020B0604020202020204" pitchFamily="34" charset="0"/>
                <a:cs typeface="Arial" panose="020B0604020202020204" pitchFamily="34" charset="0"/>
                <a:hlinkClick r:id="rId8"/>
              </a:rPr>
              <a:t>https://www.utoronto.ca/news/u-t-rolls-out-demand-my-ssp-counselling-service-all-students</a:t>
            </a:r>
            <a:r>
              <a:rPr lang="en" sz="1400" dirty="0">
                <a:latin typeface="Arial" panose="020B0604020202020204" pitchFamily="34" charset="0"/>
                <a:cs typeface="Arial" panose="020B0604020202020204" pitchFamily="34" charset="0"/>
              </a:rPr>
              <a:t>  </a:t>
            </a:r>
          </a:p>
          <a:p>
            <a:pPr marL="114300" lvl="0" indent="0" algn="l" rtl="0">
              <a:lnSpc>
                <a:spcPct val="115000"/>
              </a:lnSpc>
              <a:spcBef>
                <a:spcPts val="0"/>
              </a:spcBef>
              <a:spcAft>
                <a:spcPts val="0"/>
              </a:spcAft>
              <a:buSzPts val="1800"/>
              <a:buNone/>
            </a:pPr>
            <a:r>
              <a:rPr lang="en" sz="1400" dirty="0">
                <a:latin typeface="Arial" panose="020B0604020202020204" pitchFamily="34" charset="0"/>
                <a:cs typeface="Arial" panose="020B0604020202020204" pitchFamily="34" charset="0"/>
              </a:rPr>
              <a:t>(On demand support for </a:t>
            </a:r>
            <a:r>
              <a:rPr lang="en" sz="1400" dirty="0" err="1">
                <a:latin typeface="Arial" panose="020B0604020202020204" pitchFamily="34" charset="0"/>
                <a:cs typeface="Arial" panose="020B0604020202020204" pitchFamily="34" charset="0"/>
              </a:rPr>
              <a:t>UofT</a:t>
            </a:r>
            <a:r>
              <a:rPr lang="en" sz="1400" dirty="0">
                <a:latin typeface="Arial" panose="020B0604020202020204" pitchFamily="34" charset="0"/>
                <a:cs typeface="Arial" panose="020B0604020202020204" pitchFamily="34" charset="0"/>
              </a:rPr>
              <a:t> Students, includes an app to use on your phone)</a:t>
            </a:r>
            <a:endParaRPr sz="1400" dirty="0">
              <a:latin typeface="Arial" panose="020B0604020202020204" pitchFamily="34" charset="0"/>
              <a:cs typeface="Arial" panose="020B0604020202020204" pitchFamily="34" charset="0"/>
            </a:endParaRPr>
          </a:p>
          <a:p>
            <a:pPr marL="114300" lvl="0" indent="0" algn="l" rtl="0">
              <a:lnSpc>
                <a:spcPct val="115000"/>
              </a:lnSpc>
              <a:spcBef>
                <a:spcPts val="0"/>
              </a:spcBef>
              <a:spcAft>
                <a:spcPts val="0"/>
              </a:spcAft>
              <a:buSzPts val="1800"/>
              <a:buNone/>
            </a:pPr>
            <a:endParaRPr sz="1200" dirty="0"/>
          </a:p>
          <a:p>
            <a:pPr marL="114300" lvl="0" indent="0" algn="l" rtl="0">
              <a:lnSpc>
                <a:spcPct val="115000"/>
              </a:lnSpc>
              <a:spcBef>
                <a:spcPts val="0"/>
              </a:spcBef>
              <a:spcAft>
                <a:spcPts val="0"/>
              </a:spcAft>
              <a:buSzPts val="1800"/>
              <a:buNone/>
            </a:pPr>
            <a:endParaRPr dirty="0"/>
          </a:p>
        </p:txBody>
      </p:sp>
      <p:cxnSp>
        <p:nvCxnSpPr>
          <p:cNvPr id="4" name="Straight Connector 3">
            <a:extLst>
              <a:ext uri="{FF2B5EF4-FFF2-40B4-BE49-F238E27FC236}">
                <a16:creationId xmlns:a16="http://schemas.microsoft.com/office/drawing/2014/main" id="{53B8EFE9-FBB1-8347-8893-F6409B3C78E7}"/>
              </a:ext>
            </a:extLst>
          </p:cNvPr>
          <p:cNvCxnSpPr/>
          <p:nvPr/>
        </p:nvCxnSpPr>
        <p:spPr>
          <a:xfrm>
            <a:off x="457200" y="1132822"/>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3"/>
        <p:cNvGrpSpPr/>
        <p:nvPr/>
      </p:nvGrpSpPr>
      <p:grpSpPr>
        <a:xfrm>
          <a:off x="0" y="0"/>
          <a:ext cx="0" cy="0"/>
          <a:chOff x="0" y="0"/>
          <a:chExt cx="0" cy="0"/>
        </a:xfrm>
      </p:grpSpPr>
      <p:pic>
        <p:nvPicPr>
          <p:cNvPr id="214" name="Google Shape;214;p37"/>
          <p:cNvPicPr preferRelativeResize="0"/>
          <p:nvPr/>
        </p:nvPicPr>
        <p:blipFill rotWithShape="1">
          <a:blip r:embed="rId3">
            <a:alphaModFix/>
          </a:blip>
          <a:srcRect/>
          <a:stretch/>
        </p:blipFill>
        <p:spPr>
          <a:xfrm>
            <a:off x="593079" y="389003"/>
            <a:ext cx="7957842" cy="5262777"/>
          </a:xfrm>
          <a:prstGeom prst="rect">
            <a:avLst/>
          </a:prstGeom>
          <a:noFill/>
          <a:ln>
            <a:noFill/>
          </a:ln>
        </p:spPr>
      </p:pic>
      <p:cxnSp>
        <p:nvCxnSpPr>
          <p:cNvPr id="3" name="Straight Connector 2">
            <a:extLst>
              <a:ext uri="{FF2B5EF4-FFF2-40B4-BE49-F238E27FC236}">
                <a16:creationId xmlns:a16="http://schemas.microsoft.com/office/drawing/2014/main" id="{B1A1B31D-51DE-204F-8641-53D82A4F32BD}"/>
              </a:ext>
            </a:extLst>
          </p:cNvPr>
          <p:cNvCxnSpPr/>
          <p:nvPr/>
        </p:nvCxnSpPr>
        <p:spPr>
          <a:xfrm>
            <a:off x="516880" y="915108"/>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87900" y="344392"/>
            <a:ext cx="8368200" cy="659218"/>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latin typeface="Arial" panose="020B0604020202020204" pitchFamily="34" charset="0"/>
                <a:ea typeface="Trebuchet MS"/>
                <a:cs typeface="Arial" panose="020B0604020202020204" pitchFamily="34" charset="0"/>
                <a:sym typeface="Trebuchet MS"/>
              </a:rPr>
              <a:t>References:</a:t>
            </a:r>
            <a:endParaRPr dirty="0">
              <a:latin typeface="Arial" panose="020B0604020202020204" pitchFamily="34" charset="0"/>
              <a:ea typeface="Trebuchet MS"/>
              <a:cs typeface="Arial" panose="020B0604020202020204" pitchFamily="34" charset="0"/>
              <a:sym typeface="Trebuchet MS"/>
            </a:endParaRPr>
          </a:p>
        </p:txBody>
      </p:sp>
      <p:sp>
        <p:nvSpPr>
          <p:cNvPr id="220" name="Google Shape;220;p38"/>
          <p:cNvSpPr txBox="1">
            <a:spLocks noGrp="1"/>
          </p:cNvSpPr>
          <p:nvPr>
            <p:ph type="body" idx="1"/>
          </p:nvPr>
        </p:nvSpPr>
        <p:spPr>
          <a:xfrm>
            <a:off x="550738" y="1003610"/>
            <a:ext cx="8368200" cy="46419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SzPts val="1800"/>
              <a:buFont typeface="Wingdings" pitchFamily="2" charset="2"/>
              <a:buChar char="Ø"/>
            </a:pPr>
            <a:r>
              <a:rPr lang="en" sz="1200" dirty="0">
                <a:latin typeface="Trebuchet MS"/>
                <a:ea typeface="Trebuchet MS"/>
                <a:cs typeface="Trebuchet MS"/>
                <a:sym typeface="Trebuchet MS"/>
              </a:rPr>
              <a:t> </a:t>
            </a:r>
            <a:r>
              <a:rPr lang="en" sz="1200" dirty="0">
                <a:latin typeface="Arial" panose="020B0604020202020204" pitchFamily="34" charset="0"/>
                <a:ea typeface="Trebuchet MS"/>
                <a:cs typeface="Arial" panose="020B0604020202020204" pitchFamily="34" charset="0"/>
                <a:sym typeface="Trebuchet MS"/>
              </a:rPr>
              <a:t>Mayo Clinic Nine Organizational Strategies to Promote Engagement &amp; Reduce Burnout 2017</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a:latin typeface="Arial" panose="020B0604020202020204" pitchFamily="34" charset="0"/>
                <a:ea typeface="Trebuchet MS"/>
                <a:cs typeface="Arial" panose="020B0604020202020204" pitchFamily="34" charset="0"/>
                <a:sym typeface="Trebuchet MS"/>
              </a:rPr>
              <a:t> Colin West et al. Physician Burnout: Contributors, Consequences, and Solutions (2018) </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err="1">
                <a:latin typeface="Arial" panose="020B0604020202020204" pitchFamily="34" charset="0"/>
                <a:ea typeface="Trebuchet MS"/>
                <a:cs typeface="Arial" panose="020B0604020202020204" pitchFamily="34" charset="0"/>
                <a:sym typeface="Trebuchet MS"/>
              </a:rPr>
              <a:t>Panagioti</a:t>
            </a:r>
            <a:r>
              <a:rPr lang="en" sz="1200" dirty="0">
                <a:latin typeface="Arial" panose="020B0604020202020204" pitchFamily="34" charset="0"/>
                <a:ea typeface="Trebuchet MS"/>
                <a:cs typeface="Arial" panose="020B0604020202020204" pitchFamily="34" charset="0"/>
                <a:sym typeface="Trebuchet MS"/>
              </a:rPr>
              <a:t>, et al,. Association Between Physician Burnout and Patient Safety, Professionalism, and Patient Satisfaction    A Systematic Review and Meta-analysis JAMA Intern Med. 2018;178(10):1317-1330. </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a:latin typeface="Arial" panose="020B0604020202020204" pitchFamily="34" charset="0"/>
                <a:ea typeface="Trebuchet MS"/>
                <a:cs typeface="Arial" panose="020B0604020202020204" pitchFamily="34" charset="0"/>
                <a:sym typeface="Trebuchet MS"/>
              </a:rPr>
              <a:t>Tait </a:t>
            </a:r>
            <a:r>
              <a:rPr lang="en" sz="1200" dirty="0" err="1">
                <a:latin typeface="Arial" panose="020B0604020202020204" pitchFamily="34" charset="0"/>
                <a:ea typeface="Trebuchet MS"/>
                <a:cs typeface="Arial" panose="020B0604020202020204" pitchFamily="34" charset="0"/>
                <a:sym typeface="Trebuchet MS"/>
              </a:rPr>
              <a:t>Shanafelt</a:t>
            </a:r>
            <a:r>
              <a:rPr lang="en" sz="1200" dirty="0">
                <a:latin typeface="Arial" panose="020B0604020202020204" pitchFamily="34" charset="0"/>
                <a:ea typeface="Trebuchet MS"/>
                <a:cs typeface="Arial" panose="020B0604020202020204" pitchFamily="34" charset="0"/>
                <a:sym typeface="Trebuchet MS"/>
              </a:rPr>
              <a:t> et al. The Business Case for Investing in Physician Well-Being (2017)</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a:latin typeface="Arial" panose="020B0604020202020204" pitchFamily="34" charset="0"/>
                <a:ea typeface="Trebuchet MS"/>
                <a:cs typeface="Arial" panose="020B0604020202020204" pitchFamily="34" charset="0"/>
                <a:sym typeface="Trebuchet MS"/>
              </a:rPr>
              <a:t>Thomas Bodenheimer and Christine </a:t>
            </a:r>
            <a:r>
              <a:rPr lang="en" sz="1200" dirty="0" err="1">
                <a:latin typeface="Arial" panose="020B0604020202020204" pitchFamily="34" charset="0"/>
                <a:ea typeface="Trebuchet MS"/>
                <a:cs typeface="Arial" panose="020B0604020202020204" pitchFamily="34" charset="0"/>
                <a:sym typeface="Trebuchet MS"/>
              </a:rPr>
              <a:t>Sinsky</a:t>
            </a:r>
            <a:r>
              <a:rPr lang="en" sz="1200" dirty="0">
                <a:latin typeface="Arial" panose="020B0604020202020204" pitchFamily="34" charset="0"/>
                <a:ea typeface="Trebuchet MS"/>
                <a:cs typeface="Arial" panose="020B0604020202020204" pitchFamily="34" charset="0"/>
                <a:sym typeface="Trebuchet MS"/>
              </a:rPr>
              <a:t>. From Triple to Quadruple Aim (2014)</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a:latin typeface="Arial" panose="020B0604020202020204" pitchFamily="34" charset="0"/>
                <a:ea typeface="Trebuchet MS"/>
                <a:cs typeface="Arial" panose="020B0604020202020204" pitchFamily="34" charset="0"/>
                <a:sym typeface="Trebuchet MS"/>
              </a:rPr>
              <a:t>CMPA </a:t>
            </a:r>
            <a:r>
              <a:rPr lang="en" sz="1200" u="sng" dirty="0">
                <a:latin typeface="Arial" panose="020B0604020202020204" pitchFamily="34" charset="0"/>
                <a:ea typeface="Trebuchet MS"/>
                <a:cs typeface="Arial" panose="020B0604020202020204" pitchFamily="34" charset="0"/>
                <a:sym typeface="Trebuchet MS"/>
                <a:hlinkClick r:id="rId3">
                  <a:extLst>
                    <a:ext uri="{A12FA001-AC4F-418D-AE19-62706E023703}">
                      <ahyp:hlinkClr xmlns:ahyp="http://schemas.microsoft.com/office/drawing/2018/hyperlinkcolor" val="tx"/>
                    </a:ext>
                  </a:extLst>
                </a:hlinkClick>
              </a:rPr>
              <a:t>https://www.cmpa-acpm.ca/static-assets/pdf/about/annual-meeting/18_healthier_physicians_backgrounder-e.pdf</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100" u="sng" dirty="0">
                <a:latin typeface="Arial" panose="020B0604020202020204" pitchFamily="34" charset="0"/>
                <a:ea typeface="Arial"/>
                <a:cs typeface="Arial" panose="020B0604020202020204" pitchFamily="34" charset="0"/>
                <a:sym typeface="Arial"/>
                <a:hlinkClick r:id="rId3">
                  <a:extLst>
                    <a:ext uri="{A12FA001-AC4F-418D-AE19-62706E023703}">
                      <ahyp:hlinkClr xmlns:ahyp="http://schemas.microsoft.com/office/drawing/2018/hyperlinkcolor" val="tx"/>
                    </a:ext>
                  </a:extLst>
                </a:hlinkClick>
              </a:rPr>
              <a:t>https://www.cmpa-acpm.ca/static-assets/pdf/about/annual-meeting/18_healthier_physicians_backgrounder-e.pdf</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100" u="sng" dirty="0">
                <a:latin typeface="Arial" panose="020B0604020202020204" pitchFamily="34" charset="0"/>
                <a:ea typeface="Arial"/>
                <a:cs typeface="Arial" panose="020B0604020202020204" pitchFamily="34" charset="0"/>
                <a:sym typeface="Arial"/>
                <a:hlinkClick r:id="rId4">
                  <a:extLst>
                    <a:ext uri="{A12FA001-AC4F-418D-AE19-62706E023703}">
                      <ahyp:hlinkClr xmlns:ahyp="http://schemas.microsoft.com/office/drawing/2018/hyperlinkcolor" val="tx"/>
                    </a:ext>
                  </a:extLst>
                </a:hlinkClick>
              </a:rPr>
              <a:t>https://www.cfpc.ca/uploadedFiles/_Shared_Elements/Documents/20180701_RB_V1.2_ENG.pdf</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100" u="sng" dirty="0">
                <a:latin typeface="Arial" panose="020B0604020202020204" pitchFamily="34" charset="0"/>
                <a:ea typeface="Arial"/>
                <a:cs typeface="Arial" panose="020B0604020202020204" pitchFamily="34" charset="0"/>
                <a:sym typeface="Arial"/>
                <a:hlinkClick r:id="rId5">
                  <a:extLst>
                    <a:ext uri="{A12FA001-AC4F-418D-AE19-62706E023703}">
                      <ahyp:hlinkClr xmlns:ahyp="http://schemas.microsoft.com/office/drawing/2018/hyperlinkcolor" val="tx"/>
                    </a:ext>
                  </a:extLst>
                </a:hlinkClick>
              </a:rPr>
              <a:t>http://dfcm.utoronto.ca/dfcm-red-button</a:t>
            </a:r>
            <a:endParaRPr sz="1200" dirty="0">
              <a:latin typeface="Arial" panose="020B0604020202020204" pitchFamily="34" charset="0"/>
              <a:ea typeface="Trebuchet MS"/>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u="sng" dirty="0">
                <a:latin typeface="Arial" panose="020B0604020202020204" pitchFamily="34" charset="0"/>
                <a:ea typeface="Times New Roman"/>
                <a:cs typeface="Arial" panose="020B0604020202020204" pitchFamily="34" charset="0"/>
                <a:sym typeface="Times New Roman"/>
                <a:hlinkClick r:id="rId6">
                  <a:extLst>
                    <a:ext uri="{A12FA001-AC4F-418D-AE19-62706E023703}">
                      <ahyp:hlinkClr xmlns:ahyp="http://schemas.microsoft.com/office/drawing/2018/hyperlinkcolor" val="tx"/>
                    </a:ext>
                  </a:extLst>
                </a:hlinkClick>
              </a:rPr>
              <a:t>https://pg.postmd.utoronto.ca/about-pgme/policies-guidelines/</a:t>
            </a:r>
            <a:endParaRPr lang="en" sz="1200" u="sng" dirty="0">
              <a:latin typeface="Arial" panose="020B0604020202020204" pitchFamily="34" charset="0"/>
              <a:ea typeface="Times New Roman"/>
              <a:cs typeface="Arial" panose="020B0604020202020204" pitchFamily="34" charset="0"/>
              <a:sym typeface="Trebuchet MS"/>
            </a:endParaRPr>
          </a:p>
          <a:p>
            <a:pPr marL="171450" lvl="0" indent="-171450" algn="l" rtl="0">
              <a:lnSpc>
                <a:spcPct val="115000"/>
              </a:lnSpc>
              <a:spcBef>
                <a:spcPts val="1000"/>
              </a:spcBef>
              <a:spcAft>
                <a:spcPts val="0"/>
              </a:spcAft>
              <a:buSzPts val="1800"/>
              <a:buFont typeface="Wingdings" pitchFamily="2" charset="2"/>
              <a:buChar char="Ø"/>
            </a:pPr>
            <a:r>
              <a:rPr lang="en" sz="1200" dirty="0">
                <a:latin typeface="Arial" panose="020B0604020202020204" pitchFamily="34" charset="0"/>
                <a:ea typeface="Trebuchet MS"/>
                <a:cs typeface="Arial" panose="020B0604020202020204" pitchFamily="34" charset="0"/>
                <a:sym typeface="Trebuchet MS"/>
              </a:rPr>
              <a:t>Learner Mistreatment document prepared by Dr Patricia Houston , Dr Sal </a:t>
            </a:r>
            <a:r>
              <a:rPr lang="en" sz="1200" dirty="0" err="1">
                <a:latin typeface="Arial" panose="020B0604020202020204" pitchFamily="34" charset="0"/>
                <a:ea typeface="Trebuchet MS"/>
                <a:cs typeface="Arial" panose="020B0604020202020204" pitchFamily="34" charset="0"/>
                <a:sym typeface="Trebuchet MS"/>
              </a:rPr>
              <a:t>Spadafora</a:t>
            </a:r>
            <a:br>
              <a:rPr lang="en" sz="1200" dirty="0">
                <a:latin typeface="Arial" panose="020B0604020202020204" pitchFamily="34" charset="0"/>
                <a:ea typeface="Trebuchet MS"/>
                <a:cs typeface="Arial" panose="020B0604020202020204" pitchFamily="34" charset="0"/>
                <a:sym typeface="Trebuchet MS"/>
              </a:rPr>
            </a:br>
            <a:r>
              <a:rPr lang="en" sz="1200" dirty="0">
                <a:latin typeface="Arial" panose="020B0604020202020204" pitchFamily="34" charset="0"/>
                <a:ea typeface="Trebuchet MS"/>
                <a:cs typeface="Arial" panose="020B0604020202020204" pitchFamily="34" charset="0"/>
                <a:sym typeface="Trebuchet MS"/>
              </a:rPr>
              <a:t>Findings taken from "Voice of" student and resident surveys conducted by the </a:t>
            </a:r>
            <a:r>
              <a:rPr lang="en" sz="1200" dirty="0" err="1">
                <a:latin typeface="Arial" panose="020B0604020202020204" pitchFamily="34" charset="0"/>
                <a:ea typeface="Trebuchet MS"/>
                <a:cs typeface="Arial" panose="020B0604020202020204" pitchFamily="34" charset="0"/>
                <a:sym typeface="Trebuchet MS"/>
              </a:rPr>
              <a:t>FoM</a:t>
            </a:r>
            <a:r>
              <a:rPr lang="en" sz="1200" dirty="0">
                <a:latin typeface="Arial" panose="020B0604020202020204" pitchFamily="34" charset="0"/>
                <a:ea typeface="Trebuchet MS"/>
                <a:cs typeface="Arial" panose="020B0604020202020204" pitchFamily="34" charset="0"/>
                <a:sym typeface="Trebuchet MS"/>
              </a:rPr>
              <a:t> in 2019  AFMC Canadian graduate Questionnaire ( 2017-2019) &amp; MD Program End of Course Evaluations 2018-19</a:t>
            </a:r>
            <a:endParaRPr dirty="0">
              <a:latin typeface="Arial" panose="020B0604020202020204" pitchFamily="34" charset="0"/>
              <a:cs typeface="Arial" panose="020B0604020202020204" pitchFamily="34" charset="0"/>
            </a:endParaRPr>
          </a:p>
          <a:p>
            <a:pPr marL="0" lvl="0" indent="0" algn="l" rtl="0">
              <a:lnSpc>
                <a:spcPct val="115000"/>
              </a:lnSpc>
              <a:spcBef>
                <a:spcPts val="1000"/>
              </a:spcBef>
              <a:spcAft>
                <a:spcPts val="0"/>
              </a:spcAft>
              <a:buSzPts val="1800"/>
              <a:buNone/>
            </a:pPr>
            <a:endParaRPr sz="1200" dirty="0">
              <a:solidFill>
                <a:srgbClr val="FFFFFF"/>
              </a:solidFill>
              <a:latin typeface="Trebuchet MS"/>
              <a:ea typeface="Trebuchet MS"/>
              <a:cs typeface="Trebuchet MS"/>
              <a:sym typeface="Trebuchet MS"/>
            </a:endParaRPr>
          </a:p>
          <a:p>
            <a:pPr marL="0" lvl="0" indent="0" algn="l" rtl="0">
              <a:lnSpc>
                <a:spcPct val="115000"/>
              </a:lnSpc>
              <a:spcBef>
                <a:spcPts val="1000"/>
              </a:spcBef>
              <a:spcAft>
                <a:spcPts val="0"/>
              </a:spcAft>
              <a:buSzPts val="1800"/>
              <a:buNone/>
            </a:pPr>
            <a:endParaRPr sz="1200" dirty="0">
              <a:solidFill>
                <a:srgbClr val="FFFFFF"/>
              </a:solidFill>
              <a:latin typeface="Trebuchet MS"/>
              <a:ea typeface="Trebuchet MS"/>
              <a:cs typeface="Trebuchet MS"/>
              <a:sym typeface="Trebuchet MS"/>
            </a:endParaRPr>
          </a:p>
          <a:p>
            <a:pPr marL="0" lvl="0" indent="0" algn="l" rtl="0">
              <a:lnSpc>
                <a:spcPct val="115000"/>
              </a:lnSpc>
              <a:spcBef>
                <a:spcPts val="0"/>
              </a:spcBef>
              <a:spcAft>
                <a:spcPts val="1600"/>
              </a:spcAft>
              <a:buSzPts val="1800"/>
              <a:buNone/>
            </a:pPr>
            <a:endParaRPr dirty="0"/>
          </a:p>
        </p:txBody>
      </p:sp>
      <p:cxnSp>
        <p:nvCxnSpPr>
          <p:cNvPr id="4" name="Straight Connector 3">
            <a:extLst>
              <a:ext uri="{FF2B5EF4-FFF2-40B4-BE49-F238E27FC236}">
                <a16:creationId xmlns:a16="http://schemas.microsoft.com/office/drawing/2014/main" id="{47BC746D-A970-C740-962B-FB473026358A}"/>
              </a:ext>
            </a:extLst>
          </p:cNvPr>
          <p:cNvCxnSpPr/>
          <p:nvPr/>
        </p:nvCxnSpPr>
        <p:spPr>
          <a:xfrm>
            <a:off x="457200" y="860678"/>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t>Acknowledgements</a:t>
            </a:r>
            <a:endParaRPr dirty="0"/>
          </a:p>
        </p:txBody>
      </p:sp>
      <p:sp>
        <p:nvSpPr>
          <p:cNvPr id="226" name="Google Shape;226;p39"/>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88900" lvl="0" indent="0" algn="ctr" rtl="0">
              <a:lnSpc>
                <a:spcPct val="115000"/>
              </a:lnSpc>
              <a:spcBef>
                <a:spcPts val="0"/>
              </a:spcBef>
              <a:spcAft>
                <a:spcPts val="0"/>
              </a:spcAft>
              <a:buSzPts val="2200"/>
              <a:buNone/>
            </a:pPr>
            <a:r>
              <a:rPr lang="en" sz="2200" dirty="0"/>
              <a:t>We wish to acknowledge and thank Dr. Milena Forte, </a:t>
            </a:r>
            <a:r>
              <a:rPr lang="en" sz="2200" dirty="0" err="1"/>
              <a:t>Dr.Erin</a:t>
            </a:r>
            <a:r>
              <a:rPr lang="en" sz="2200" dirty="0"/>
              <a:t> </a:t>
            </a:r>
            <a:r>
              <a:rPr lang="en" sz="2200" dirty="0" err="1"/>
              <a:t>Bearss</a:t>
            </a:r>
            <a:r>
              <a:rPr lang="en" sz="2200" dirty="0"/>
              <a:t>, </a:t>
            </a:r>
            <a:r>
              <a:rPr lang="en" sz="2200" dirty="0" err="1"/>
              <a:t>Dr.Lindsay</a:t>
            </a:r>
            <a:r>
              <a:rPr lang="en" sz="2200" dirty="0"/>
              <a:t>, </a:t>
            </a:r>
            <a:r>
              <a:rPr lang="en" sz="2200" dirty="0" err="1"/>
              <a:t>Dr.Herzog</a:t>
            </a:r>
            <a:r>
              <a:rPr lang="en" sz="2200" dirty="0"/>
              <a:t>,  Dr. Diana </a:t>
            </a:r>
            <a:r>
              <a:rPr lang="en" sz="2200" dirty="0" err="1"/>
              <a:t>Toubassi</a:t>
            </a:r>
            <a:r>
              <a:rPr lang="en" sz="2200" dirty="0"/>
              <a:t> and Dr. Allan Peterkin for their previous presentations on Physician Wellness</a:t>
            </a:r>
          </a:p>
          <a:p>
            <a:pPr marL="88900" lvl="0" indent="0" algn="ctr" rtl="0">
              <a:lnSpc>
                <a:spcPct val="115000"/>
              </a:lnSpc>
              <a:spcBef>
                <a:spcPts val="0"/>
              </a:spcBef>
              <a:spcAft>
                <a:spcPts val="0"/>
              </a:spcAft>
              <a:buSzPts val="2200"/>
              <a:buNone/>
            </a:pPr>
            <a:endParaRPr sz="2200" dirty="0"/>
          </a:p>
          <a:p>
            <a:pPr marL="88900" lvl="0" indent="0" algn="ctr" rtl="0">
              <a:lnSpc>
                <a:spcPct val="115000"/>
              </a:lnSpc>
              <a:spcBef>
                <a:spcPts val="0"/>
              </a:spcBef>
              <a:spcAft>
                <a:spcPts val="0"/>
              </a:spcAft>
              <a:buSzPts val="2200"/>
              <a:buNone/>
            </a:pPr>
            <a:r>
              <a:rPr lang="en" sz="2200" dirty="0"/>
              <a:t>We wish to acknowledge Dr. Vivian Tam R2 MSH, Dr. Julie Maggi Resident Wellness Director, Faculty of Medicine for their advice and feedback on this module</a:t>
            </a:r>
            <a:endParaRPr sz="2200" dirty="0"/>
          </a:p>
          <a:p>
            <a:pPr marL="457200" lvl="0" indent="-228600" algn="l" rtl="0">
              <a:lnSpc>
                <a:spcPct val="115000"/>
              </a:lnSpc>
              <a:spcBef>
                <a:spcPts val="0"/>
              </a:spcBef>
              <a:spcAft>
                <a:spcPts val="0"/>
              </a:spcAft>
              <a:buSzPts val="1800"/>
              <a:buNone/>
            </a:pPr>
            <a:endParaRPr dirty="0"/>
          </a:p>
        </p:txBody>
      </p:sp>
      <p:cxnSp>
        <p:nvCxnSpPr>
          <p:cNvPr id="4" name="Straight Connector 3">
            <a:extLst>
              <a:ext uri="{FF2B5EF4-FFF2-40B4-BE49-F238E27FC236}">
                <a16:creationId xmlns:a16="http://schemas.microsoft.com/office/drawing/2014/main" id="{5F08CEA0-88A8-DE44-B3B5-2E972FA8037D}"/>
              </a:ext>
            </a:extLst>
          </p:cNvPr>
          <p:cNvCxnSpPr/>
          <p:nvPr/>
        </p:nvCxnSpPr>
        <p:spPr>
          <a:xfrm>
            <a:off x="457200" y="1493450"/>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0"/>
        <p:cNvGrpSpPr/>
        <p:nvPr/>
      </p:nvGrpSpPr>
      <p:grpSpPr>
        <a:xfrm>
          <a:off x="0" y="0"/>
          <a:ext cx="0" cy="0"/>
          <a:chOff x="0" y="0"/>
          <a:chExt cx="0" cy="0"/>
        </a:xfrm>
      </p:grpSpPr>
      <p:pic>
        <p:nvPicPr>
          <p:cNvPr id="3" name="Picture 2">
            <a:extLst>
              <a:ext uri="{FF2B5EF4-FFF2-40B4-BE49-F238E27FC236}">
                <a16:creationId xmlns:a16="http://schemas.microsoft.com/office/drawing/2014/main" id="{0580428B-0C84-7045-89F2-0B15CB26BB94}"/>
              </a:ext>
            </a:extLst>
          </p:cNvPr>
          <p:cNvPicPr>
            <a:picLocks noChangeAspect="1"/>
          </p:cNvPicPr>
          <p:nvPr/>
        </p:nvPicPr>
        <p:blipFill rotWithShape="1">
          <a:blip r:embed="rId3"/>
          <a:srcRect t="19320"/>
          <a:stretch/>
        </p:blipFill>
        <p:spPr>
          <a:xfrm>
            <a:off x="5619450" y="1043508"/>
            <a:ext cx="3222063" cy="3866918"/>
          </a:xfrm>
          <a:prstGeom prst="rect">
            <a:avLst/>
          </a:prstGeom>
        </p:spPr>
      </p:pic>
      <p:sp>
        <p:nvSpPr>
          <p:cNvPr id="231" name="Google Shape;231;p40"/>
          <p:cNvSpPr txBox="1">
            <a:spLocks noGrp="1"/>
          </p:cNvSpPr>
          <p:nvPr>
            <p:ph type="title"/>
          </p:nvPr>
        </p:nvSpPr>
        <p:spPr>
          <a:xfrm>
            <a:off x="585216" y="2641472"/>
            <a:ext cx="4860756" cy="2452879"/>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000"/>
              <a:buNone/>
            </a:pPr>
            <a:r>
              <a:rPr lang="en" i="1" dirty="0"/>
              <a:t>“</a:t>
            </a:r>
            <a:r>
              <a:rPr lang="en" sz="2800" i="1" dirty="0"/>
              <a:t>I will give to my teachers, colleagues, and students the respect and gratitude that is their due….I will attend to my own health, well-being, and abilities in order to provide care of the highest standards”</a:t>
            </a:r>
            <a:br>
              <a:rPr lang="en" sz="2800" i="1" dirty="0"/>
            </a:br>
            <a:endParaRPr sz="2800" i="1" dirty="0"/>
          </a:p>
          <a:p>
            <a:pPr marL="0" lvl="0" indent="0" algn="ctr" rtl="0">
              <a:lnSpc>
                <a:spcPct val="100000"/>
              </a:lnSpc>
              <a:spcBef>
                <a:spcPts val="0"/>
              </a:spcBef>
              <a:spcAft>
                <a:spcPts val="0"/>
              </a:spcAft>
              <a:buSzPts val="3000"/>
              <a:buNone/>
            </a:pPr>
            <a:r>
              <a:rPr lang="en" sz="1200" i="1" dirty="0"/>
              <a:t>From the revised Declaration of Geneva, adopted by the World Medical Association</a:t>
            </a:r>
            <a:endParaRPr sz="1200" i="1" dirty="0"/>
          </a:p>
        </p:txBody>
      </p:sp>
      <p:sp>
        <p:nvSpPr>
          <p:cNvPr id="4" name="TextBox 3">
            <a:extLst>
              <a:ext uri="{FF2B5EF4-FFF2-40B4-BE49-F238E27FC236}">
                <a16:creationId xmlns:a16="http://schemas.microsoft.com/office/drawing/2014/main" id="{2A429D24-6CD6-C443-B039-CB5580FE7D7F}"/>
              </a:ext>
            </a:extLst>
          </p:cNvPr>
          <p:cNvSpPr txBox="1"/>
          <p:nvPr/>
        </p:nvSpPr>
        <p:spPr>
          <a:xfrm>
            <a:off x="6909012" y="6569456"/>
            <a:ext cx="2234988" cy="253916"/>
          </a:xfrm>
          <a:prstGeom prst="rect">
            <a:avLst/>
          </a:prstGeom>
          <a:noFill/>
        </p:spPr>
        <p:txBody>
          <a:bodyPr wrap="square" rtlCol="0">
            <a:spAutoFit/>
          </a:bodyPr>
          <a:lstStyle/>
          <a:p>
            <a:r>
              <a:rPr lang="en-CA" sz="1050" dirty="0"/>
              <a:t>Image by </a:t>
            </a:r>
            <a:r>
              <a:rPr lang="en-CA" sz="1050" dirty="0">
                <a:hlinkClick r:id="rId4"/>
              </a:rPr>
              <a:t>Nika Akin</a:t>
            </a:r>
            <a:r>
              <a:rPr lang="en-CA" sz="1050" dirty="0"/>
              <a:t> from </a:t>
            </a:r>
            <a:r>
              <a:rPr lang="en-CA" sz="1050" dirty="0">
                <a:hlinkClick r:id="rId5"/>
              </a:rPr>
              <a:t>Pixabay</a:t>
            </a:r>
            <a:endParaRPr lang="en-US"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5"/>
        <p:cNvGrpSpPr/>
        <p:nvPr/>
      </p:nvGrpSpPr>
      <p:grpSpPr>
        <a:xfrm>
          <a:off x="0" y="0"/>
          <a:ext cx="0" cy="0"/>
          <a:chOff x="0" y="0"/>
          <a:chExt cx="0" cy="0"/>
        </a:xfrm>
      </p:grpSpPr>
      <p:sp>
        <p:nvSpPr>
          <p:cNvPr id="236" name="Google Shape;236;p41"/>
          <p:cNvSpPr txBox="1"/>
          <p:nvPr/>
        </p:nvSpPr>
        <p:spPr>
          <a:xfrm>
            <a:off x="1169575" y="2480000"/>
            <a:ext cx="7248000" cy="237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chemeClr val="tx2">
                    <a:lumMod val="50000"/>
                  </a:schemeClr>
                </a:solidFill>
                <a:ea typeface="Roboto"/>
                <a:cs typeface="Roboto"/>
                <a:sym typeface="Roboto"/>
              </a:rPr>
              <a:t>Extra Slides for Presenter Reference...</a:t>
            </a:r>
            <a:endParaRPr sz="3000" b="0" i="0" u="none" strike="noStrike" cap="none" dirty="0">
              <a:solidFill>
                <a:schemeClr val="tx2">
                  <a:lumMod val="50000"/>
                </a:schemeClr>
              </a:solidFill>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pic>
        <p:nvPicPr>
          <p:cNvPr id="241" name="Google Shape;241;p42"/>
          <p:cNvPicPr preferRelativeResize="0"/>
          <p:nvPr/>
        </p:nvPicPr>
        <p:blipFill rotWithShape="1">
          <a:blip r:embed="rId3">
            <a:alphaModFix/>
          </a:blip>
          <a:srcRect/>
          <a:stretch/>
        </p:blipFill>
        <p:spPr>
          <a:xfrm>
            <a:off x="2685142" y="898116"/>
            <a:ext cx="4080510" cy="4686300"/>
          </a:xfrm>
          <a:prstGeom prst="rect">
            <a:avLst/>
          </a:prstGeom>
          <a:noFill/>
          <a:ln>
            <a:noFill/>
          </a:ln>
        </p:spPr>
      </p:pic>
      <p:sp>
        <p:nvSpPr>
          <p:cNvPr id="242" name="Google Shape;242;p42"/>
          <p:cNvSpPr txBox="1"/>
          <p:nvPr/>
        </p:nvSpPr>
        <p:spPr>
          <a:xfrm>
            <a:off x="398350" y="578000"/>
            <a:ext cx="1980000" cy="89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highlight>
                  <a:srgbClr val="FFFFFF"/>
                </a:highlight>
                <a:latin typeface="+mj-lt"/>
                <a:ea typeface="Roboto"/>
                <a:cs typeface="Roboto"/>
                <a:sym typeface="Roboto"/>
              </a:rPr>
              <a:t>Just for reference</a:t>
            </a:r>
            <a:endParaRPr sz="1400" b="0" i="0" u="none" strike="noStrike" cap="none" dirty="0">
              <a:solidFill>
                <a:srgbClr val="000000"/>
              </a:solidFill>
              <a:highlight>
                <a:srgbClr val="FFFFFF"/>
              </a:highlight>
              <a:latin typeface="+mj-lt"/>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1000"/>
            <a:lum/>
            <a:extLst>
              <a:ext uri="{BEBA8EAE-BF5A-486C-A8C5-ECC9F3942E4B}">
                <a14:imgProps xmlns:a14="http://schemas.microsoft.com/office/drawing/2010/main">
                  <a14:imgLayer r:embed="rId3">
                    <a14:imgEffect>
                      <a14:sharpenSoften amount="17000"/>
                    </a14:imgEffect>
                    <a14:imgEffect>
                      <a14:brightnessContrast bright="21000" contrast="14000"/>
                    </a14:imgEffect>
                  </a14:imgLayer>
                </a14:imgProps>
              </a:ext>
            </a:extLst>
          </a:blip>
          <a:srcRect/>
          <a:stretch>
            <a:fillRect l="-33000" r="-3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53A88D-70AF-2943-A5AC-EB1268B119D2}"/>
              </a:ext>
            </a:extLst>
          </p:cNvPr>
          <p:cNvSpPr/>
          <p:nvPr/>
        </p:nvSpPr>
        <p:spPr>
          <a:xfrm>
            <a:off x="835227" y="1006285"/>
            <a:ext cx="4517512" cy="4845429"/>
          </a:xfrm>
          <a:prstGeom prst="rect">
            <a:avLst/>
          </a:prstGeom>
          <a:solidFill>
            <a:schemeClr val="bg1">
              <a:alpha val="47000"/>
            </a:schemeClr>
          </a:solidFill>
          <a:effectLst>
            <a:outerShdw blurRad="342900" dist="50800" dir="5400000" algn="ctr" rotWithShape="0">
              <a:srgbClr val="000000">
                <a:alpha val="0"/>
              </a:srgbClr>
            </a:outerShdw>
          </a:effectLst>
        </p:spPr>
        <p:txBody>
          <a:bodyPr wrap="square">
            <a:spAutoFit/>
          </a:bodyPr>
          <a:lstStyle/>
          <a:p>
            <a:pPr lvl="0" algn="ctr">
              <a:lnSpc>
                <a:spcPct val="115000"/>
              </a:lnSpc>
              <a:spcBef>
                <a:spcPts val="1600"/>
              </a:spcBef>
              <a:buSzPts val="1800"/>
            </a:pPr>
            <a:r>
              <a:rPr lang="en-CA" sz="3600" b="1" dirty="0">
                <a:effectLst>
                  <a:outerShdw blurRad="50800" dist="50800" dir="1140000" algn="ctr" rotWithShape="0">
                    <a:srgbClr val="000000">
                      <a:alpha val="0"/>
                    </a:srgbClr>
                  </a:outerShdw>
                </a:effectLst>
              </a:rPr>
              <a:t>“</a:t>
            </a:r>
            <a:r>
              <a:rPr lang="en-CA" sz="3600" b="1" i="1" dirty="0">
                <a:effectLst>
                  <a:outerShdw blurRad="50800" dist="50800" dir="1140000" algn="ctr" rotWithShape="0">
                    <a:srgbClr val="000000">
                      <a:alpha val="0"/>
                    </a:srgbClr>
                  </a:outerShdw>
                </a:effectLst>
              </a:rPr>
              <a:t>Wellness </a:t>
            </a:r>
            <a:r>
              <a:rPr lang="en-CA" sz="3600" b="1" dirty="0">
                <a:effectLst>
                  <a:outerShdw blurRad="50800" dist="50800" dir="1140000" algn="ctr" rotWithShape="0">
                    <a:srgbClr val="000000">
                      <a:alpha val="0"/>
                    </a:srgbClr>
                  </a:outerShdw>
                </a:effectLst>
              </a:rPr>
              <a:t>is a state of </a:t>
            </a:r>
            <a:r>
              <a:rPr lang="en-CA" sz="3600" b="1" i="1" dirty="0">
                <a:effectLst>
                  <a:outerShdw blurRad="50800" dist="50800" dir="1140000" algn="ctr" rotWithShape="0">
                    <a:srgbClr val="000000">
                      <a:alpha val="0"/>
                    </a:srgbClr>
                  </a:outerShdw>
                </a:effectLst>
              </a:rPr>
              <a:t>complete physical,</a:t>
            </a:r>
            <a:r>
              <a:rPr lang="en-CA" sz="3600" b="1" dirty="0">
                <a:effectLst>
                  <a:outerShdw blurRad="50800" dist="50800" dir="1140000" algn="ctr" rotWithShape="0">
                    <a:srgbClr val="000000">
                      <a:alpha val="0"/>
                    </a:srgbClr>
                  </a:outerShdw>
                </a:effectLst>
              </a:rPr>
              <a:t> </a:t>
            </a:r>
            <a:r>
              <a:rPr lang="en-CA" sz="3600" b="1" i="1" dirty="0">
                <a:effectLst>
                  <a:outerShdw blurRad="50800" dist="50800" dir="1140000" algn="ctr" rotWithShape="0">
                    <a:srgbClr val="000000">
                      <a:alpha val="0"/>
                    </a:srgbClr>
                  </a:outerShdw>
                </a:effectLst>
              </a:rPr>
              <a:t>mental</a:t>
            </a:r>
            <a:r>
              <a:rPr lang="en-CA" sz="3600" b="1" dirty="0">
                <a:effectLst>
                  <a:outerShdw blurRad="50800" dist="50800" dir="1140000" algn="ctr" rotWithShape="0">
                    <a:srgbClr val="000000">
                      <a:alpha val="0"/>
                    </a:srgbClr>
                  </a:outerShdw>
                </a:effectLst>
              </a:rPr>
              <a:t> and </a:t>
            </a:r>
            <a:r>
              <a:rPr lang="en-CA" sz="3600" b="1" i="1" dirty="0">
                <a:effectLst>
                  <a:outerShdw blurRad="50800" dist="50800" dir="1140000" algn="ctr" rotWithShape="0">
                    <a:srgbClr val="000000">
                      <a:alpha val="0"/>
                    </a:srgbClr>
                  </a:outerShdw>
                </a:effectLst>
              </a:rPr>
              <a:t>social well-being</a:t>
            </a:r>
            <a:r>
              <a:rPr lang="en-CA" sz="3600" b="1" dirty="0">
                <a:effectLst>
                  <a:outerShdw blurRad="50800" dist="50800" dir="1140000" algn="ctr" rotWithShape="0">
                    <a:srgbClr val="000000">
                      <a:alpha val="0"/>
                    </a:srgbClr>
                  </a:outerShdw>
                </a:effectLst>
              </a:rPr>
              <a:t>, and </a:t>
            </a:r>
            <a:r>
              <a:rPr lang="en-CA" sz="3600" b="1" i="1" dirty="0">
                <a:effectLst>
                  <a:outerShdw blurRad="50800" dist="50800" dir="1140000" algn="ctr" rotWithShape="0">
                    <a:srgbClr val="000000">
                      <a:alpha val="0"/>
                    </a:srgbClr>
                  </a:outerShdw>
                </a:effectLst>
              </a:rPr>
              <a:t>not</a:t>
            </a:r>
            <a:r>
              <a:rPr lang="en-CA" sz="3600" b="1" dirty="0">
                <a:effectLst>
                  <a:outerShdw blurRad="50800" dist="50800" dir="1140000" algn="ctr" rotWithShape="0">
                    <a:srgbClr val="000000">
                      <a:alpha val="0"/>
                    </a:srgbClr>
                  </a:outerShdw>
                </a:effectLst>
              </a:rPr>
              <a:t> merely the absence of disease or infirmity” </a:t>
            </a:r>
            <a:endParaRPr lang="en-CA" sz="3600" b="1" i="1" dirty="0">
              <a:effectLst>
                <a:outerShdw blurRad="50800" dist="50800" dir="1140000" algn="ctr" rotWithShape="0">
                  <a:srgbClr val="000000">
                    <a:alpha val="0"/>
                  </a:srgbClr>
                </a:outerShdw>
              </a:effectLst>
            </a:endParaRPr>
          </a:p>
          <a:p>
            <a:pPr lvl="0" algn="ctr">
              <a:lnSpc>
                <a:spcPct val="115000"/>
              </a:lnSpc>
              <a:spcBef>
                <a:spcPts val="1600"/>
              </a:spcBef>
              <a:buSzPts val="1800"/>
            </a:pPr>
            <a:r>
              <a:rPr lang="en-CA" sz="2000" b="1" i="1" dirty="0">
                <a:effectLst>
                  <a:outerShdw blurRad="50800" dist="50800" dir="1140000" algn="ctr" rotWithShape="0">
                    <a:srgbClr val="000000">
                      <a:alpha val="0"/>
                    </a:srgbClr>
                  </a:outerShdw>
                </a:effectLst>
                <a:latin typeface="Roboto"/>
                <a:ea typeface="Roboto"/>
                <a:cs typeface="Roboto"/>
                <a:sym typeface="Roboto"/>
              </a:rPr>
              <a:t>World Health Organization</a:t>
            </a:r>
          </a:p>
          <a:p>
            <a:pPr lvl="0" algn="ctr">
              <a:lnSpc>
                <a:spcPct val="115000"/>
              </a:lnSpc>
              <a:spcBef>
                <a:spcPts val="1600"/>
              </a:spcBef>
              <a:buSzPts val="1800"/>
            </a:pPr>
            <a:r>
              <a:rPr lang="en-CA" sz="1000" dirty="0"/>
              <a:t>Image by </a:t>
            </a:r>
            <a:r>
              <a:rPr lang="en-CA" sz="1000" dirty="0">
                <a:hlinkClick r:id="rId4">
                  <a:extLst>
                    <a:ext uri="{A12FA001-AC4F-418D-AE19-62706E023703}">
                      <ahyp:hlinkClr xmlns:ahyp="http://schemas.microsoft.com/office/drawing/2018/hyperlinkcolor" val="tx"/>
                    </a:ext>
                  </a:extLst>
                </a:hlinkClick>
              </a:rPr>
              <a:t>Elias Sch.</a:t>
            </a:r>
            <a:r>
              <a:rPr lang="en-CA" sz="1000" dirty="0"/>
              <a:t> from </a:t>
            </a:r>
            <a:r>
              <a:rPr lang="en-CA" sz="1000" dirty="0">
                <a:hlinkClick r:id="rId5">
                  <a:extLst>
                    <a:ext uri="{A12FA001-AC4F-418D-AE19-62706E023703}">
                      <ahyp:hlinkClr xmlns:ahyp="http://schemas.microsoft.com/office/drawing/2018/hyperlinkcolor" val="tx"/>
                    </a:ext>
                  </a:extLst>
                </a:hlinkClick>
              </a:rPr>
              <a:t>Pixabay</a:t>
            </a:r>
            <a:endParaRPr lang="en-CA" sz="1000" b="1" i="1" dirty="0">
              <a:effectLst>
                <a:outerShdw blurRad="50800" dist="50800" dir="1140000" algn="ctr" rotWithShape="0">
                  <a:srgbClr val="000000">
                    <a:alpha val="0"/>
                  </a:srgbClr>
                </a:outerShdw>
              </a:effectLst>
              <a:latin typeface="Roboto"/>
              <a:ea typeface="Roboto"/>
              <a:cs typeface="Roboto"/>
              <a:sym typeface="Roboto"/>
            </a:endParaRPr>
          </a:p>
        </p:txBody>
      </p:sp>
    </p:spTree>
    <p:extLst>
      <p:ext uri="{BB962C8B-B14F-4D97-AF65-F5344CB8AC3E}">
        <p14:creationId xmlns:p14="http://schemas.microsoft.com/office/powerpoint/2010/main" val="4027676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pic>
        <p:nvPicPr>
          <p:cNvPr id="247" name="Google Shape;247;p43"/>
          <p:cNvPicPr preferRelativeResize="0"/>
          <p:nvPr/>
        </p:nvPicPr>
        <p:blipFill rotWithShape="1">
          <a:blip r:embed="rId3">
            <a:alphaModFix/>
          </a:blip>
          <a:srcRect/>
          <a:stretch/>
        </p:blipFill>
        <p:spPr>
          <a:xfrm>
            <a:off x="2348696" y="796700"/>
            <a:ext cx="4754880" cy="4560570"/>
          </a:xfrm>
          <a:prstGeom prst="rect">
            <a:avLst/>
          </a:prstGeom>
          <a:noFill/>
          <a:ln>
            <a:noFill/>
          </a:ln>
        </p:spPr>
      </p:pic>
      <p:sp>
        <p:nvSpPr>
          <p:cNvPr id="248" name="Google Shape;248;p43"/>
          <p:cNvSpPr txBox="1"/>
          <p:nvPr/>
        </p:nvSpPr>
        <p:spPr>
          <a:xfrm>
            <a:off x="234350" y="796700"/>
            <a:ext cx="1851300"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highlight>
                  <a:srgbClr val="FFFFFF"/>
                </a:highlight>
                <a:latin typeface="+mj-lt"/>
                <a:ea typeface="Roboto"/>
                <a:cs typeface="Roboto"/>
                <a:sym typeface="Roboto"/>
              </a:rPr>
              <a:t>Just for reference</a:t>
            </a:r>
            <a:endParaRPr sz="1400" b="0" i="0" u="none" strike="noStrike" cap="none" dirty="0">
              <a:solidFill>
                <a:srgbClr val="000000"/>
              </a:solidFill>
              <a:highlight>
                <a:srgbClr val="FFFFFF"/>
              </a:highlight>
              <a:latin typeface="+mj-lt"/>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2"/>
        <p:cNvGrpSpPr/>
        <p:nvPr/>
      </p:nvGrpSpPr>
      <p:grpSpPr>
        <a:xfrm>
          <a:off x="0" y="0"/>
          <a:ext cx="0" cy="0"/>
          <a:chOff x="0" y="0"/>
          <a:chExt cx="0" cy="0"/>
        </a:xfrm>
      </p:grpSpPr>
      <p:pic>
        <p:nvPicPr>
          <p:cNvPr id="253" name="Google Shape;253;p44" title="Points scored"/>
          <p:cNvPicPr preferRelativeResize="0"/>
          <p:nvPr/>
        </p:nvPicPr>
        <p:blipFill rotWithShape="1">
          <a:blip r:embed="rId3">
            <a:alphaModFix/>
          </a:blip>
          <a:srcRect/>
          <a:stretch/>
        </p:blipFill>
        <p:spPr>
          <a:xfrm>
            <a:off x="1136723" y="1063129"/>
            <a:ext cx="6870553" cy="3980180"/>
          </a:xfrm>
          <a:prstGeom prst="rect">
            <a:avLst/>
          </a:prstGeom>
          <a:noFill/>
          <a:ln>
            <a:noFill/>
          </a:ln>
        </p:spPr>
      </p:pic>
      <p:sp>
        <p:nvSpPr>
          <p:cNvPr id="254" name="Google Shape;254;p44"/>
          <p:cNvSpPr txBox="1"/>
          <p:nvPr/>
        </p:nvSpPr>
        <p:spPr>
          <a:xfrm>
            <a:off x="6362689" y="6008500"/>
            <a:ext cx="2308200" cy="28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chemeClr val="bg1"/>
                </a:solidFill>
                <a:latin typeface="Roboto"/>
                <a:ea typeface="Roboto"/>
                <a:cs typeface="Roboto"/>
                <a:sym typeface="Roboto"/>
              </a:rPr>
              <a:t>Lyubomirsky et al. 2005</a:t>
            </a:r>
            <a:endParaRPr sz="1400" b="0" i="0" u="none" strike="noStrike" cap="none" dirty="0">
              <a:solidFill>
                <a:schemeClr val="bg1"/>
              </a:solidFill>
              <a:latin typeface="Roboto"/>
              <a:ea typeface="Roboto"/>
              <a:cs typeface="Roboto"/>
              <a:sym typeface="Roboto"/>
            </a:endParaRPr>
          </a:p>
        </p:txBody>
      </p:sp>
      <p:sp>
        <p:nvSpPr>
          <p:cNvPr id="255" name="Google Shape;255;p44"/>
          <p:cNvSpPr txBox="1"/>
          <p:nvPr/>
        </p:nvSpPr>
        <p:spPr>
          <a:xfrm>
            <a:off x="211073" y="281929"/>
            <a:ext cx="1851300" cy="78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highlight>
                  <a:srgbClr val="FFFFFF"/>
                </a:highlight>
                <a:latin typeface="+mj-lt"/>
                <a:ea typeface="Roboto"/>
                <a:cs typeface="Roboto"/>
                <a:sym typeface="Roboto"/>
              </a:rPr>
              <a:t>Just for reference</a:t>
            </a:r>
            <a:endParaRPr sz="1400" b="0" i="0" u="none" strike="noStrike" cap="none" dirty="0">
              <a:solidFill>
                <a:srgbClr val="000000"/>
              </a:solidFill>
              <a:highlight>
                <a:srgbClr val="FFFFFF"/>
              </a:highlight>
              <a:latin typeface="+mj-lt"/>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Wellness Group Activity Options</a:t>
            </a:r>
            <a:endParaRPr dirty="0">
              <a:solidFill>
                <a:schemeClr val="tx2">
                  <a:lumMod val="50000"/>
                </a:schemeClr>
              </a:solidFill>
            </a:endParaRPr>
          </a:p>
        </p:txBody>
      </p:sp>
      <p:sp>
        <p:nvSpPr>
          <p:cNvPr id="261" name="Google Shape;261;p45"/>
          <p:cNvSpPr txBox="1">
            <a:spLocks noGrp="1"/>
          </p:cNvSpPr>
          <p:nvPr>
            <p:ph type="body" idx="1"/>
          </p:nvPr>
        </p:nvSpPr>
        <p:spPr>
          <a:xfrm>
            <a:off x="1529692" y="1878904"/>
            <a:ext cx="3745689" cy="41125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2800" dirty="0">
                <a:solidFill>
                  <a:schemeClr val="tx2">
                    <a:lumMod val="50000"/>
                  </a:schemeClr>
                </a:solidFill>
              </a:rPr>
              <a:t>Moment of Mindfulness</a:t>
            </a:r>
            <a:endParaRPr sz="2800" dirty="0">
              <a:solidFill>
                <a:schemeClr val="tx2">
                  <a:lumMod val="50000"/>
                </a:schemeClr>
              </a:solidFill>
            </a:endParaRPr>
          </a:p>
          <a:p>
            <a:pPr marL="0" lvl="0" indent="0" algn="l" rtl="0">
              <a:lnSpc>
                <a:spcPct val="115000"/>
              </a:lnSpc>
              <a:spcBef>
                <a:spcPts val="1600"/>
              </a:spcBef>
              <a:spcAft>
                <a:spcPts val="0"/>
              </a:spcAft>
              <a:buSzPts val="1800"/>
              <a:buNone/>
            </a:pPr>
            <a:r>
              <a:rPr lang="en" sz="2800" dirty="0">
                <a:solidFill>
                  <a:schemeClr val="tx2">
                    <a:lumMod val="50000"/>
                  </a:schemeClr>
                </a:solidFill>
              </a:rPr>
              <a:t>Narrative Medicine</a:t>
            </a:r>
            <a:endParaRPr sz="2800" dirty="0">
              <a:solidFill>
                <a:schemeClr val="tx2">
                  <a:lumMod val="50000"/>
                </a:schemeClr>
              </a:solidFill>
            </a:endParaRPr>
          </a:p>
          <a:p>
            <a:pPr marL="0" lvl="0" indent="0" algn="l" rtl="0">
              <a:lnSpc>
                <a:spcPct val="115000"/>
              </a:lnSpc>
              <a:spcBef>
                <a:spcPts val="1600"/>
              </a:spcBef>
              <a:spcAft>
                <a:spcPts val="0"/>
              </a:spcAft>
              <a:buSzPts val="1800"/>
              <a:buNone/>
            </a:pPr>
            <a:r>
              <a:rPr lang="en" sz="2800" dirty="0">
                <a:solidFill>
                  <a:schemeClr val="tx2">
                    <a:lumMod val="50000"/>
                  </a:schemeClr>
                </a:solidFill>
              </a:rPr>
              <a:t>Exercise</a:t>
            </a:r>
            <a:endParaRPr sz="2800" dirty="0">
              <a:solidFill>
                <a:schemeClr val="tx2">
                  <a:lumMod val="50000"/>
                </a:schemeClr>
              </a:solidFill>
            </a:endParaRPr>
          </a:p>
          <a:p>
            <a:pPr marL="0" lvl="0" indent="0" algn="l" rtl="0">
              <a:lnSpc>
                <a:spcPct val="115000"/>
              </a:lnSpc>
              <a:spcBef>
                <a:spcPts val="1600"/>
              </a:spcBef>
              <a:spcAft>
                <a:spcPts val="1600"/>
              </a:spcAft>
              <a:buSzPts val="1800"/>
              <a:buNone/>
            </a:pPr>
            <a:r>
              <a:rPr lang="en" sz="2800" dirty="0">
                <a:solidFill>
                  <a:schemeClr val="tx2">
                    <a:lumMod val="50000"/>
                  </a:schemeClr>
                </a:solidFill>
              </a:rPr>
              <a:t>Improv</a:t>
            </a:r>
            <a:endParaRPr sz="2800" dirty="0">
              <a:solidFill>
                <a:schemeClr val="tx2">
                  <a:lumMod val="50000"/>
                </a:schemeClr>
              </a:solidFill>
            </a:endParaRPr>
          </a:p>
        </p:txBody>
      </p:sp>
      <p:cxnSp>
        <p:nvCxnSpPr>
          <p:cNvPr id="4" name="Straight Connector 3">
            <a:extLst>
              <a:ext uri="{FF2B5EF4-FFF2-40B4-BE49-F238E27FC236}">
                <a16:creationId xmlns:a16="http://schemas.microsoft.com/office/drawing/2014/main" id="{B5E07D5C-2717-0945-AAE4-77EBD06386B1}"/>
              </a:ext>
            </a:extLst>
          </p:cNvPr>
          <p:cNvCxnSpPr/>
          <p:nvPr/>
        </p:nvCxnSpPr>
        <p:spPr>
          <a:xfrm>
            <a:off x="387900" y="1525400"/>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body" idx="4294967295"/>
          </p:nvPr>
        </p:nvSpPr>
        <p:spPr>
          <a:xfrm>
            <a:off x="0" y="855663"/>
            <a:ext cx="8675688" cy="3321050"/>
          </a:xfrm>
          <a:prstGeom prst="rect">
            <a:avLst/>
          </a:prstGeom>
          <a:solidFill>
            <a:schemeClr val="bg1">
              <a:lumMod val="65000"/>
              <a:alpha val="0"/>
            </a:schemeClr>
          </a:solidFill>
          <a:ln>
            <a:noFill/>
          </a:ln>
          <a:effectLst>
            <a:outerShdw blurRad="50800" dist="50800" dir="5400000" algn="ctr" rotWithShape="0">
              <a:srgbClr val="000000">
                <a:alpha val="55000"/>
              </a:srgbClr>
            </a:outerShdw>
          </a:effectLst>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800"/>
              <a:buNone/>
            </a:pP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a:t>
            </a:r>
            <a:r>
              <a:rPr lang="en" sz="3600" b="1" i="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Resilience</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is defined as the set of </a:t>
            </a:r>
            <a:r>
              <a:rPr lang="en" sz="3600" b="1" i="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individual skills</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a:t>
            </a:r>
            <a:r>
              <a:rPr lang="en" sz="3600" b="1" i="1" dirty="0" err="1">
                <a:ln w="6350">
                  <a:solidFill>
                    <a:schemeClr val="tx1">
                      <a:alpha val="5000"/>
                    </a:schemeClr>
                  </a:solidFill>
                </a:ln>
                <a:solidFill>
                  <a:schemeClr val="bg1"/>
                </a:solidFill>
                <a:effectLst>
                  <a:outerShdw blurRad="50800" dist="50800" dir="5940000" algn="ctr" rotWithShape="0">
                    <a:srgbClr val="000000">
                      <a:alpha val="43137"/>
                    </a:srgbClr>
                  </a:outerShdw>
                </a:effectLst>
              </a:rPr>
              <a:t>behaviours</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and </a:t>
            </a:r>
            <a:r>
              <a:rPr lang="en" sz="3600" b="1" i="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attitudes</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that contribute to personal </a:t>
            </a:r>
            <a:r>
              <a:rPr lang="en" sz="3600" b="1" i="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physical, emotional, </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and</a:t>
            </a:r>
            <a:r>
              <a:rPr lang="en" sz="3600" b="1" i="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social well being</a:t>
            </a: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a:t>
            </a:r>
            <a:endParaRPr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endParaRPr>
          </a:p>
          <a:p>
            <a:pPr marL="457200" lvl="0" indent="0" algn="ctr" rtl="0">
              <a:lnSpc>
                <a:spcPct val="115000"/>
              </a:lnSpc>
              <a:spcBef>
                <a:spcPts val="0"/>
              </a:spcBef>
              <a:spcAft>
                <a:spcPts val="0"/>
              </a:spcAft>
              <a:buSzPts val="1800"/>
              <a:buNone/>
            </a:pPr>
            <a:r>
              <a:rPr lang="en"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rPr>
              <a:t>– including the prevention of burnout”</a:t>
            </a:r>
            <a:endParaRPr sz="3600" b="1" dirty="0">
              <a:ln w="6350">
                <a:solidFill>
                  <a:schemeClr val="tx1">
                    <a:alpha val="5000"/>
                  </a:schemeClr>
                </a:solidFill>
              </a:ln>
              <a:solidFill>
                <a:schemeClr val="bg1"/>
              </a:solidFill>
              <a:effectLst>
                <a:outerShdw blurRad="50800" dist="50800" dir="5940000" algn="ctr" rotWithShape="0">
                  <a:srgbClr val="000000">
                    <a:alpha val="43137"/>
                  </a:srgbClr>
                </a:outerShdw>
              </a:effectLst>
            </a:endParaRPr>
          </a:p>
          <a:p>
            <a:pPr marL="457200" lvl="0" indent="0" algn="ctr" rtl="0">
              <a:lnSpc>
                <a:spcPct val="115000"/>
              </a:lnSpc>
              <a:spcBef>
                <a:spcPts val="0"/>
              </a:spcBef>
              <a:spcAft>
                <a:spcPts val="0"/>
              </a:spcAft>
              <a:buSzPts val="1800"/>
              <a:buNone/>
            </a:pPr>
            <a:r>
              <a:rPr lang="en" b="1" dirty="0">
                <a:ln w="6350">
                  <a:solidFill>
                    <a:schemeClr val="tx1">
                      <a:alpha val="59000"/>
                    </a:schemeClr>
                  </a:solidFill>
                </a:ln>
                <a:solidFill>
                  <a:srgbClr val="FFFFFF"/>
                </a:solidFill>
                <a:effectLst>
                  <a:outerShdw blurRad="50800" dist="50800" dir="1920000" algn="ctr" rotWithShape="0">
                    <a:srgbClr val="000000">
                      <a:alpha val="43137"/>
                    </a:srgbClr>
                  </a:outerShdw>
                </a:effectLst>
                <a:latin typeface="Calibri"/>
                <a:ea typeface="Calibri"/>
                <a:cs typeface="Calibri"/>
                <a:sym typeface="Calibri"/>
              </a:rPr>
              <a:t> </a:t>
            </a:r>
            <a:endParaRPr dirty="0">
              <a:solidFill>
                <a:srgbClr val="FFFFFF"/>
              </a:solidFill>
            </a:endParaRPr>
          </a:p>
        </p:txBody>
      </p:sp>
      <p:sp>
        <p:nvSpPr>
          <p:cNvPr id="2" name="TextBox 1">
            <a:extLst>
              <a:ext uri="{FF2B5EF4-FFF2-40B4-BE49-F238E27FC236}">
                <a16:creationId xmlns:a16="http://schemas.microsoft.com/office/drawing/2014/main" id="{2F7FB4C0-D74B-5049-A556-26C573B46EF1}"/>
              </a:ext>
            </a:extLst>
          </p:cNvPr>
          <p:cNvSpPr txBox="1"/>
          <p:nvPr/>
        </p:nvSpPr>
        <p:spPr>
          <a:xfrm>
            <a:off x="754380" y="4853384"/>
            <a:ext cx="7635240" cy="1029256"/>
          </a:xfrm>
          <a:prstGeom prst="rect">
            <a:avLst/>
          </a:prstGeom>
          <a:noFill/>
          <a:effectLst>
            <a:outerShdw blurRad="50800" dist="50800" dir="5400000" algn="ctr" rotWithShape="0">
              <a:srgbClr val="000000">
                <a:alpha val="61000"/>
              </a:srgbClr>
            </a:outerShdw>
          </a:effectLst>
        </p:spPr>
        <p:txBody>
          <a:bodyPr wrap="square" rtlCol="0">
            <a:spAutoFit/>
          </a:bodyPr>
          <a:lstStyle/>
          <a:p>
            <a:pPr marL="457200" lvl="0" algn="ctr">
              <a:lnSpc>
                <a:spcPct val="115000"/>
              </a:lnSpc>
              <a:buSzPts val="1800"/>
            </a:pPr>
            <a:r>
              <a:rPr lang="en-CA" b="1" dirty="0" err="1">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Bohman</a:t>
            </a:r>
            <a:r>
              <a:rPr lang="en-CA" b="1" dirty="0">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 B, </a:t>
            </a:r>
            <a:r>
              <a:rPr lang="en-CA" b="1" dirty="0" err="1">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DyrbyeL</a:t>
            </a:r>
            <a:r>
              <a:rPr lang="en-CA" b="1" dirty="0">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 </a:t>
            </a:r>
            <a:r>
              <a:rPr lang="en-CA" b="1" dirty="0" err="1">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Sinskyn</a:t>
            </a:r>
            <a:r>
              <a:rPr lang="en-CA" b="1" dirty="0">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 CA et al. Physician Well-Being: The reciprocity of practice efficiency, culture of wellness, and personal resilience. </a:t>
            </a:r>
            <a:r>
              <a:rPr lang="en-CA" b="1" i="1" dirty="0">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NEJM Catalyst </a:t>
            </a:r>
            <a:r>
              <a:rPr lang="en-CA" b="1" dirty="0">
                <a:ln w="6350">
                  <a:solidFill>
                    <a:schemeClr val="tx1">
                      <a:alpha val="0"/>
                    </a:schemeClr>
                  </a:solidFill>
                </a:ln>
                <a:solidFill>
                  <a:srgbClr val="FFFFFF"/>
                </a:solidFill>
                <a:effectLst>
                  <a:outerShdw blurRad="50800" dist="50800" dir="1920000" algn="ctr" rotWithShape="0">
                    <a:srgbClr val="000000">
                      <a:alpha val="43137"/>
                    </a:srgbClr>
                  </a:outerShdw>
                </a:effectLst>
                <a:ea typeface="Calibri"/>
                <a:cs typeface="Calibri"/>
                <a:sym typeface="Calibri"/>
              </a:rPr>
              <a:t>2017</a:t>
            </a:r>
            <a:endParaRPr lang="en-CA" b="1" dirty="0">
              <a:ln w="6350">
                <a:solidFill>
                  <a:schemeClr val="tx1">
                    <a:alpha val="0"/>
                  </a:schemeClr>
                </a:solidFill>
              </a:ln>
              <a:solidFill>
                <a:srgbClr val="FFFFFF"/>
              </a:solidFill>
              <a:effectLst>
                <a:outerShdw blurRad="50800" dist="50800" dir="1920000" algn="ctr" rotWithShape="0">
                  <a:srgbClr val="000000">
                    <a:alpha val="43137"/>
                  </a:srgbClr>
                </a:outerShdw>
              </a:effectLst>
            </a:endParaRPr>
          </a:p>
        </p:txBody>
      </p:sp>
      <p:sp>
        <p:nvSpPr>
          <p:cNvPr id="4" name="Rectangle 3">
            <a:extLst>
              <a:ext uri="{FF2B5EF4-FFF2-40B4-BE49-F238E27FC236}">
                <a16:creationId xmlns:a16="http://schemas.microsoft.com/office/drawing/2014/main" id="{04A6967E-AA31-8B40-8A18-302EFD35634A}"/>
              </a:ext>
            </a:extLst>
          </p:cNvPr>
          <p:cNvSpPr/>
          <p:nvPr/>
        </p:nvSpPr>
        <p:spPr>
          <a:xfrm>
            <a:off x="5318760" y="6384298"/>
            <a:ext cx="4572000" cy="276999"/>
          </a:xfrm>
          <a:prstGeom prst="rect">
            <a:avLst/>
          </a:prstGeom>
        </p:spPr>
        <p:txBody>
          <a:bodyPr>
            <a:spAutoFit/>
          </a:bodyPr>
          <a:lstStyle/>
          <a:p>
            <a:pPr marL="914400" lvl="0" indent="0">
              <a:lnSpc>
                <a:spcPct val="100000"/>
              </a:lnSpc>
              <a:spcBef>
                <a:spcPts val="1600"/>
              </a:spcBef>
              <a:buNone/>
            </a:pPr>
            <a:r>
              <a:rPr lang="en-CA" sz="1200" dirty="0">
                <a:solidFill>
                  <a:schemeClr val="bg1"/>
                </a:solidFill>
              </a:rPr>
              <a:t>Image by </a:t>
            </a:r>
            <a:r>
              <a:rPr lang="en-CA" sz="1200" dirty="0">
                <a:solidFill>
                  <a:schemeClr val="bg1"/>
                </a:solidFill>
                <a:hlinkClick r:id="rId4">
                  <a:extLst>
                    <a:ext uri="{A12FA001-AC4F-418D-AE19-62706E023703}">
                      <ahyp:hlinkClr xmlns:ahyp="http://schemas.microsoft.com/office/drawing/2018/hyperlinkcolor" val="tx"/>
                    </a:ext>
                  </a:extLst>
                </a:hlinkClick>
              </a:rPr>
              <a:t>Johannes Plenio</a:t>
            </a:r>
            <a:r>
              <a:rPr lang="en-CA" sz="1200" dirty="0">
                <a:solidFill>
                  <a:schemeClr val="bg1"/>
                </a:solidFill>
              </a:rPr>
              <a:t> from </a:t>
            </a:r>
            <a:r>
              <a:rPr lang="en-CA" sz="1200" dirty="0">
                <a:solidFill>
                  <a:schemeClr val="bg1"/>
                </a:solidFill>
                <a:hlinkClick r:id="rId5">
                  <a:extLst>
                    <a:ext uri="{A12FA001-AC4F-418D-AE19-62706E023703}">
                      <ahyp:hlinkClr xmlns:ahyp="http://schemas.microsoft.com/office/drawing/2018/hyperlinkcolor" val="tx"/>
                    </a:ext>
                  </a:extLst>
                </a:hlinkClick>
              </a:rPr>
              <a:t>Pixabay</a:t>
            </a:r>
            <a:r>
              <a:rPr lang="en-CA" sz="1200" dirty="0">
                <a:solidFill>
                  <a:schemeClr val="bg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570780" y="240784"/>
            <a:ext cx="8002440" cy="914700"/>
          </a:xfrm>
          <a:prstGeom prst="rect">
            <a:avLst/>
          </a:prstGeom>
          <a:noFill/>
          <a:ln>
            <a:noFill/>
          </a:ln>
        </p:spPr>
        <p:txBody>
          <a:bodyPr spcFirstLastPara="1" wrap="square" lIns="91425" tIns="91425" rIns="91425" bIns="91425" anchor="b" anchorCtr="0">
            <a:noAutofit/>
          </a:bodyPr>
          <a:lstStyle/>
          <a:p>
            <a:pPr lvl="0" algn="l" rtl="0">
              <a:lnSpc>
                <a:spcPct val="100000"/>
              </a:lnSpc>
              <a:spcBef>
                <a:spcPts val="0"/>
              </a:spcBef>
              <a:spcAft>
                <a:spcPts val="0"/>
              </a:spcAft>
              <a:buSzPts val="3000"/>
            </a:pPr>
            <a:r>
              <a:rPr lang="en" dirty="0">
                <a:solidFill>
                  <a:schemeClr val="tx2">
                    <a:lumMod val="50000"/>
                  </a:schemeClr>
                </a:solidFill>
              </a:rPr>
              <a:t>Objectives: </a:t>
            </a:r>
            <a:endParaRPr dirty="0">
              <a:solidFill>
                <a:schemeClr val="tx2">
                  <a:lumMod val="50000"/>
                </a:schemeClr>
              </a:solidFill>
            </a:endParaRPr>
          </a:p>
        </p:txBody>
      </p:sp>
      <p:sp>
        <p:nvSpPr>
          <p:cNvPr id="93" name="Google Shape;93;p18"/>
          <p:cNvSpPr txBox="1">
            <a:spLocks noGrp="1"/>
          </p:cNvSpPr>
          <p:nvPr>
            <p:ph type="body" idx="1"/>
          </p:nvPr>
        </p:nvSpPr>
        <p:spPr>
          <a:xfrm>
            <a:off x="689843" y="1567071"/>
            <a:ext cx="7692878" cy="3819451"/>
          </a:xfrm>
          <a:prstGeom prst="rect">
            <a:avLst/>
          </a:prstGeom>
          <a:noFill/>
          <a:ln>
            <a:noFill/>
          </a:ln>
        </p:spPr>
        <p:txBody>
          <a:bodyPr spcFirstLastPara="1" wrap="square" lIns="91425" tIns="91425" rIns="91425" bIns="91425" anchor="t" anchorCtr="0">
            <a:noAutofit/>
          </a:bodyPr>
          <a:lstStyle/>
          <a:p>
            <a:pPr marL="0" lvl="0" indent="0" algn="l">
              <a:spcBef>
                <a:spcPts val="0"/>
              </a:spcBef>
              <a:spcAft>
                <a:spcPts val="0"/>
              </a:spcAft>
              <a:buSzPts val="1800"/>
              <a:buNone/>
            </a:pPr>
            <a:r>
              <a:rPr lang="en" sz="2400" dirty="0">
                <a:solidFill>
                  <a:srgbClr val="0F243E"/>
                </a:solidFill>
              </a:rPr>
              <a:t>At the end of this session participants will be able to:</a:t>
            </a:r>
            <a:endParaRPr lang="en-US" dirty="0">
              <a:solidFill>
                <a:srgbClr val="0F243E"/>
              </a:solidFill>
              <a:cs typeface="Calibri"/>
            </a:endParaRPr>
          </a:p>
          <a:p>
            <a:pPr marL="0" indent="0">
              <a:lnSpc>
                <a:spcPct val="114999"/>
              </a:lnSpc>
              <a:buNone/>
            </a:pPr>
            <a:endParaRPr lang="en" sz="2400" dirty="0">
              <a:solidFill>
                <a:srgbClr val="0F243E"/>
              </a:solidFill>
              <a:cs typeface="Calibri"/>
            </a:endParaRPr>
          </a:p>
          <a:p>
            <a:pPr marL="342900">
              <a:lnSpc>
                <a:spcPct val="114999"/>
              </a:lnSpc>
            </a:pPr>
            <a:r>
              <a:rPr lang="en" sz="2400" dirty="0">
                <a:solidFill>
                  <a:srgbClr val="0F243E"/>
                </a:solidFill>
                <a:cs typeface="Calibri"/>
              </a:rPr>
              <a:t>Describe the ingredients for Safety and Wellness</a:t>
            </a:r>
          </a:p>
          <a:p>
            <a:pPr marL="342900">
              <a:lnSpc>
                <a:spcPct val="114999"/>
              </a:lnSpc>
            </a:pPr>
            <a:r>
              <a:rPr lang="en" sz="2400" dirty="0">
                <a:solidFill>
                  <a:srgbClr val="0F243E"/>
                </a:solidFill>
                <a:cs typeface="Calibri"/>
              </a:rPr>
              <a:t>Describe what is Resident and Physician Safety, Wellness &amp; Resilience</a:t>
            </a:r>
          </a:p>
          <a:p>
            <a:pPr marL="342900">
              <a:lnSpc>
                <a:spcPct val="114999"/>
              </a:lnSpc>
            </a:pPr>
            <a:r>
              <a:rPr lang="en" sz="2400" dirty="0">
                <a:solidFill>
                  <a:srgbClr val="0F243E"/>
                </a:solidFill>
                <a:cs typeface="Calibri"/>
              </a:rPr>
              <a:t>Identify</a:t>
            </a:r>
            <a:r>
              <a:rPr lang="en" sz="2400" dirty="0">
                <a:solidFill>
                  <a:schemeClr val="tx2">
                    <a:lumMod val="50000"/>
                  </a:schemeClr>
                </a:solidFill>
                <a:cs typeface="Calibri"/>
              </a:rPr>
              <a:t> strategies to</a:t>
            </a:r>
            <a:r>
              <a:rPr lang="en" sz="2400" dirty="0">
                <a:solidFill>
                  <a:srgbClr val="0F243E"/>
                </a:solidFill>
                <a:cs typeface="Calibri"/>
              </a:rPr>
              <a:t> promote Resident, Teacher, Administrator Wellness in the</a:t>
            </a:r>
            <a:r>
              <a:rPr lang="en" sz="2400" dirty="0">
                <a:solidFill>
                  <a:schemeClr val="tx2">
                    <a:lumMod val="50000"/>
                  </a:schemeClr>
                </a:solidFill>
                <a:cs typeface="Calibri"/>
              </a:rPr>
              <a:t> learner environment </a:t>
            </a:r>
          </a:p>
          <a:p>
            <a:pPr marL="342900">
              <a:lnSpc>
                <a:spcPct val="114999"/>
              </a:lnSpc>
            </a:pPr>
            <a:r>
              <a:rPr lang="en" sz="2400" dirty="0">
                <a:solidFill>
                  <a:srgbClr val="0F243E"/>
                </a:solidFill>
                <a:cs typeface="Calibri"/>
              </a:rPr>
              <a:t>Integrate</a:t>
            </a:r>
            <a:r>
              <a:rPr lang="en" sz="2400" dirty="0">
                <a:solidFill>
                  <a:srgbClr val="0F243E"/>
                </a:solidFill>
              </a:rPr>
              <a:t> wellness interventions into a residency curriculum</a:t>
            </a:r>
            <a:endParaRPr sz="2400" dirty="0">
              <a:solidFill>
                <a:srgbClr val="0F243E"/>
              </a:solidFill>
              <a:cs typeface="Calibri"/>
            </a:endParaRPr>
          </a:p>
          <a:p>
            <a:pPr marL="1371600" lvl="0" indent="-457200" algn="l" rtl="0">
              <a:lnSpc>
                <a:spcPct val="100000"/>
              </a:lnSpc>
              <a:spcBef>
                <a:spcPts val="1600"/>
              </a:spcBef>
              <a:spcAft>
                <a:spcPts val="0"/>
              </a:spcAft>
              <a:buSzPts val="1800"/>
            </a:pPr>
            <a:endParaRPr dirty="0">
              <a:solidFill>
                <a:srgbClr val="0F243E"/>
              </a:solidFill>
              <a:cs typeface="Calibri"/>
            </a:endParaRPr>
          </a:p>
          <a:p>
            <a:pPr marL="1371600" lvl="0" indent="-457200">
              <a:lnSpc>
                <a:spcPct val="100000"/>
              </a:lnSpc>
              <a:spcBef>
                <a:spcPts val="1600"/>
              </a:spcBef>
            </a:pPr>
            <a:endParaRPr dirty="0">
              <a:solidFill>
                <a:srgbClr val="0F243E"/>
              </a:solidFill>
              <a:cs typeface="Calibri"/>
            </a:endParaRPr>
          </a:p>
          <a:p>
            <a:pPr marL="685800" lvl="0" indent="-457200" algn="l" rtl="0">
              <a:lnSpc>
                <a:spcPct val="115000"/>
              </a:lnSpc>
              <a:spcBef>
                <a:spcPts val="1600"/>
              </a:spcBef>
              <a:spcAft>
                <a:spcPts val="0"/>
              </a:spcAft>
              <a:buSzPts val="1800"/>
            </a:pPr>
            <a:endParaRPr dirty="0">
              <a:solidFill>
                <a:srgbClr val="0F243E"/>
              </a:solidFill>
              <a:cs typeface="Calibri"/>
            </a:endParaRPr>
          </a:p>
        </p:txBody>
      </p:sp>
      <p:cxnSp>
        <p:nvCxnSpPr>
          <p:cNvPr id="4" name="Straight Connector 3">
            <a:extLst>
              <a:ext uri="{FF2B5EF4-FFF2-40B4-BE49-F238E27FC236}">
                <a16:creationId xmlns:a16="http://schemas.microsoft.com/office/drawing/2014/main" id="{CC942AD2-3CFD-7C4C-8F68-70CB50F931EC}"/>
              </a:ext>
            </a:extLst>
          </p:cNvPr>
          <p:cNvCxnSpPr/>
          <p:nvPr/>
        </p:nvCxnSpPr>
        <p:spPr>
          <a:xfrm>
            <a:off x="457200" y="1155484"/>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87900" y="174579"/>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200" b="1" dirty="0">
                <a:solidFill>
                  <a:schemeClr val="bg1"/>
                </a:solidFill>
              </a:rPr>
              <a:t>Standards of Accreditation for Residency </a:t>
            </a:r>
            <a:r>
              <a:rPr lang="en" sz="3200" b="1" dirty="0">
                <a:solidFill>
                  <a:schemeClr val="tx2">
                    <a:lumMod val="50000"/>
                  </a:schemeClr>
                </a:solidFill>
              </a:rPr>
              <a:t>Program in Family Medicine</a:t>
            </a:r>
            <a:endParaRPr sz="3200" b="1" dirty="0">
              <a:solidFill>
                <a:schemeClr val="tx2">
                  <a:lumMod val="50000"/>
                </a:schemeClr>
              </a:solidFill>
            </a:endParaRPr>
          </a:p>
        </p:txBody>
      </p:sp>
      <p:sp>
        <p:nvSpPr>
          <p:cNvPr id="99" name="Google Shape;99;p19"/>
          <p:cNvSpPr txBox="1">
            <a:spLocks noGrp="1"/>
          </p:cNvSpPr>
          <p:nvPr>
            <p:ph type="body" idx="1"/>
          </p:nvPr>
        </p:nvSpPr>
        <p:spPr>
          <a:xfrm>
            <a:off x="567732" y="1661421"/>
            <a:ext cx="8368200" cy="5022000"/>
          </a:xfrm>
          <a:prstGeom prst="rect">
            <a:avLst/>
          </a:prstGeom>
          <a:noFill/>
          <a:ln>
            <a:noFill/>
          </a:ln>
        </p:spPr>
        <p:txBody>
          <a:bodyPr spcFirstLastPara="1" wrap="square" lIns="91425" tIns="91425" rIns="91425" bIns="91425" anchor="t" anchorCtr="0">
            <a:noAutofit/>
          </a:bodyPr>
          <a:lstStyle/>
          <a:p>
            <a:pPr marL="1200150" lvl="0" indent="-1200150" algn="l" rtl="0">
              <a:lnSpc>
                <a:spcPct val="100000"/>
              </a:lnSpc>
              <a:spcBef>
                <a:spcPts val="0"/>
              </a:spcBef>
              <a:spcAft>
                <a:spcPts val="0"/>
              </a:spcAft>
              <a:buClr>
                <a:srgbClr val="000000"/>
              </a:buClr>
              <a:buSzPts val="1800"/>
              <a:buFont typeface="Arial"/>
              <a:buNone/>
            </a:pPr>
            <a:r>
              <a:rPr lang="en" sz="2000" dirty="0">
                <a:solidFill>
                  <a:schemeClr val="tx2">
                    <a:lumMod val="50000"/>
                  </a:schemeClr>
                </a:solidFill>
              </a:rPr>
              <a:t>5:              Safety and wellness are promoted throughout the learning environment.</a:t>
            </a:r>
            <a:endParaRPr sz="2000" dirty="0">
              <a:solidFill>
                <a:schemeClr val="tx2">
                  <a:lumMod val="50000"/>
                </a:schemeClr>
              </a:solidFill>
            </a:endParaRPr>
          </a:p>
          <a:p>
            <a:pPr marL="1200150" lvl="0" indent="-1200150" algn="l" rtl="0">
              <a:lnSpc>
                <a:spcPct val="100000"/>
              </a:lnSpc>
              <a:spcBef>
                <a:spcPts val="1600"/>
              </a:spcBef>
              <a:spcAft>
                <a:spcPts val="0"/>
              </a:spcAft>
              <a:buClr>
                <a:srgbClr val="000000"/>
              </a:buClr>
              <a:buSzPts val="1800"/>
              <a:buFont typeface="Arial"/>
              <a:buNone/>
            </a:pPr>
            <a:r>
              <a:rPr lang="en" sz="2000" dirty="0">
                <a:solidFill>
                  <a:schemeClr val="tx2">
                    <a:lumMod val="50000"/>
                  </a:schemeClr>
                </a:solidFill>
              </a:rPr>
              <a:t>5.1:           The safety and wellness of patients and residents are actively promoted.</a:t>
            </a:r>
            <a:endParaRPr sz="2000" dirty="0">
              <a:solidFill>
                <a:schemeClr val="tx2">
                  <a:lumMod val="50000"/>
                </a:schemeClr>
              </a:solidFill>
            </a:endParaRPr>
          </a:p>
          <a:p>
            <a:pPr marL="1200150" lvl="0" indent="-1200150" algn="l" rtl="0">
              <a:lnSpc>
                <a:spcPct val="100000"/>
              </a:lnSpc>
              <a:spcBef>
                <a:spcPts val="1600"/>
              </a:spcBef>
              <a:spcAft>
                <a:spcPts val="0"/>
              </a:spcAft>
              <a:buClr>
                <a:srgbClr val="000000"/>
              </a:buClr>
              <a:buSzPts val="1800"/>
              <a:buFont typeface="Arial"/>
              <a:buNone/>
            </a:pPr>
            <a:r>
              <a:rPr lang="en" sz="2000" dirty="0">
                <a:solidFill>
                  <a:schemeClr val="tx2">
                    <a:lumMod val="50000"/>
                  </a:schemeClr>
                </a:solidFill>
              </a:rPr>
              <a:t>5.1.2.1:    Safety is actively promoted throughout the learning environment for all those involved in the residency program.</a:t>
            </a:r>
            <a:endParaRPr sz="2000" dirty="0">
              <a:solidFill>
                <a:schemeClr val="tx2">
                  <a:lumMod val="50000"/>
                </a:schemeClr>
              </a:solidFill>
            </a:endParaRPr>
          </a:p>
          <a:p>
            <a:pPr marL="1200150" lvl="0" indent="-1200150" algn="l" rtl="0">
              <a:lnSpc>
                <a:spcPct val="100000"/>
              </a:lnSpc>
              <a:spcBef>
                <a:spcPts val="1600"/>
              </a:spcBef>
              <a:spcAft>
                <a:spcPts val="0"/>
              </a:spcAft>
              <a:buClr>
                <a:srgbClr val="000000"/>
              </a:buClr>
              <a:buSzPts val="1800"/>
              <a:buFont typeface="Arial"/>
              <a:buNone/>
            </a:pPr>
            <a:r>
              <a:rPr lang="en" sz="2000" dirty="0">
                <a:solidFill>
                  <a:schemeClr val="tx2">
                    <a:lumMod val="50000"/>
                  </a:schemeClr>
                </a:solidFill>
              </a:rPr>
              <a:t>5.1.3:        Residency education occurs in a positive learning environment that promotes resident wellness.</a:t>
            </a:r>
            <a:endParaRPr sz="2000" dirty="0">
              <a:solidFill>
                <a:schemeClr val="tx2">
                  <a:lumMod val="50000"/>
                </a:schemeClr>
              </a:solidFill>
            </a:endParaRPr>
          </a:p>
          <a:p>
            <a:pPr marL="1200150" lvl="0" indent="-1200150" algn="l" rtl="0">
              <a:lnSpc>
                <a:spcPct val="100000"/>
              </a:lnSpc>
              <a:spcBef>
                <a:spcPts val="1600"/>
              </a:spcBef>
              <a:spcAft>
                <a:spcPts val="0"/>
              </a:spcAft>
              <a:buClr>
                <a:srgbClr val="000000"/>
              </a:buClr>
              <a:buSzPts val="1800"/>
              <a:buFont typeface="Arial"/>
              <a:buNone/>
            </a:pPr>
            <a:r>
              <a:rPr lang="en" sz="2000" dirty="0">
                <a:solidFill>
                  <a:schemeClr val="tx2">
                    <a:lumMod val="50000"/>
                  </a:schemeClr>
                </a:solidFill>
              </a:rPr>
              <a:t>7.1.2.5:    The residency program promotes and supports resiliency and well-being for their teachers.</a:t>
            </a:r>
            <a:endParaRPr sz="2000" dirty="0">
              <a:solidFill>
                <a:schemeClr val="tx2">
                  <a:lumMod val="50000"/>
                </a:schemeClr>
              </a:solidFill>
            </a:endParaRPr>
          </a:p>
          <a:p>
            <a:pPr marL="457200" lvl="0" indent="-228600" algn="l" rtl="0">
              <a:lnSpc>
                <a:spcPct val="115000"/>
              </a:lnSpc>
              <a:spcBef>
                <a:spcPts val="1600"/>
              </a:spcBef>
              <a:spcAft>
                <a:spcPts val="0"/>
              </a:spcAft>
              <a:buSzPts val="1800"/>
              <a:buNone/>
            </a:pPr>
            <a:endParaRPr dirty="0"/>
          </a:p>
        </p:txBody>
      </p:sp>
      <p:cxnSp>
        <p:nvCxnSpPr>
          <p:cNvPr id="4" name="Straight Connector 3">
            <a:extLst>
              <a:ext uri="{FF2B5EF4-FFF2-40B4-BE49-F238E27FC236}">
                <a16:creationId xmlns:a16="http://schemas.microsoft.com/office/drawing/2014/main" id="{3C64E9B3-2DED-B047-B73B-EA6A759B8502}"/>
              </a:ext>
            </a:extLst>
          </p:cNvPr>
          <p:cNvCxnSpPr/>
          <p:nvPr/>
        </p:nvCxnSpPr>
        <p:spPr>
          <a:xfrm>
            <a:off x="457200" y="1100165"/>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3"/>
        <p:cNvGrpSpPr/>
        <p:nvPr/>
      </p:nvGrpSpPr>
      <p:grpSpPr>
        <a:xfrm>
          <a:off x="0" y="0"/>
          <a:ext cx="0" cy="0"/>
          <a:chOff x="0" y="0"/>
          <a:chExt cx="0" cy="0"/>
        </a:xfrm>
      </p:grpSpPr>
      <p:pic>
        <p:nvPicPr>
          <p:cNvPr id="106" name="Google Shape;106;p20"/>
          <p:cNvPicPr preferRelativeResize="0"/>
          <p:nvPr/>
        </p:nvPicPr>
        <p:blipFill rotWithShape="1">
          <a:blip r:embed="rId3">
            <a:alphaModFix/>
          </a:blip>
          <a:srcRect/>
          <a:stretch/>
        </p:blipFill>
        <p:spPr>
          <a:xfrm>
            <a:off x="827438" y="387298"/>
            <a:ext cx="7489124" cy="2276203"/>
          </a:xfrm>
          <a:prstGeom prst="rect">
            <a:avLst/>
          </a:prstGeom>
          <a:noFill/>
          <a:ln>
            <a:noFill/>
          </a:ln>
        </p:spPr>
      </p:pic>
      <p:pic>
        <p:nvPicPr>
          <p:cNvPr id="107" name="Google Shape;107;p20"/>
          <p:cNvPicPr preferRelativeResize="0"/>
          <p:nvPr/>
        </p:nvPicPr>
        <p:blipFill rotWithShape="1">
          <a:blip r:embed="rId4">
            <a:alphaModFix/>
          </a:blip>
          <a:srcRect/>
          <a:stretch/>
        </p:blipFill>
        <p:spPr>
          <a:xfrm>
            <a:off x="1095104" y="2567836"/>
            <a:ext cx="7221458" cy="27306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548370" y="650789"/>
            <a:ext cx="8368200" cy="914700"/>
          </a:xfrm>
          <a:prstGeom prst="rect">
            <a:avLst/>
          </a:prstGeom>
          <a:noFill/>
          <a:ln>
            <a:noFill/>
          </a:ln>
        </p:spPr>
        <p:txBody>
          <a:bodyPr spcFirstLastPara="1" wrap="square" lIns="91425" tIns="91425" rIns="91425" bIns="91425" anchor="b" anchorCtr="0">
            <a:noAutofit/>
          </a:bodyPr>
          <a:lstStyle/>
          <a:p>
            <a:pPr lvl="0"/>
            <a:r>
              <a:rPr lang="en" dirty="0">
                <a:solidFill>
                  <a:schemeClr val="tx2">
                    <a:lumMod val="50000"/>
                  </a:schemeClr>
                </a:solidFill>
              </a:rPr>
              <a:t>Resident Wellness Guideline:</a:t>
            </a:r>
            <a:br>
              <a:rPr lang="en" dirty="0">
                <a:solidFill>
                  <a:schemeClr val="tx2">
                    <a:lumMod val="50000"/>
                  </a:schemeClr>
                </a:solidFill>
              </a:rPr>
            </a:br>
            <a:endParaRPr sz="1200" dirty="0">
              <a:solidFill>
                <a:schemeClr val="tx2">
                  <a:lumMod val="50000"/>
                </a:schemeClr>
              </a:solidFill>
            </a:endParaRPr>
          </a:p>
        </p:txBody>
      </p:sp>
      <p:sp>
        <p:nvSpPr>
          <p:cNvPr id="113" name="Google Shape;113;p21"/>
          <p:cNvSpPr txBox="1">
            <a:spLocks noGrp="1"/>
          </p:cNvSpPr>
          <p:nvPr>
            <p:ph type="body" idx="1"/>
          </p:nvPr>
        </p:nvSpPr>
        <p:spPr>
          <a:xfrm>
            <a:off x="548370" y="1295399"/>
            <a:ext cx="8237940" cy="3520441"/>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1800"/>
              <a:buNone/>
            </a:pPr>
            <a:endParaRPr dirty="0">
              <a:solidFill>
                <a:schemeClr val="tx2">
                  <a:lumMod val="50000"/>
                </a:schemeClr>
              </a:solidFill>
            </a:endParaRPr>
          </a:p>
          <a:p>
            <a:pPr marL="457200" lvl="0" indent="-381000" algn="l" rtl="0">
              <a:lnSpc>
                <a:spcPct val="115000"/>
              </a:lnSpc>
              <a:spcBef>
                <a:spcPts val="0"/>
              </a:spcBef>
              <a:spcAft>
                <a:spcPts val="0"/>
              </a:spcAft>
              <a:buClr>
                <a:srgbClr val="FFFFFF"/>
              </a:buClr>
              <a:buSzPts val="2400"/>
              <a:buChar char="●"/>
            </a:pPr>
            <a:r>
              <a:rPr lang="en" sz="2400" dirty="0">
                <a:solidFill>
                  <a:schemeClr val="tx2">
                    <a:lumMod val="50000"/>
                  </a:schemeClr>
                </a:solidFill>
              </a:rPr>
              <a:t>"Ensure a </a:t>
            </a:r>
            <a:r>
              <a:rPr lang="en" sz="2400" dirty="0">
                <a:solidFill>
                  <a:srgbClr val="FF3B3A"/>
                </a:solidFill>
              </a:rPr>
              <a:t>safe work environment </a:t>
            </a:r>
            <a:r>
              <a:rPr lang="en" sz="2400" dirty="0">
                <a:solidFill>
                  <a:schemeClr val="tx2">
                    <a:lumMod val="50000"/>
                  </a:schemeClr>
                </a:solidFill>
              </a:rPr>
              <a:t>absolutely free from intimidation and harassment, and in which residents are able to freely communicate their wellness needs”</a:t>
            </a:r>
            <a:endParaRPr sz="2400" dirty="0">
              <a:solidFill>
                <a:schemeClr val="tx2">
                  <a:lumMod val="50000"/>
                </a:schemeClr>
              </a:solidFill>
            </a:endParaRPr>
          </a:p>
          <a:p>
            <a:pPr marL="457200" lvl="0" indent="0" algn="l" rtl="0">
              <a:lnSpc>
                <a:spcPct val="115000"/>
              </a:lnSpc>
              <a:spcBef>
                <a:spcPts val="0"/>
              </a:spcBef>
              <a:spcAft>
                <a:spcPts val="0"/>
              </a:spcAft>
              <a:buSzPts val="1800"/>
              <a:buNone/>
            </a:pPr>
            <a:endParaRPr sz="2400" dirty="0">
              <a:solidFill>
                <a:schemeClr val="tx2">
                  <a:lumMod val="50000"/>
                </a:schemeClr>
              </a:solidFill>
            </a:endParaRPr>
          </a:p>
          <a:p>
            <a:pPr marL="457200" lvl="0" indent="-381000" algn="l" rtl="0">
              <a:lnSpc>
                <a:spcPct val="115000"/>
              </a:lnSpc>
              <a:spcBef>
                <a:spcPts val="0"/>
              </a:spcBef>
              <a:spcAft>
                <a:spcPts val="0"/>
              </a:spcAft>
              <a:buClr>
                <a:srgbClr val="FFFFFF"/>
              </a:buClr>
              <a:buSzPts val="2400"/>
              <a:buChar char="●"/>
            </a:pPr>
            <a:r>
              <a:rPr lang="en" sz="2400" dirty="0">
                <a:solidFill>
                  <a:schemeClr val="tx2">
                    <a:lumMod val="50000"/>
                  </a:schemeClr>
                </a:solidFill>
              </a:rPr>
              <a:t>"Be </a:t>
            </a:r>
            <a:r>
              <a:rPr lang="en" sz="2400" dirty="0">
                <a:solidFill>
                  <a:srgbClr val="FF3B3A"/>
                </a:solidFill>
              </a:rPr>
              <a:t>cognizant of factors </a:t>
            </a:r>
            <a:r>
              <a:rPr lang="en" sz="2400" dirty="0">
                <a:solidFill>
                  <a:schemeClr val="tx2">
                    <a:lumMod val="50000"/>
                  </a:schemeClr>
                </a:solidFill>
              </a:rPr>
              <a:t>that affect resident wellness; take steps to ensure the safety of learners when health or fatigue may be affecting a trainee” </a:t>
            </a:r>
            <a:endParaRPr dirty="0">
              <a:solidFill>
                <a:schemeClr val="tx2">
                  <a:lumMod val="50000"/>
                </a:schemeClr>
              </a:solidFill>
            </a:endParaRPr>
          </a:p>
          <a:p>
            <a:pPr marL="457200" lvl="0" indent="-228600" algn="l" rtl="0">
              <a:lnSpc>
                <a:spcPct val="115000"/>
              </a:lnSpc>
              <a:spcBef>
                <a:spcPts val="0"/>
              </a:spcBef>
              <a:spcAft>
                <a:spcPts val="0"/>
              </a:spcAft>
              <a:buClr>
                <a:srgbClr val="FFFFFF"/>
              </a:buClr>
              <a:buSzPts val="2400"/>
              <a:buNone/>
            </a:pPr>
            <a:endParaRPr sz="2400" dirty="0">
              <a:solidFill>
                <a:srgbClr val="FFFFFF"/>
              </a:solidFill>
            </a:endParaRPr>
          </a:p>
          <a:p>
            <a:pPr marL="76200" lvl="0" indent="0" algn="l" rtl="0">
              <a:lnSpc>
                <a:spcPct val="115000"/>
              </a:lnSpc>
              <a:spcBef>
                <a:spcPts val="0"/>
              </a:spcBef>
              <a:spcAft>
                <a:spcPts val="0"/>
              </a:spcAft>
              <a:buClr>
                <a:srgbClr val="FFFFFF"/>
              </a:buClr>
              <a:buSzPts val="2400"/>
              <a:buNone/>
            </a:pPr>
            <a:endParaRPr sz="2400" dirty="0">
              <a:solidFill>
                <a:srgbClr val="FFFFFF"/>
              </a:solidFill>
            </a:endParaRPr>
          </a:p>
        </p:txBody>
      </p:sp>
      <p:sp>
        <p:nvSpPr>
          <p:cNvPr id="2" name="Rectangle 1">
            <a:extLst>
              <a:ext uri="{FF2B5EF4-FFF2-40B4-BE49-F238E27FC236}">
                <a16:creationId xmlns:a16="http://schemas.microsoft.com/office/drawing/2014/main" id="{486C477D-5736-CD40-84A2-DE0570765AEE}"/>
              </a:ext>
            </a:extLst>
          </p:cNvPr>
          <p:cNvSpPr/>
          <p:nvPr/>
        </p:nvSpPr>
        <p:spPr>
          <a:xfrm>
            <a:off x="434655" y="5183451"/>
            <a:ext cx="8595630" cy="276999"/>
          </a:xfrm>
          <a:prstGeom prst="rect">
            <a:avLst/>
          </a:prstGeom>
        </p:spPr>
        <p:txBody>
          <a:bodyPr wrap="square">
            <a:spAutoFit/>
          </a:bodyPr>
          <a:lstStyle/>
          <a:p>
            <a:r>
              <a:rPr lang="en" sz="1200" dirty="0"/>
              <a:t>(</a:t>
            </a:r>
            <a:r>
              <a:rPr lang="en" sz="1200" u="sng" dirty="0">
                <a:latin typeface="Arial"/>
                <a:ea typeface="Arial"/>
                <a:cs typeface="Arial"/>
                <a:sym typeface="Arial"/>
                <a:hlinkClick r:id="rId3">
                  <a:extLst>
                    <a:ext uri="{A12FA001-AC4F-418D-AE19-62706E023703}">
                      <ahyp:hlinkClr xmlns:ahyp="http://schemas.microsoft.com/office/drawing/2018/hyperlinkcolor" val="tx"/>
                    </a:ext>
                  </a:extLst>
                </a:hlinkClick>
              </a:rPr>
              <a:t>https://pg.postmd.utoronto.ca/wp-content/uploads/2019/11/PG-Wellness-Guide  lines_Nov2019_PGMEAC_final.pdf</a:t>
            </a:r>
            <a:r>
              <a:rPr lang="en" sz="1200" dirty="0"/>
              <a:t>)</a:t>
            </a:r>
            <a:endParaRPr lang="en-US" sz="1200" dirty="0"/>
          </a:p>
        </p:txBody>
      </p:sp>
      <p:cxnSp>
        <p:nvCxnSpPr>
          <p:cNvPr id="5" name="Straight Connector 4">
            <a:extLst>
              <a:ext uri="{FF2B5EF4-FFF2-40B4-BE49-F238E27FC236}">
                <a16:creationId xmlns:a16="http://schemas.microsoft.com/office/drawing/2014/main" id="{57DB0CE9-ADF9-8F45-97DE-85168A13F2B4}"/>
              </a:ext>
            </a:extLst>
          </p:cNvPr>
          <p:cNvCxnSpPr/>
          <p:nvPr/>
        </p:nvCxnSpPr>
        <p:spPr>
          <a:xfrm>
            <a:off x="434655" y="1383193"/>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87898" y="541562"/>
            <a:ext cx="8368200" cy="91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dirty="0">
                <a:solidFill>
                  <a:schemeClr val="tx2">
                    <a:lumMod val="50000"/>
                  </a:schemeClr>
                </a:solidFill>
              </a:rPr>
              <a:t>Learner Mistreatment:</a:t>
            </a:r>
            <a:endParaRPr dirty="0">
              <a:solidFill>
                <a:schemeClr val="tx2">
                  <a:lumMod val="50000"/>
                </a:schemeClr>
              </a:solidFill>
            </a:endParaRPr>
          </a:p>
        </p:txBody>
      </p:sp>
      <p:sp>
        <p:nvSpPr>
          <p:cNvPr id="119" name="Google Shape;119;p22"/>
          <p:cNvSpPr txBox="1"/>
          <p:nvPr/>
        </p:nvSpPr>
        <p:spPr>
          <a:xfrm>
            <a:off x="1374083" y="2077224"/>
            <a:ext cx="6395831" cy="2677656"/>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chemeClr val="tx2">
                    <a:lumMod val="50000"/>
                  </a:schemeClr>
                </a:solidFill>
                <a:latin typeface="Arial"/>
                <a:ea typeface="Arial"/>
                <a:cs typeface="Arial"/>
                <a:sym typeface="Arial"/>
              </a:rPr>
              <a:t>Learner Mistreatment Report :</a:t>
            </a:r>
            <a:r>
              <a:rPr lang="en" sz="2400" b="1" i="0" u="none" strike="noStrike" cap="none" dirty="0">
                <a:solidFill>
                  <a:schemeClr val="tx2">
                    <a:lumMod val="50000"/>
                  </a:schemeClr>
                </a:solidFill>
                <a:latin typeface="Arial"/>
                <a:ea typeface="Arial"/>
                <a:cs typeface="Arial"/>
                <a:sym typeface="Arial"/>
              </a:rPr>
              <a:t> </a:t>
            </a:r>
            <a:r>
              <a:rPr lang="en" sz="2400" b="1" i="0" u="none" strike="noStrike" cap="none" dirty="0">
                <a:solidFill>
                  <a:srgbClr val="FF3B3A"/>
                </a:solidFill>
                <a:latin typeface="Arial"/>
                <a:ea typeface="Arial"/>
                <a:cs typeface="Arial"/>
                <a:sym typeface="Arial"/>
              </a:rPr>
              <a:t>42% </a:t>
            </a:r>
            <a:r>
              <a:rPr lang="en" sz="2400" b="1" i="0" u="none" strike="noStrike" cap="none" dirty="0">
                <a:solidFill>
                  <a:schemeClr val="tx2">
                    <a:lumMod val="50000"/>
                  </a:schemeClr>
                </a:solidFill>
                <a:latin typeface="Arial"/>
                <a:ea typeface="Arial"/>
                <a:cs typeface="Arial"/>
                <a:sym typeface="Arial"/>
              </a:rPr>
              <a:t>of Family Medicine Residents have experienced discrimination at least once in the past academic year</a:t>
            </a:r>
            <a:r>
              <a:rPr lang="en" sz="2400" b="0" i="0" u="none" strike="noStrike" cap="none" dirty="0">
                <a:solidFill>
                  <a:schemeClr val="tx2">
                    <a:lumMod val="50000"/>
                  </a:schemeClr>
                </a:solidFill>
                <a:latin typeface="Arial"/>
                <a:ea typeface="Arial"/>
                <a:cs typeface="Arial"/>
                <a:sym typeface="Arial"/>
              </a:rPr>
              <a:t> (disrespectful </a:t>
            </a:r>
            <a:r>
              <a:rPr lang="en" sz="2400" b="0" i="0" u="none" strike="noStrike" cap="none" dirty="0" err="1">
                <a:solidFill>
                  <a:schemeClr val="tx2">
                    <a:lumMod val="50000"/>
                  </a:schemeClr>
                </a:solidFill>
                <a:latin typeface="Arial"/>
                <a:ea typeface="Arial"/>
                <a:cs typeface="Arial"/>
                <a:sym typeface="Arial"/>
              </a:rPr>
              <a:t>behaviour</a:t>
            </a:r>
            <a:r>
              <a:rPr lang="en" sz="2400" b="0" i="0" u="none" strike="noStrike" cap="none" dirty="0">
                <a:solidFill>
                  <a:schemeClr val="tx2">
                    <a:lumMod val="50000"/>
                  </a:schemeClr>
                </a:solidFill>
                <a:latin typeface="Arial"/>
                <a:ea typeface="Arial"/>
                <a:cs typeface="Arial"/>
                <a:sym typeface="Arial"/>
              </a:rPr>
              <a:t>, verbal assault, sexism, racism, religio</a:t>
            </a:r>
            <a:r>
              <a:rPr lang="en" sz="2400" dirty="0">
                <a:solidFill>
                  <a:schemeClr val="tx2">
                    <a:lumMod val="50000"/>
                  </a:schemeClr>
                </a:solidFill>
              </a:rPr>
              <a:t>us persecution</a:t>
            </a:r>
            <a:r>
              <a:rPr lang="en" sz="2400" b="0" i="0" u="none" strike="noStrike" cap="none" dirty="0">
                <a:solidFill>
                  <a:schemeClr val="tx2">
                    <a:lumMod val="50000"/>
                  </a:schemeClr>
                </a:solidFill>
                <a:latin typeface="Arial"/>
                <a:ea typeface="Arial"/>
                <a:cs typeface="Arial"/>
                <a:sym typeface="Arial"/>
              </a:rPr>
              <a:t>,</a:t>
            </a:r>
            <a:r>
              <a:rPr lang="en" sz="2400" dirty="0">
                <a:solidFill>
                  <a:schemeClr val="tx2">
                    <a:lumMod val="50000"/>
                  </a:schemeClr>
                </a:solidFill>
              </a:rPr>
              <a:t> and </a:t>
            </a:r>
            <a:r>
              <a:rPr lang="en" sz="2400" b="0" i="0" u="none" strike="noStrike" cap="none" dirty="0">
                <a:solidFill>
                  <a:schemeClr val="tx2">
                    <a:lumMod val="50000"/>
                  </a:schemeClr>
                </a:solidFill>
                <a:latin typeface="Arial"/>
                <a:ea typeface="Arial"/>
                <a:cs typeface="Arial"/>
                <a:sym typeface="Arial"/>
              </a:rPr>
              <a:t>pregnancy related)</a:t>
            </a:r>
            <a:endParaRPr sz="1400" b="0" i="0" u="none" strike="noStrike" cap="none" dirty="0">
              <a:solidFill>
                <a:schemeClr val="tx2">
                  <a:lumMod val="50000"/>
                </a:schemeClr>
              </a:solidFill>
              <a:latin typeface="Arial"/>
              <a:ea typeface="Arial"/>
              <a:cs typeface="Arial"/>
              <a:sym typeface="Arial"/>
            </a:endParaRPr>
          </a:p>
        </p:txBody>
      </p:sp>
      <p:cxnSp>
        <p:nvCxnSpPr>
          <p:cNvPr id="4" name="Straight Connector 3">
            <a:extLst>
              <a:ext uri="{FF2B5EF4-FFF2-40B4-BE49-F238E27FC236}">
                <a16:creationId xmlns:a16="http://schemas.microsoft.com/office/drawing/2014/main" id="{434BFB1D-E23A-9448-87EE-F0882BB63A49}"/>
              </a:ext>
            </a:extLst>
          </p:cNvPr>
          <p:cNvCxnSpPr/>
          <p:nvPr/>
        </p:nvCxnSpPr>
        <p:spPr>
          <a:xfrm>
            <a:off x="457200" y="1467148"/>
            <a:ext cx="8229600" cy="0"/>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FCM - PresentationTemplateNavy">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CD0F3010-FA46-EF40-8C32-A02B74B4C49F}"/>
    </a:ext>
  </a:extLst>
</a:theme>
</file>

<file path=ppt/theme/theme10.xml><?xml version="1.0" encoding="utf-8"?>
<a:theme xmlns:a="http://schemas.openxmlformats.org/drawingml/2006/main" name="6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PresentationTemplateNavy" id="{E90AA8FB-2291-4742-91D4-481FEE296131}" vid="{0D705A26-2339-BF46-BA75-04CE460ABD17}"/>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PresentationTemplateNavy" id="{E90AA8FB-2291-4742-91D4-481FEE296131}" vid="{1452F595-DC93-2246-BF1F-AF95713C2228}"/>
    </a:ext>
  </a:extLst>
</a:theme>
</file>

<file path=ppt/theme/theme1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PresentationTemplateNavy" id="{E90AA8FB-2291-4742-91D4-481FEE296131}" vid="{2B3212D9-0B0F-C845-8605-DA52A61494D3}"/>
    </a:ext>
  </a:extLst>
</a:theme>
</file>

<file path=ppt/theme/theme13.xml><?xml version="1.0" encoding="utf-8"?>
<a:theme xmlns:a="http://schemas.openxmlformats.org/drawingml/2006/main" name="1_DFCM -  Blue background slid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Blue background slide" id="{366F06EE-78F9-ED40-8619-0D92A2C2EA04}" vid="{E7483E5A-5ED7-2246-8F7C-45FCA0E2AD75}"/>
    </a:ext>
  </a:extLst>
</a:theme>
</file>

<file path=ppt/theme/theme14.xml><?xml version="1.0" encoding="utf-8"?>
<a:theme xmlns:a="http://schemas.openxmlformats.org/drawingml/2006/main" name="7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Blue background slide" id="{366F06EE-78F9-ED40-8619-0D92A2C2EA04}" vid="{4A6DC145-0C32-624E-80AC-5C3F62CF3F44}"/>
    </a:ext>
  </a:extLst>
</a:theme>
</file>

<file path=ppt/theme/theme15.xml><?xml version="1.0" encoding="utf-8"?>
<a:theme xmlns:a="http://schemas.openxmlformats.org/drawingml/2006/main" name="8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Blue background slide" id="{366F06EE-78F9-ED40-8619-0D92A2C2EA04}" vid="{DB041DB0-1C55-834B-8B0D-F3F7249AF826}"/>
    </a:ext>
  </a:extLst>
</a:theme>
</file>

<file path=ppt/theme/theme1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Blue background slide" id="{366F06EE-78F9-ED40-8619-0D92A2C2EA04}" vid="{FF6B9DFD-F725-2A48-89D8-3AA411EB7876}"/>
    </a:ext>
  </a:extLst>
</a:theme>
</file>

<file path=ppt/theme/theme1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Blue background slide" id="{366F06EE-78F9-ED40-8619-0D92A2C2EA04}" vid="{97F3FA84-9E61-FA46-BC8F-A0F911F906DB}"/>
    </a:ext>
  </a:extLst>
</a:theme>
</file>

<file path=ppt/theme/theme1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3F599E05-E1DC-A540-B144-EB3D04F6B543}"/>
    </a:ext>
  </a:extLst>
</a:theme>
</file>

<file path=ppt/theme/theme3.xml><?xml version="1.0" encoding="utf-8"?>
<a:theme xmlns:a="http://schemas.openxmlformats.org/drawingml/2006/main" name="1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D83395B8-C601-594D-B0CA-E040AFDE0D5B}"/>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CDBDD435-121B-FC4D-BDC7-146803DF5981}"/>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8C4658E4-00A8-6F46-A297-A86E18DB6516}"/>
    </a:ext>
  </a:extLst>
</a:theme>
</file>

<file path=ppt/theme/theme6.xml><?xml version="1.0" encoding="utf-8"?>
<a:theme xmlns:a="http://schemas.openxmlformats.org/drawingml/2006/main" name="3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3F599E05-E1DC-A540-B144-EB3D04F6B543}"/>
    </a:ext>
  </a:extLst>
</a:theme>
</file>

<file path=ppt/theme/theme7.xml><?xml version="1.0" encoding="utf-8"?>
<a:theme xmlns:a="http://schemas.openxmlformats.org/drawingml/2006/main" name="4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TemplateNavy" id="{39A1622B-3798-174D-961F-043E1AB7B5BD}" vid="{D83395B8-C601-594D-B0CA-E040AFDE0D5B}"/>
    </a:ext>
  </a:extLst>
</a:theme>
</file>

<file path=ppt/theme/theme8.xml><?xml version="1.0" encoding="utf-8"?>
<a:theme xmlns:a="http://schemas.openxmlformats.org/drawingml/2006/main" name="DFCM -  Blue background slid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PresentationTemplateNavy" id="{E90AA8FB-2291-4742-91D4-481FEE296131}" vid="{14464B59-6422-FC49-AC7E-522AAB7D18BB}"/>
    </a:ext>
  </a:extLst>
</a:theme>
</file>

<file path=ppt/theme/theme9.xml><?xml version="1.0" encoding="utf-8"?>
<a:theme xmlns:a="http://schemas.openxmlformats.org/drawingml/2006/main" name="5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FCM - PresentationTemplateNavy" id="{E90AA8FB-2291-4742-91D4-481FEE296131}" vid="{D820E7CD-5FBC-FB45-8B0F-A7F66B1CD4C4}"/>
    </a:ext>
  </a:extLst>
</a:theme>
</file>

<file path=docProps/app.xml><?xml version="1.0" encoding="utf-8"?>
<Properties xmlns="http://schemas.openxmlformats.org/officeDocument/2006/extended-properties" xmlns:vt="http://schemas.openxmlformats.org/officeDocument/2006/docPropsVTypes">
  <Template>DFCM - PresentationTemplateNavy</Template>
  <TotalTime>1067</TotalTime>
  <Words>2576</Words>
  <Application>Microsoft Macintosh PowerPoint</Application>
  <PresentationFormat>On-screen Show (4:3)</PresentationFormat>
  <Paragraphs>249</Paragraphs>
  <Slides>32</Slides>
  <Notes>30</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32</vt:i4>
      </vt:variant>
    </vt:vector>
  </HeadingPairs>
  <TitlesOfParts>
    <vt:vector size="56" baseType="lpstr">
      <vt:lpstr>Trebuchet MS</vt:lpstr>
      <vt:lpstr>Roboto Slab</vt:lpstr>
      <vt:lpstr>Calibri</vt:lpstr>
      <vt:lpstr>Arial Black</vt:lpstr>
      <vt:lpstr>Roboto</vt:lpstr>
      <vt:lpstr>Arial</vt:lpstr>
      <vt:lpstr>Wingdings</vt:lpstr>
      <vt:lpstr>DFCM - PresentationTemplateNavy</vt:lpstr>
      <vt:lpstr>2_Office Theme</vt:lpstr>
      <vt:lpstr>1_Office Theme</vt:lpstr>
      <vt:lpstr>1_Custom Design</vt:lpstr>
      <vt:lpstr>Custom Design</vt:lpstr>
      <vt:lpstr>3_Office Theme</vt:lpstr>
      <vt:lpstr>4_Office Theme</vt:lpstr>
      <vt:lpstr>DFCM -  Blue background slide</vt:lpstr>
      <vt:lpstr>5_Office Theme</vt:lpstr>
      <vt:lpstr>6_Office Theme</vt:lpstr>
      <vt:lpstr>4_Custom Design</vt:lpstr>
      <vt:lpstr>5_Custom Design</vt:lpstr>
      <vt:lpstr>1_DFCM -  Blue background slide</vt:lpstr>
      <vt:lpstr>7_Office Theme</vt:lpstr>
      <vt:lpstr>8_Office Theme</vt:lpstr>
      <vt:lpstr>2_Custom Design</vt:lpstr>
      <vt:lpstr>3_Custom Design</vt:lpstr>
      <vt:lpstr>PowerPoint Presentation</vt:lpstr>
      <vt:lpstr>PowerPoint Presentation</vt:lpstr>
      <vt:lpstr>PowerPoint Presentation</vt:lpstr>
      <vt:lpstr>PowerPoint Presentation</vt:lpstr>
      <vt:lpstr>Objectives: </vt:lpstr>
      <vt:lpstr>Standards of Accreditation for Residency Program in Family Medicine</vt:lpstr>
      <vt:lpstr>PowerPoint Presentation</vt:lpstr>
      <vt:lpstr>Resident Wellness Guideline: </vt:lpstr>
      <vt:lpstr>Learner Mistreatment:</vt:lpstr>
      <vt:lpstr>Strategic initiatives : </vt:lpstr>
      <vt:lpstr>PowerPoint Presentation</vt:lpstr>
      <vt:lpstr>Case Study:</vt:lpstr>
      <vt:lpstr>Physician &amp; Resident Wellness</vt:lpstr>
      <vt:lpstr>Ingredients Fostering Resident Wellness </vt:lpstr>
      <vt:lpstr>PowerPoint Presentation</vt:lpstr>
      <vt:lpstr>Quadruple Aim: </vt:lpstr>
      <vt:lpstr>Group Reflection</vt:lpstr>
      <vt:lpstr>Group Reflection</vt:lpstr>
      <vt:lpstr>DFCM RED BUTTON - CLICK FOR HELP! </vt:lpstr>
      <vt:lpstr>FoM Wellness Resources:  https://pg.postmd.utoronto.ca/current-trainees/while-youre-training/access-wellness-resources/ </vt:lpstr>
      <vt:lpstr> Strategies &amp; Sustainability</vt:lpstr>
      <vt:lpstr>Resources:</vt:lpstr>
      <vt:lpstr>Online Resources continued</vt:lpstr>
      <vt:lpstr>PowerPoint Presentation</vt:lpstr>
      <vt:lpstr>References:</vt:lpstr>
      <vt:lpstr>Acknowledgements</vt:lpstr>
      <vt:lpstr>“I will give to my teachers, colleagues, and students the respect and gratitude that is their due….I will attend to my own health, well-being, and abilities in order to provide care of the highest standards”  From the revised Declaration of Geneva, adopted by the World Medical Association</vt:lpstr>
      <vt:lpstr>PowerPoint Presentation</vt:lpstr>
      <vt:lpstr>PowerPoint Presentation</vt:lpstr>
      <vt:lpstr>PowerPoint Presentation</vt:lpstr>
      <vt:lpstr>PowerPoint Presentation</vt:lpstr>
      <vt:lpstr>Wellness Group Activity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Wellness, Resilience &amp; Safety in our Learners, in Ourselves</dc:title>
  <dc:creator>DFCM Faculty Development</dc:creator>
  <cp:lastModifiedBy>Dani Dudycha</cp:lastModifiedBy>
  <cp:revision>176</cp:revision>
  <dcterms:modified xsi:type="dcterms:W3CDTF">2020-04-02T18:26:58Z</dcterms:modified>
</cp:coreProperties>
</file>